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4"/>
  </p:sldMasterIdLst>
  <p:notesMasterIdLst>
    <p:notesMasterId r:id="rId18"/>
  </p:notesMasterIdLst>
  <p:handoutMasterIdLst>
    <p:handoutMasterId r:id="rId19"/>
  </p:handoutMasterIdLst>
  <p:sldIdLst>
    <p:sldId id="256" r:id="rId5"/>
    <p:sldId id="281" r:id="rId6"/>
    <p:sldId id="261" r:id="rId7"/>
    <p:sldId id="262" r:id="rId8"/>
    <p:sldId id="264" r:id="rId9"/>
    <p:sldId id="280" r:id="rId10"/>
    <p:sldId id="267" r:id="rId11"/>
    <p:sldId id="270" r:id="rId12"/>
    <p:sldId id="271"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0B2D3-14B2-4C03-BD3D-EB6267D6F890}" v="12" dt="2023-11-29T21:46:05.009"/>
    <p1510:client id="{0BB93BB5-5DCC-4AC2-9E98-47DC0246587C}" v="14" dt="2023-11-28T15:43:46.409"/>
    <p1510:client id="{0D2FB05D-F174-4521-84A7-F103996EAF4E}" v="43" dt="2023-11-27T18:25:29.869"/>
    <p1510:client id="{100EBD1C-FB0B-46F0-8B32-188A10C5BC04}" v="235" dt="2023-11-28T16:55:14.803"/>
    <p1510:client id="{10EDDDC4-4171-4FA4-B212-0D9FF033E415}" v="98" dt="2023-11-28T16:43:27.008"/>
    <p1510:client id="{15342058-8529-45DF-88AD-487622A58BFA}" v="899" dt="2023-11-29T01:11:38.957"/>
    <p1510:client id="{27EEC87F-8307-447F-86BE-A6C699F7FD36}" v="3" dt="2023-11-28T02:25:15.070"/>
    <p1510:client id="{28378318-E93F-4A22-AC90-C82E44F16161}" v="600" dt="2023-11-28T15:41:24.887"/>
    <p1510:client id="{3039BE90-D7A7-4811-8E26-BE094201A8E5}" v="283" dt="2023-11-29T21:24:18.401"/>
    <p1510:client id="{330E49A0-5F17-469C-8827-353CFBE91184}" v="159" dt="2023-11-28T16:22:47.135"/>
    <p1510:client id="{33765F53-05B0-46E9-9C79-FFD2E839B409}" v="190" dt="2023-11-28T16:36:35.219"/>
    <p1510:client id="{3406FA37-4224-47F8-878A-98A231BB1C96}" v="30" dt="2023-11-28T16:15:18.496"/>
    <p1510:client id="{35C0EA81-7F84-429A-B730-2F24305C0516}" v="65" dt="2023-11-28T15:55:52.106"/>
    <p1510:client id="{3F014C68-C6E9-D230-B87A-5A7F4E7E5F36}" v="150" dt="2023-11-28T17:21:06.433"/>
    <p1510:client id="{3F440996-1822-4D88-8882-6D6A9ECDF778}" v="3" dt="2023-12-02T20:50:17.755"/>
    <p1510:client id="{523B05D8-E298-40B2-954E-01016C1B4AB7}" v="156" dt="2023-11-28T01:39:47.658"/>
    <p1510:client id="{5325A25F-A95C-408D-90F4-13979622BCC5}" v="177" dt="2023-11-29T17:10:28.521"/>
    <p1510:client id="{53F9404E-1523-407D-B828-8F00D616AC70}" v="31" dt="2023-11-29T17:48:49.393"/>
    <p1510:client id="{657DC429-0621-483E-BB14-F8D749719DAF}" v="1" dt="2023-11-29T21:48:22.161"/>
    <p1510:client id="{6F73E713-F179-4084-BDDA-D9A6AE4FA9EE}" v="2" dt="2023-11-28T16:25:19.275"/>
    <p1510:client id="{7F0F031F-7BF8-4502-9739-58B6DD3BD035}" v="336" dt="2023-11-29T21:44:07.534"/>
    <p1510:client id="{81378FCE-3CBF-48EB-BB24-DC619D47060D}" v="183" dt="2023-11-28T02:45:08.278"/>
    <p1510:client id="{8C04B883-25A3-453F-A8B0-D78762C75DA8}" v="26" dt="2023-11-27T18:36:42.605"/>
    <p1510:client id="{8DDEF641-0E51-4835-A673-ADC5BC53170B}" v="23" dt="2023-11-28T02:01:25.098"/>
    <p1510:client id="{8EBF5BAF-D4B3-495A-B72E-ADA4E57EE31D}" v="119" dt="2023-11-28T16:04:51.595"/>
    <p1510:client id="{9195EF24-7B7D-144B-86D3-3D6BDE344469}" v="23" dt="2023-11-28T16:12:10.581"/>
    <p1510:client id="{960F3212-19B6-4CAD-BEA8-EDFE2BE40A8B}" v="275" dt="2023-11-27T18:04:30.463"/>
    <p1510:client id="{9CCB3FF1-DC7B-4728-9A61-7ACE646D5934}" v="130" dt="2023-11-28T15:47:46.239"/>
    <p1510:client id="{9D70FE33-7293-4A07-AF16-2E8F86969381}" v="53" dt="2023-11-28T17:14:37.788"/>
    <p1510:client id="{9DD33723-E09D-4BE7-A450-3483F7C40527}" v="1" dt="2023-11-29T14:41:16.874"/>
    <p1510:client id="{A28D550E-CF7C-4283-9D60-3A3BCBCD0CD1}" v="656" dt="2023-11-28T16:25:03.954"/>
    <p1510:client id="{A670CFFD-27CE-4065-81CD-E2444EA5730C}" v="77" dt="2023-11-29T14:49:29"/>
    <p1510:client id="{A9C72938-0E0E-4E9C-9725-14C4E0C4C834}" v="1" dt="2023-11-28T16:06:52.465"/>
    <p1510:client id="{ADF02823-0FDA-4473-9399-30BAAF5166C8}" v="451" dt="2023-11-28T02:30:58.615"/>
    <p1510:client id="{AF028686-1911-4785-89CE-DB5268A9F910}" v="456" dt="2023-11-28T02:52:58.485"/>
    <p1510:client id="{B81AA0DE-A314-4C59-AF01-C8DA50667836}" v="36" dt="2023-11-29T00:38:48.991"/>
    <p1510:client id="{BF019DAC-6A2C-4677-AD24-5A161E1560E9}" v="152" dt="2023-11-28T15:55:02.166"/>
    <p1510:client id="{C316A438-3503-48FC-9304-2925B8C51C02}" v="130" dt="2023-11-28T16:18:49.412"/>
    <p1510:client id="{C47512E5-B452-412F-B313-B117644B08A2}" v="528" dt="2023-11-28T20:11:21.100"/>
    <p1510:client id="{C563443A-A2D4-4B8A-A747-4FB94C78E496}" v="125" dt="2023-11-29T20:12:45.098"/>
    <p1510:client id="{D9E23D97-3C1F-1FA5-D685-FE6EEBF3F06C}" v="866" dt="2023-11-28T16:53:13.026"/>
    <p1510:client id="{E716030A-D103-40F1-82DA-31C22E447826}" v="316" dt="2023-11-28T00:40:45.598"/>
    <p1510:client id="{ECA075E2-3022-42D6-88DC-2FE566F326CE}" v="104" dt="2023-11-28T15:59:10.427"/>
    <p1510:client id="{F00A0793-3C04-4A4F-A691-1958650CDB26}" v="420" dt="2023-11-29T15:02:40.272"/>
    <p1510:client id="{FB7BD8D2-8C47-4B66-83BA-FF4DA45B112A}" v="1" dt="2023-11-28T16:19:18.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12/6/2023</a:t>
            </a:fld>
            <a:endParaRPr lang="en-US"/>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Change this ***Good [morning/afternoon/evening], everyone! I'm excited to share with you an inspiring journey into the world of proactive healthcare. Imagine a healthcare landscape where staying healthy isn't just about fixing problems but preventing them in the first place. That's precisely what Beaumont Healthcare, our leading institution, is striving to achieve.</a:t>
            </a:r>
          </a:p>
          <a:p>
            <a:r>
              <a:rPr lang="en-US"/>
              <a:t>At Beaumont, we've embarked on a mission to revolutionize healthcare by curating tailored preventive strategies. How are we doing this? Through the power of data. We're tapping into a rich tapestry of health indicators, demographic specifics, and lifestyle insights – a treasure trove guiding us towards a proactive path of disease prevention.</a:t>
            </a:r>
          </a:p>
          <a:p>
            <a:r>
              <a:rPr lang="en-US"/>
              <a:t>Picture this data as a roadmap that not only shows us prevalent health statuses but also shines a light on those critical risk factors lurking beneath the surface. We're uncovering how lifestyle choices intertwine with reported health conditions, helping us understand the 'why' behind health outcomes.</a:t>
            </a:r>
          </a:p>
          <a:p>
            <a:r>
              <a:rPr lang="en-US"/>
              <a:t>So, armed with this profound understanding, we're crafting interventions and strategic healthcare programs designed with you – our vibrant college community – in mind. Our goal is simple: not just to fight chronic ailments like heart disease and diabetes but to equip each of you with the knowledge and resources needed to make informed health decisions.</a:t>
            </a:r>
          </a:p>
          <a:p>
            <a:r>
              <a:rPr lang="en-US"/>
              <a:t>Imagine a healthcare experience tailored to your unique needs, empowering you to take charge of your well-being. This isn't just a dream; it's our vision of a future where holistic, preventive healthcare becomes the norm, supporting each of you in your journey towards a healthier, happier life.</a:t>
            </a:r>
          </a:p>
          <a:p>
            <a:r>
              <a:rPr lang="en-US"/>
              <a:t>Thank you for joining us on this transformative healthcare journey. Together, let's embrace this data-driven approach and pave the way for a healthier future – because prevention truly is the best medicine!"</a:t>
            </a:r>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a:p>
        </p:txBody>
      </p:sp>
    </p:spTree>
    <p:extLst>
      <p:ext uri="{BB962C8B-B14F-4D97-AF65-F5344CB8AC3E}">
        <p14:creationId xmlns:p14="http://schemas.microsoft.com/office/powerpoint/2010/main" val="204084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Sean</a:t>
            </a:r>
          </a:p>
        </p:txBody>
      </p:sp>
      <p:sp>
        <p:nvSpPr>
          <p:cNvPr id="4" name="Slide Number Placeholder 3"/>
          <p:cNvSpPr>
            <a:spLocks noGrp="1"/>
          </p:cNvSpPr>
          <p:nvPr>
            <p:ph type="sldNum" sz="quarter" idx="5"/>
          </p:nvPr>
        </p:nvSpPr>
        <p:spPr/>
        <p:txBody>
          <a:bodyPr/>
          <a:lstStyle/>
          <a:p>
            <a:fld id="{99EDED1C-4656-4CF8-AD34-DC4A65BB3913}" type="slidenum">
              <a:rPr lang="en-US" smtClean="0"/>
              <a:t>11</a:t>
            </a:fld>
            <a:endParaRPr lang="en-US"/>
          </a:p>
        </p:txBody>
      </p:sp>
    </p:spTree>
    <p:extLst>
      <p:ext uri="{BB962C8B-B14F-4D97-AF65-F5344CB8AC3E}">
        <p14:creationId xmlns:p14="http://schemas.microsoft.com/office/powerpoint/2010/main" val="286150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Sean</a:t>
            </a:r>
          </a:p>
        </p:txBody>
      </p:sp>
      <p:sp>
        <p:nvSpPr>
          <p:cNvPr id="4" name="Slide Number Placeholder 3"/>
          <p:cNvSpPr>
            <a:spLocks noGrp="1"/>
          </p:cNvSpPr>
          <p:nvPr>
            <p:ph type="sldNum" sz="quarter" idx="5"/>
          </p:nvPr>
        </p:nvSpPr>
        <p:spPr/>
        <p:txBody>
          <a:bodyPr/>
          <a:lstStyle/>
          <a:p>
            <a:fld id="{99EDED1C-4656-4CF8-AD34-DC4A65BB3913}" type="slidenum">
              <a:rPr lang="en-US" smtClean="0"/>
              <a:t>12</a:t>
            </a:fld>
            <a:endParaRPr lang="en-US"/>
          </a:p>
        </p:txBody>
      </p:sp>
    </p:spTree>
    <p:extLst>
      <p:ext uri="{BB962C8B-B14F-4D97-AF65-F5344CB8AC3E}">
        <p14:creationId xmlns:p14="http://schemas.microsoft.com/office/powerpoint/2010/main" val="2859498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ALL</a:t>
            </a:r>
          </a:p>
        </p:txBody>
      </p:sp>
      <p:sp>
        <p:nvSpPr>
          <p:cNvPr id="4" name="Slide Number Placeholder 3"/>
          <p:cNvSpPr>
            <a:spLocks noGrp="1"/>
          </p:cNvSpPr>
          <p:nvPr>
            <p:ph type="sldNum" sz="quarter" idx="5"/>
          </p:nvPr>
        </p:nvSpPr>
        <p:spPr/>
        <p:txBody>
          <a:bodyPr/>
          <a:lstStyle/>
          <a:p>
            <a:fld id="{99EDED1C-4656-4CF8-AD34-DC4A65BB3913}" type="slidenum">
              <a:rPr lang="en-US" smtClean="0"/>
              <a:t>13</a:t>
            </a:fld>
            <a:endParaRPr lang="en-US"/>
          </a:p>
        </p:txBody>
      </p:sp>
    </p:spTree>
    <p:extLst>
      <p:ext uri="{BB962C8B-B14F-4D97-AF65-F5344CB8AC3E}">
        <p14:creationId xmlns:p14="http://schemas.microsoft.com/office/powerpoint/2010/main" val="311564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ea typeface="Calibri"/>
                <a:cs typeface="Calibri"/>
              </a:rPr>
              <a:t>Desiree – Since I completed this portion of the project .</a:t>
            </a:r>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a:p>
        </p:txBody>
      </p:sp>
    </p:spTree>
    <p:extLst>
      <p:ext uri="{BB962C8B-B14F-4D97-AF65-F5344CB8AC3E}">
        <p14:creationId xmlns:p14="http://schemas.microsoft.com/office/powerpoint/2010/main" val="278414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Desiree – Since I completed this part of the presentation </a:t>
            </a:r>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a:p>
        </p:txBody>
      </p:sp>
    </p:spTree>
    <p:extLst>
      <p:ext uri="{BB962C8B-B14F-4D97-AF65-F5344CB8AC3E}">
        <p14:creationId xmlns:p14="http://schemas.microsoft.com/office/powerpoint/2010/main" val="39535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Desiree </a:t>
            </a:r>
            <a:r>
              <a:rPr lang="en-US" err="1">
                <a:ea typeface="Calibri"/>
                <a:cs typeface="Calibri"/>
              </a:rPr>
              <a:t>Bethelmie</a:t>
            </a:r>
            <a:r>
              <a:rPr lang="en-US">
                <a:ea typeface="Calibri"/>
                <a:cs typeface="Calibri"/>
              </a:rPr>
              <a:t>- I completed this part of the project .</a:t>
            </a:r>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a:p>
        </p:txBody>
      </p:sp>
    </p:spTree>
    <p:extLst>
      <p:ext uri="{BB962C8B-B14F-4D97-AF65-F5344CB8AC3E}">
        <p14:creationId xmlns:p14="http://schemas.microsoft.com/office/powerpoint/2010/main" val="118942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Desiree </a:t>
            </a:r>
            <a:r>
              <a:rPr lang="en-US" err="1"/>
              <a:t>Bethelmie</a:t>
            </a:r>
            <a:r>
              <a:rPr lang="en-US"/>
              <a:t>- I completed this part of the project .</a:t>
            </a:r>
          </a:p>
        </p:txBody>
      </p:sp>
      <p:sp>
        <p:nvSpPr>
          <p:cNvPr id="4" name="Slide Number Placeholder 3"/>
          <p:cNvSpPr>
            <a:spLocks noGrp="1"/>
          </p:cNvSpPr>
          <p:nvPr>
            <p:ph type="sldNum" sz="quarter" idx="5"/>
          </p:nvPr>
        </p:nvSpPr>
        <p:spPr/>
        <p:txBody>
          <a:bodyPr/>
          <a:lstStyle/>
          <a:p>
            <a:fld id="{99EDED1C-4656-4CF8-AD34-DC4A65BB3913}" type="slidenum">
              <a:rPr lang="en-US" smtClean="0"/>
              <a:t>6</a:t>
            </a:fld>
            <a:endParaRPr lang="en-US"/>
          </a:p>
        </p:txBody>
      </p:sp>
    </p:spTree>
    <p:extLst>
      <p:ext uri="{BB962C8B-B14F-4D97-AF65-F5344CB8AC3E}">
        <p14:creationId xmlns:p14="http://schemas.microsoft.com/office/powerpoint/2010/main" val="124869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Navjit</a:t>
            </a:r>
          </a:p>
        </p:txBody>
      </p:sp>
      <p:sp>
        <p:nvSpPr>
          <p:cNvPr id="4" name="Slide Number Placeholder 3"/>
          <p:cNvSpPr>
            <a:spLocks noGrp="1"/>
          </p:cNvSpPr>
          <p:nvPr>
            <p:ph type="sldNum" sz="quarter" idx="5"/>
          </p:nvPr>
        </p:nvSpPr>
        <p:spPr/>
        <p:txBody>
          <a:bodyPr/>
          <a:lstStyle/>
          <a:p>
            <a:fld id="{99EDED1C-4656-4CF8-AD34-DC4A65BB3913}" type="slidenum">
              <a:rPr lang="en-US" smtClean="0"/>
              <a:t>7</a:t>
            </a:fld>
            <a:endParaRPr lang="en-US"/>
          </a:p>
        </p:txBody>
      </p:sp>
    </p:spTree>
    <p:extLst>
      <p:ext uri="{BB962C8B-B14F-4D97-AF65-F5344CB8AC3E}">
        <p14:creationId xmlns:p14="http://schemas.microsoft.com/office/powerpoint/2010/main" val="42020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Emory</a:t>
            </a:r>
          </a:p>
        </p:txBody>
      </p:sp>
      <p:sp>
        <p:nvSpPr>
          <p:cNvPr id="4" name="Slide Number Placeholder 3"/>
          <p:cNvSpPr>
            <a:spLocks noGrp="1"/>
          </p:cNvSpPr>
          <p:nvPr>
            <p:ph type="sldNum" sz="quarter" idx="5"/>
          </p:nvPr>
        </p:nvSpPr>
        <p:spPr/>
        <p:txBody>
          <a:bodyPr/>
          <a:lstStyle/>
          <a:p>
            <a:fld id="{99EDED1C-4656-4CF8-AD34-DC4A65BB3913}" type="slidenum">
              <a:rPr lang="en-US" smtClean="0"/>
              <a:t>8</a:t>
            </a:fld>
            <a:endParaRPr lang="en-US"/>
          </a:p>
        </p:txBody>
      </p:sp>
    </p:spTree>
    <p:extLst>
      <p:ext uri="{BB962C8B-B14F-4D97-AF65-F5344CB8AC3E}">
        <p14:creationId xmlns:p14="http://schemas.microsoft.com/office/powerpoint/2010/main" val="118539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Emory</a:t>
            </a:r>
          </a:p>
        </p:txBody>
      </p:sp>
      <p:sp>
        <p:nvSpPr>
          <p:cNvPr id="4" name="Slide Number Placeholder 3"/>
          <p:cNvSpPr>
            <a:spLocks noGrp="1"/>
          </p:cNvSpPr>
          <p:nvPr>
            <p:ph type="sldNum" sz="quarter" idx="5"/>
          </p:nvPr>
        </p:nvSpPr>
        <p:spPr/>
        <p:txBody>
          <a:bodyPr/>
          <a:lstStyle/>
          <a:p>
            <a:fld id="{99EDED1C-4656-4CF8-AD34-DC4A65BB3913}" type="slidenum">
              <a:rPr lang="en-US" smtClean="0"/>
              <a:t>9</a:t>
            </a:fld>
            <a:endParaRPr lang="en-US"/>
          </a:p>
        </p:txBody>
      </p:sp>
    </p:spTree>
    <p:extLst>
      <p:ext uri="{BB962C8B-B14F-4D97-AF65-F5344CB8AC3E}">
        <p14:creationId xmlns:p14="http://schemas.microsoft.com/office/powerpoint/2010/main" val="40426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Sean</a:t>
            </a:r>
          </a:p>
        </p:txBody>
      </p:sp>
      <p:sp>
        <p:nvSpPr>
          <p:cNvPr id="4" name="Slide Number Placeholder 3"/>
          <p:cNvSpPr>
            <a:spLocks noGrp="1"/>
          </p:cNvSpPr>
          <p:nvPr>
            <p:ph type="sldNum" sz="quarter" idx="5"/>
          </p:nvPr>
        </p:nvSpPr>
        <p:spPr/>
        <p:txBody>
          <a:bodyPr/>
          <a:lstStyle/>
          <a:p>
            <a:fld id="{99EDED1C-4656-4CF8-AD34-DC4A65BB3913}" type="slidenum">
              <a:rPr lang="en-US" smtClean="0"/>
              <a:t>10</a:t>
            </a:fld>
            <a:endParaRPr lang="en-US"/>
          </a:p>
        </p:txBody>
      </p:sp>
    </p:spTree>
    <p:extLst>
      <p:ext uri="{BB962C8B-B14F-4D97-AF65-F5344CB8AC3E}">
        <p14:creationId xmlns:p14="http://schemas.microsoft.com/office/powerpoint/2010/main" val="342044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8557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977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2770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65190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1158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27931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1495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31075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0343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4358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052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877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53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5449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1128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2617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2763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1430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58241371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4832227" y="1523672"/>
            <a:ext cx="7204952" cy="1330191"/>
          </a:xfrm>
        </p:spPr>
        <p:txBody>
          <a:bodyPr vert="horz" lIns="91440" tIns="45720" rIns="91440" bIns="45720" rtlCol="0" anchor="t">
            <a:normAutofit fontScale="90000"/>
          </a:bodyPr>
          <a:lstStyle/>
          <a:p>
            <a:pPr>
              <a:lnSpc>
                <a:spcPct val="90000"/>
              </a:lnSpc>
              <a:buClr>
                <a:schemeClr val="bg2">
                  <a:lumMod val="40000"/>
                  <a:lumOff val="60000"/>
                </a:schemeClr>
              </a:buClr>
              <a:buSzPct val="80000"/>
            </a:pPr>
            <a:br>
              <a:rPr lang="en-US" sz="2900" b="1"/>
            </a:br>
            <a:br>
              <a:rPr lang="en-US" sz="2900" b="1"/>
            </a:br>
            <a:r>
              <a:rPr lang="en-US" sz="2900" b="1"/>
              <a:t>Predictive Modeling: Heart Disease Analysis</a:t>
            </a:r>
            <a:br>
              <a:rPr lang="en-US" sz="2900"/>
            </a:br>
            <a:endParaRPr lang="en-US" sz="2900"/>
          </a:p>
        </p:txBody>
      </p:sp>
      <p:sp>
        <p:nvSpPr>
          <p:cNvPr id="4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person holding his chest with a drawing of a heart&#10;&#10;Description automatically generated">
            <a:extLst>
              <a:ext uri="{FF2B5EF4-FFF2-40B4-BE49-F238E27FC236}">
                <a16:creationId xmlns:a16="http://schemas.microsoft.com/office/drawing/2014/main" id="{647198E2-50F9-9035-9630-530606DB956E}"/>
              </a:ext>
            </a:extLst>
          </p:cNvPr>
          <p:cNvPicPr>
            <a:picLocks noChangeAspect="1"/>
          </p:cNvPicPr>
          <p:nvPr/>
        </p:nvPicPr>
        <p:blipFill rotWithShape="1">
          <a:blip r:embed="rId8"/>
          <a:srcRect l="15872" r="3572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51" name="Rectangle 5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6063915B-82A1-4F1C-B5C6-3E18DDD97232}"/>
              </a:ext>
            </a:extLst>
          </p:cNvPr>
          <p:cNvSpPr>
            <a:spLocks/>
          </p:cNvSpPr>
          <p:nvPr/>
        </p:nvSpPr>
        <p:spPr>
          <a:xfrm>
            <a:off x="5188212" y="5745687"/>
            <a:ext cx="6854564" cy="872313"/>
          </a:xfrm>
          <a:prstGeom prst="rect">
            <a:avLst/>
          </a:prstGeom>
        </p:spPr>
        <p:txBody>
          <a:bodyPr vert="horz" lIns="91440" tIns="45720" rIns="91440" bIns="45720" rtlCol="0" anchor="t">
            <a:normAutofit/>
          </a:bodyPr>
          <a:lstStyle/>
          <a:p>
            <a:pPr>
              <a:spcBef>
                <a:spcPts val="1000"/>
              </a:spcBef>
              <a:buClr>
                <a:schemeClr val="bg2">
                  <a:lumMod val="40000"/>
                  <a:lumOff val="60000"/>
                </a:schemeClr>
              </a:buClr>
              <a:buSzPct val="80000"/>
            </a:pPr>
            <a:r>
              <a:rPr lang="en-US">
                <a:latin typeface="+mj-lt"/>
                <a:ea typeface="+mj-ea"/>
                <a:cs typeface="+mj-cs"/>
              </a:rPr>
              <a:t>BY:</a:t>
            </a:r>
          </a:p>
          <a:p>
            <a:pPr>
              <a:spcBef>
                <a:spcPts val="1000"/>
              </a:spcBef>
              <a:buClr>
                <a:srgbClr val="8AD0D6"/>
              </a:buClr>
              <a:buSzPct val="80000"/>
            </a:pPr>
            <a:r>
              <a:rPr lang="en-US">
                <a:latin typeface="+mj-lt"/>
                <a:ea typeface="+mj-ea"/>
                <a:cs typeface="+mj-cs"/>
              </a:rPr>
              <a:t>  </a:t>
            </a:r>
            <a:r>
              <a:rPr lang="en-US" err="1">
                <a:latin typeface="+mj-lt"/>
                <a:ea typeface="+mj-ea"/>
                <a:cs typeface="+mj-cs"/>
              </a:rPr>
              <a:t>Seyoung</a:t>
            </a:r>
            <a:r>
              <a:rPr lang="en-US">
                <a:latin typeface="+mj-lt"/>
                <a:ea typeface="+mj-ea"/>
                <a:cs typeface="+mj-cs"/>
              </a:rPr>
              <a:t> Koo, Emory Ellis, </a:t>
            </a:r>
            <a:r>
              <a:rPr lang="en-US" err="1">
                <a:latin typeface="+mj-lt"/>
                <a:ea typeface="+mj-ea"/>
                <a:cs typeface="+mj-cs"/>
              </a:rPr>
              <a:t>Navjit</a:t>
            </a:r>
            <a:r>
              <a:rPr lang="en-US">
                <a:latin typeface="+mj-lt"/>
                <a:ea typeface="+mj-ea"/>
                <a:cs typeface="+mj-cs"/>
              </a:rPr>
              <a:t> Singh, Desiree </a:t>
            </a:r>
            <a:r>
              <a:rPr lang="en-US" err="1">
                <a:latin typeface="+mj-lt"/>
                <a:ea typeface="+mj-ea"/>
                <a:cs typeface="+mj-cs"/>
              </a:rPr>
              <a:t>Bethelmie</a:t>
            </a:r>
            <a:endParaRPr lang="en-US">
              <a:latin typeface="+mj-lt"/>
              <a:ea typeface="+mj-ea"/>
              <a:cs typeface="+mj-cs"/>
            </a:endParaRP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background with white text&#10;&#10;Description automatically generated">
            <a:extLst>
              <a:ext uri="{FF2B5EF4-FFF2-40B4-BE49-F238E27FC236}">
                <a16:creationId xmlns:a16="http://schemas.microsoft.com/office/drawing/2014/main" id="{BEB84F7D-92F9-10EE-3F0D-7AEAE5DC46B6}"/>
              </a:ext>
            </a:extLst>
          </p:cNvPr>
          <p:cNvPicPr>
            <a:picLocks noGrp="1" noChangeAspect="1"/>
          </p:cNvPicPr>
          <p:nvPr>
            <p:ph sz="half" idx="1"/>
          </p:nvPr>
        </p:nvPicPr>
        <p:blipFill>
          <a:blip r:embed="rId3"/>
          <a:stretch>
            <a:fillRect/>
          </a:stretch>
        </p:blipFill>
        <p:spPr>
          <a:xfrm>
            <a:off x="352044" y="382676"/>
            <a:ext cx="6655507" cy="1992181"/>
          </a:xfrm>
        </p:spPr>
      </p:pic>
      <p:pic>
        <p:nvPicPr>
          <p:cNvPr id="6" name="Content Placeholder 5" descr="A black and white text on a black background&#10;&#10;Description automatically generated">
            <a:extLst>
              <a:ext uri="{FF2B5EF4-FFF2-40B4-BE49-F238E27FC236}">
                <a16:creationId xmlns:a16="http://schemas.microsoft.com/office/drawing/2014/main" id="{314EAA74-C944-513C-7C2F-BEBF64DFF5E8}"/>
              </a:ext>
            </a:extLst>
          </p:cNvPr>
          <p:cNvPicPr>
            <a:picLocks noGrp="1" noChangeAspect="1"/>
          </p:cNvPicPr>
          <p:nvPr>
            <p:ph sz="half" idx="2"/>
          </p:nvPr>
        </p:nvPicPr>
        <p:blipFill>
          <a:blip r:embed="rId4"/>
          <a:stretch>
            <a:fillRect/>
          </a:stretch>
        </p:blipFill>
        <p:spPr>
          <a:xfrm>
            <a:off x="556605" y="1947108"/>
            <a:ext cx="6515988" cy="4418210"/>
          </a:xfrm>
        </p:spPr>
      </p:pic>
      <p:pic>
        <p:nvPicPr>
          <p:cNvPr id="7" name="Picture 6" descr="A network of green lines and dots&#10;&#10;Description automatically generated">
            <a:extLst>
              <a:ext uri="{FF2B5EF4-FFF2-40B4-BE49-F238E27FC236}">
                <a16:creationId xmlns:a16="http://schemas.microsoft.com/office/drawing/2014/main" id="{7E7D9CA2-17D6-2F4A-5FC0-93124FB1E169}"/>
              </a:ext>
            </a:extLst>
          </p:cNvPr>
          <p:cNvPicPr>
            <a:picLocks noChangeAspect="1"/>
          </p:cNvPicPr>
          <p:nvPr/>
        </p:nvPicPr>
        <p:blipFill>
          <a:blip r:embed="rId5"/>
          <a:stretch>
            <a:fillRect/>
          </a:stretch>
        </p:blipFill>
        <p:spPr>
          <a:xfrm>
            <a:off x="5652752" y="493270"/>
            <a:ext cx="6225861" cy="1997066"/>
          </a:xfrm>
          <a:prstGeom prst="rect">
            <a:avLst/>
          </a:prstGeom>
        </p:spPr>
      </p:pic>
    </p:spTree>
    <p:extLst>
      <p:ext uri="{BB962C8B-B14F-4D97-AF65-F5344CB8AC3E}">
        <p14:creationId xmlns:p14="http://schemas.microsoft.com/office/powerpoint/2010/main" val="63960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22AC4D5D-0A9D-43D6-A836-13B38BA13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rgbClr val="FFFFFF"/>
          </a:solidFill>
          <a:ln>
            <a:noFill/>
          </a:ln>
        </p:spPr>
      </p:sp>
      <p:sp>
        <p:nvSpPr>
          <p:cNvPr id="31" name="Freeform 27">
            <a:extLst>
              <a:ext uri="{FF2B5EF4-FFF2-40B4-BE49-F238E27FC236}">
                <a16:creationId xmlns:a16="http://schemas.microsoft.com/office/drawing/2014/main" id="{6929218D-E6E8-4BC7-9F4C-397A7FE53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 name="TextBox 2">
            <a:extLst>
              <a:ext uri="{FF2B5EF4-FFF2-40B4-BE49-F238E27FC236}">
                <a16:creationId xmlns:a16="http://schemas.microsoft.com/office/drawing/2014/main" id="{89DC4CAA-C738-CE69-E43B-29C0288012F3}"/>
              </a:ext>
            </a:extLst>
          </p:cNvPr>
          <p:cNvSpPr txBox="1"/>
          <p:nvPr/>
        </p:nvSpPr>
        <p:spPr>
          <a:xfrm>
            <a:off x="6998518" y="733450"/>
            <a:ext cx="5191276" cy="5863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500"/>
          </a:p>
          <a:p>
            <a:r>
              <a:rPr lang="en-US" sz="1500" b="1">
                <a:ea typeface="+mn-lt"/>
                <a:cs typeface="+mn-lt"/>
              </a:rPr>
              <a:t>Hidden 1</a:t>
            </a:r>
            <a:endParaRPr lang="en-US" sz="1500" b="1"/>
          </a:p>
          <a:p>
            <a:r>
              <a:rPr lang="en-US" sz="1500">
                <a:ea typeface="+mn-lt"/>
                <a:cs typeface="+mn-lt"/>
              </a:rPr>
              <a:t>[1] -0.131 [2] -0.5399 </a:t>
            </a:r>
            <a:r>
              <a:rPr lang="en-US" sz="1500" b="1">
                <a:solidFill>
                  <a:srgbClr val="FFC000"/>
                </a:solidFill>
                <a:ea typeface="+mn-lt"/>
                <a:cs typeface="+mn-lt"/>
              </a:rPr>
              <a:t>[3]-2.0957</a:t>
            </a:r>
            <a:r>
              <a:rPr lang="en-US" sz="1500">
                <a:solidFill>
                  <a:srgbClr val="FFC000"/>
                </a:solidFill>
                <a:ea typeface="+mn-lt"/>
                <a:cs typeface="+mn-lt"/>
              </a:rPr>
              <a:t> </a:t>
            </a:r>
            <a:r>
              <a:rPr lang="en-US" sz="1500">
                <a:ea typeface="+mn-lt"/>
                <a:cs typeface="+mn-lt"/>
              </a:rPr>
              <a:t>[4]-0.1284 </a:t>
            </a:r>
            <a:r>
              <a:rPr lang="en-US" sz="1500" b="1">
                <a:solidFill>
                  <a:srgbClr val="FFC000"/>
                </a:solidFill>
                <a:ea typeface="+mn-lt"/>
                <a:cs typeface="+mn-lt"/>
              </a:rPr>
              <a:t>[5]-1.2238</a:t>
            </a:r>
            <a:r>
              <a:rPr lang="en-US" sz="1500">
                <a:solidFill>
                  <a:srgbClr val="FFC000"/>
                </a:solidFill>
                <a:ea typeface="+mn-lt"/>
                <a:cs typeface="+mn-lt"/>
              </a:rPr>
              <a:t> </a:t>
            </a:r>
            <a:r>
              <a:rPr lang="en-US" sz="1500">
                <a:ea typeface="+mn-lt"/>
                <a:cs typeface="+mn-lt"/>
              </a:rPr>
              <a:t> </a:t>
            </a:r>
          </a:p>
          <a:p>
            <a:r>
              <a:rPr lang="en-US" sz="1500">
                <a:ea typeface="+mn-lt"/>
                <a:cs typeface="+mn-lt"/>
              </a:rPr>
              <a:t>[6] 0.0662 [7]-0.0224 [8] -0.0078 [9]-0.0122 [10]-0.0178 [11] -0.0379  [12]0.0001 [13] 0.0074</a:t>
            </a:r>
            <a:endParaRPr lang="en-US" sz="1500"/>
          </a:p>
          <a:p>
            <a:endParaRPr lang="en-US" sz="1500"/>
          </a:p>
          <a:p>
            <a:r>
              <a:rPr lang="en-US" sz="1500" b="1"/>
              <a:t>Hidden 2</a:t>
            </a:r>
          </a:p>
          <a:p>
            <a:r>
              <a:rPr lang="en-US" sz="1500"/>
              <a:t>[1] 0.123 [2] -0.5314 [3] -0.4371 [4] -0.0659 [5] -0.2116 </a:t>
            </a:r>
          </a:p>
          <a:p>
            <a:r>
              <a:rPr lang="en-US" sz="1500" b="1">
                <a:solidFill>
                  <a:srgbClr val="FFC000"/>
                </a:solidFill>
              </a:rPr>
              <a:t>[6] 1.2000</a:t>
            </a:r>
            <a:r>
              <a:rPr lang="en-US" sz="1500"/>
              <a:t>[7] 0.1583 [8] -0.6297 [9] -0.4371 [10]-0.3184 </a:t>
            </a:r>
          </a:p>
          <a:p>
            <a:r>
              <a:rPr lang="en-US" sz="1500"/>
              <a:t>[11] -0.4632 </a:t>
            </a:r>
            <a:r>
              <a:rPr lang="en-US" sz="1500" b="1">
                <a:solidFill>
                  <a:srgbClr val="FFC000"/>
                </a:solidFill>
              </a:rPr>
              <a:t>[12] 1.0199</a:t>
            </a:r>
            <a:r>
              <a:rPr lang="en-US" sz="1500" b="1"/>
              <a:t> </a:t>
            </a:r>
            <a:r>
              <a:rPr lang="en-US" sz="1500" b="1">
                <a:solidFill>
                  <a:srgbClr val="FFC000"/>
                </a:solidFill>
              </a:rPr>
              <a:t>[13] -1.0221</a:t>
            </a:r>
          </a:p>
          <a:p>
            <a:endParaRPr lang="en-US" sz="1500"/>
          </a:p>
          <a:p>
            <a:r>
              <a:rPr lang="en-US" sz="1500" b="1">
                <a:ea typeface="+mn-lt"/>
                <a:cs typeface="+mn-lt"/>
              </a:rPr>
              <a:t>Hidden 3</a:t>
            </a:r>
            <a:endParaRPr lang="en-US" sz="1500" b="1"/>
          </a:p>
          <a:p>
            <a:r>
              <a:rPr lang="en-US" sz="1500"/>
              <a:t>[1] 0.602 [2] 0.5145 [3] 0.1683 [4] 0.0645 [5] 0.2045 </a:t>
            </a:r>
          </a:p>
          <a:p>
            <a:r>
              <a:rPr lang="en-US" sz="1500" b="1">
                <a:solidFill>
                  <a:srgbClr val="FFC000"/>
                </a:solidFill>
              </a:rPr>
              <a:t>[6] -1.1867</a:t>
            </a:r>
            <a:r>
              <a:rPr lang="en-US" sz="1500">
                <a:solidFill>
                  <a:srgbClr val="FFC000"/>
                </a:solidFill>
              </a:rPr>
              <a:t> </a:t>
            </a:r>
            <a:r>
              <a:rPr lang="en-US" sz="1500"/>
              <a:t>[7] -0.1544 [8] 0.6198 [9] 0.4328 [10] 0.3128 </a:t>
            </a:r>
            <a:endParaRPr lang="en-US"/>
          </a:p>
          <a:p>
            <a:r>
              <a:rPr lang="en-US" sz="1500"/>
              <a:t>[11] 0.4606 </a:t>
            </a:r>
            <a:r>
              <a:rPr lang="en-US" sz="1500" b="1">
                <a:solidFill>
                  <a:srgbClr val="FFC000"/>
                </a:solidFill>
              </a:rPr>
              <a:t>[12] -1.0109</a:t>
            </a:r>
            <a:r>
              <a:rPr lang="en-US" sz="1500"/>
              <a:t> </a:t>
            </a:r>
            <a:r>
              <a:rPr lang="en-US" sz="1500" b="1">
                <a:solidFill>
                  <a:srgbClr val="FFC000"/>
                </a:solidFill>
              </a:rPr>
              <a:t>[13] 1.0139</a:t>
            </a:r>
          </a:p>
          <a:p>
            <a:endParaRPr lang="en-US" sz="1500"/>
          </a:p>
          <a:p>
            <a:r>
              <a:rPr lang="en-US" sz="1500" b="1">
                <a:ea typeface="+mn-lt"/>
                <a:cs typeface="+mn-lt"/>
              </a:rPr>
              <a:t>Hidden 4</a:t>
            </a:r>
            <a:endParaRPr lang="en-US" sz="1500" b="1"/>
          </a:p>
          <a:p>
            <a:r>
              <a:rPr lang="en-US" sz="1500"/>
              <a:t>[1] 0.12-</a:t>
            </a:r>
            <a:r>
              <a:rPr lang="en-US" sz="1500" b="1">
                <a:solidFill>
                  <a:srgbClr val="FFC000"/>
                </a:solidFill>
              </a:rPr>
              <a:t> </a:t>
            </a:r>
            <a:r>
              <a:rPr lang="en-US" sz="1500"/>
              <a:t>[2] -0.0585 [3] -0.2475 [4] -0.0132</a:t>
            </a:r>
            <a:r>
              <a:rPr lang="en-US" sz="1500" b="1"/>
              <a:t> </a:t>
            </a:r>
            <a:r>
              <a:rPr lang="en-US" sz="1500" b="1">
                <a:solidFill>
                  <a:srgbClr val="FFC000"/>
                </a:solidFill>
              </a:rPr>
              <a:t>[5] 3.7115</a:t>
            </a:r>
            <a:r>
              <a:rPr lang="en-US" sz="1500"/>
              <a:t> </a:t>
            </a:r>
          </a:p>
          <a:p>
            <a:r>
              <a:rPr lang="en-US" sz="1500"/>
              <a:t>[6] 0.0067 [7] -0.0023 [8] -0.0007 [9] -0.0012 [10] -0.0019 [11] -0.0038 [12] 0.0000 [13] 0.0007</a:t>
            </a:r>
          </a:p>
          <a:p>
            <a:endParaRPr lang="en-US" sz="1500"/>
          </a:p>
          <a:p>
            <a:r>
              <a:rPr lang="en-US" sz="1500" b="1">
                <a:ea typeface="+mn-lt"/>
                <a:cs typeface="+mn-lt"/>
              </a:rPr>
              <a:t>Output</a:t>
            </a:r>
            <a:endParaRPr lang="en-US" sz="1500" b="1"/>
          </a:p>
          <a:p>
            <a:r>
              <a:rPr lang="en-US" sz="1500" b="1">
                <a:solidFill>
                  <a:srgbClr val="FFC000"/>
                </a:solidFill>
                <a:ea typeface="+mn-lt"/>
                <a:cs typeface="+mn-lt"/>
              </a:rPr>
              <a:t>[1] -1.304874 [2] -0.121198  [3]1.061843  </a:t>
            </a:r>
          </a:p>
          <a:p>
            <a:r>
              <a:rPr lang="en-US" sz="1500" b="1">
                <a:solidFill>
                  <a:srgbClr val="FFC000"/>
                </a:solidFill>
                <a:ea typeface="+mn-lt"/>
                <a:cs typeface="+mn-lt"/>
              </a:rPr>
              <a:t>[4] 1.062792  [5] 1.377776</a:t>
            </a:r>
            <a:endParaRPr lang="en-US" sz="1500" b="1">
              <a:solidFill>
                <a:srgbClr val="FFC000"/>
              </a:solidFill>
            </a:endParaRPr>
          </a:p>
          <a:p>
            <a:endParaRPr lang="en-US" sz="1500"/>
          </a:p>
        </p:txBody>
      </p:sp>
      <p:pic>
        <p:nvPicPr>
          <p:cNvPr id="2" name="Picture 1">
            <a:extLst>
              <a:ext uri="{FF2B5EF4-FFF2-40B4-BE49-F238E27FC236}">
                <a16:creationId xmlns:a16="http://schemas.microsoft.com/office/drawing/2014/main" id="{DD62398B-9CE1-FA49-5D80-F037ABE1DC7A}"/>
              </a:ext>
            </a:extLst>
          </p:cNvPr>
          <p:cNvPicPr>
            <a:picLocks noChangeAspect="1"/>
          </p:cNvPicPr>
          <p:nvPr/>
        </p:nvPicPr>
        <p:blipFill>
          <a:blip r:embed="rId8"/>
          <a:stretch>
            <a:fillRect/>
          </a:stretch>
        </p:blipFill>
        <p:spPr>
          <a:xfrm>
            <a:off x="270933" y="197831"/>
            <a:ext cx="5723466" cy="6462338"/>
          </a:xfrm>
          <a:prstGeom prst="rect">
            <a:avLst/>
          </a:prstGeom>
        </p:spPr>
      </p:pic>
      <p:sp>
        <p:nvSpPr>
          <p:cNvPr id="8" name="TextBox 7">
            <a:extLst>
              <a:ext uri="{FF2B5EF4-FFF2-40B4-BE49-F238E27FC236}">
                <a16:creationId xmlns:a16="http://schemas.microsoft.com/office/drawing/2014/main" id="{32E138AE-E70E-D06D-80DA-7F9539E3F075}"/>
              </a:ext>
            </a:extLst>
          </p:cNvPr>
          <p:cNvSpPr txBox="1"/>
          <p:nvPr/>
        </p:nvSpPr>
        <p:spPr>
          <a:xfrm>
            <a:off x="4354231" y="358961"/>
            <a:ext cx="2117408" cy="738664"/>
          </a:xfrm>
          <a:prstGeom prst="rect">
            <a:avLst/>
          </a:prstGeom>
          <a:noFill/>
          <a:ln w="12700">
            <a:solidFill>
              <a:srgbClr val="0070C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Input Layer: 12 nodes</a:t>
            </a:r>
          </a:p>
          <a:p>
            <a:r>
              <a:rPr lang="en-US" sz="1400">
                <a:solidFill>
                  <a:schemeClr val="bg1"/>
                </a:solidFill>
              </a:rPr>
              <a:t>Hidden Layer: 4 nodes</a:t>
            </a:r>
          </a:p>
          <a:p>
            <a:r>
              <a:rPr lang="en-US" sz="1400">
                <a:solidFill>
                  <a:schemeClr val="bg1"/>
                </a:solidFill>
              </a:rPr>
              <a:t>Output Layer: 1 node</a:t>
            </a:r>
          </a:p>
        </p:txBody>
      </p:sp>
    </p:spTree>
    <p:extLst>
      <p:ext uri="{BB962C8B-B14F-4D97-AF65-F5344CB8AC3E}">
        <p14:creationId xmlns:p14="http://schemas.microsoft.com/office/powerpoint/2010/main" val="204780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72D-C7E6-DE51-EAE7-B2628A2B24E5}"/>
              </a:ext>
            </a:extLst>
          </p:cNvPr>
          <p:cNvSpPr>
            <a:spLocks noGrp="1"/>
          </p:cNvSpPr>
          <p:nvPr>
            <p:ph type="title"/>
          </p:nvPr>
        </p:nvSpPr>
        <p:spPr>
          <a:xfrm>
            <a:off x="5730039" y="299945"/>
            <a:ext cx="4449163" cy="707220"/>
          </a:xfrm>
        </p:spPr>
        <p:txBody>
          <a:bodyPr/>
          <a:lstStyle/>
          <a:p>
            <a:r>
              <a:rPr lang="en-US"/>
              <a:t>Neural Network</a:t>
            </a:r>
          </a:p>
        </p:txBody>
      </p:sp>
      <p:sp>
        <p:nvSpPr>
          <p:cNvPr id="4" name="Content Placeholder 3">
            <a:extLst>
              <a:ext uri="{FF2B5EF4-FFF2-40B4-BE49-F238E27FC236}">
                <a16:creationId xmlns:a16="http://schemas.microsoft.com/office/drawing/2014/main" id="{7D9CCA9F-AAD7-E23C-FB2A-046AB7809003}"/>
              </a:ext>
            </a:extLst>
          </p:cNvPr>
          <p:cNvSpPr>
            <a:spLocks noGrp="1"/>
          </p:cNvSpPr>
          <p:nvPr>
            <p:ph sz="half" idx="2"/>
          </p:nvPr>
        </p:nvSpPr>
        <p:spPr>
          <a:xfrm>
            <a:off x="4778435" y="1586387"/>
            <a:ext cx="7795304" cy="5171525"/>
          </a:xfrm>
        </p:spPr>
        <p:txBody>
          <a:bodyPr vert="horz" lIns="91440" tIns="45720" rIns="91440" bIns="45720" rtlCol="0" anchor="t">
            <a:normAutofit/>
          </a:bodyPr>
          <a:lstStyle/>
          <a:p>
            <a:pPr marL="228600" indent="-228600">
              <a:lnSpc>
                <a:spcPct val="90000"/>
              </a:lnSpc>
              <a:buFont typeface="'Wingdings 3',Sans-Serif" charset="2"/>
            </a:pPr>
            <a:r>
              <a:rPr lang="en-US">
                <a:latin typeface="Arial"/>
                <a:cs typeface="Arial"/>
              </a:rPr>
              <a:t>Accuracy Rate: 80.8%</a:t>
            </a:r>
          </a:p>
          <a:p>
            <a:pPr marL="228600" indent="-228600">
              <a:lnSpc>
                <a:spcPct val="90000"/>
              </a:lnSpc>
              <a:buClr>
                <a:srgbClr val="8AD0D6"/>
              </a:buClr>
              <a:buFont typeface="'Wingdings 3',Sans-Serif" charset="2"/>
            </a:pPr>
            <a:r>
              <a:rPr lang="en-US">
                <a:latin typeface="Arial"/>
                <a:cs typeface="Arial"/>
              </a:rPr>
              <a:t>Sensitivity: 89.34%</a:t>
            </a:r>
          </a:p>
          <a:p>
            <a:pPr marL="228600" indent="-228600">
              <a:lnSpc>
                <a:spcPct val="90000"/>
              </a:lnSpc>
              <a:buClr>
                <a:srgbClr val="8AD0D6"/>
              </a:buClr>
              <a:buFont typeface="'Wingdings 3',Sans-Serif" charset="2"/>
            </a:pPr>
            <a:r>
              <a:rPr lang="en-US">
                <a:latin typeface="Arial"/>
                <a:cs typeface="Arial"/>
              </a:rPr>
              <a:t>False Positive Rate: 11%</a:t>
            </a:r>
          </a:p>
          <a:p>
            <a:pPr marL="228600" indent="-228600">
              <a:lnSpc>
                <a:spcPct val="90000"/>
              </a:lnSpc>
              <a:buClr>
                <a:srgbClr val="8AD0D6"/>
              </a:buClr>
              <a:buFont typeface="'Wingdings 3',Sans-Serif" charset="2"/>
            </a:pPr>
            <a:endParaRPr lang="en-US">
              <a:latin typeface="Arial"/>
              <a:cs typeface="Arial"/>
            </a:endParaRPr>
          </a:p>
          <a:p>
            <a:pPr marL="228600" indent="-228600">
              <a:lnSpc>
                <a:spcPct val="90000"/>
              </a:lnSpc>
              <a:buClr>
                <a:srgbClr val="8AD0D6"/>
              </a:buClr>
              <a:buFont typeface="'Wingdings 3',Sans-Serif" charset="2"/>
            </a:pPr>
            <a:r>
              <a:rPr lang="en-US">
                <a:latin typeface="Arial"/>
                <a:cs typeface="Arial"/>
              </a:rPr>
              <a:t>Good predictive ability</a:t>
            </a:r>
          </a:p>
          <a:p>
            <a:pPr marL="228600" indent="-228600">
              <a:lnSpc>
                <a:spcPct val="90000"/>
              </a:lnSpc>
              <a:buClr>
                <a:srgbClr val="8AD0D6"/>
              </a:buClr>
              <a:buFont typeface="'Wingdings 3',Sans-Serif" charset="2"/>
              <a:buChar char=""/>
            </a:pPr>
            <a:r>
              <a:rPr lang="en-US">
                <a:latin typeface="Arial"/>
                <a:cs typeface="Arial"/>
              </a:rPr>
              <a:t>Captured complex relationships</a:t>
            </a:r>
          </a:p>
          <a:p>
            <a:pPr marL="228600" indent="-228600">
              <a:lnSpc>
                <a:spcPct val="90000"/>
              </a:lnSpc>
              <a:buClr>
                <a:srgbClr val="8AD0D6"/>
              </a:buClr>
              <a:buFont typeface="'Wingdings 3',Sans-Serif" charset="2"/>
            </a:pPr>
            <a:r>
              <a:rPr lang="en-US">
                <a:latin typeface="Arial"/>
                <a:cs typeface="Arial"/>
              </a:rPr>
              <a:t>No need to specify a model (truly unsupervised)</a:t>
            </a:r>
          </a:p>
          <a:p>
            <a:pPr marL="228600" indent="-228600">
              <a:lnSpc>
                <a:spcPct val="90000"/>
              </a:lnSpc>
              <a:buClr>
                <a:srgbClr val="8AD0D6"/>
              </a:buClr>
              <a:buFont typeface="'Wingdings 3',Sans-Serif" charset="2"/>
            </a:pPr>
            <a:endParaRPr lang="en-US">
              <a:latin typeface="Arial"/>
              <a:cs typeface="Arial"/>
            </a:endParaRPr>
          </a:p>
          <a:p>
            <a:pPr marL="228600" indent="-228600">
              <a:lnSpc>
                <a:spcPct val="90000"/>
              </a:lnSpc>
              <a:buClr>
                <a:srgbClr val="8AD0D6"/>
              </a:buClr>
              <a:buFont typeface="'Wingdings 3',Sans-Serif" charset="2"/>
            </a:pPr>
            <a:r>
              <a:rPr lang="en-US">
                <a:latin typeface="Arial"/>
                <a:cs typeface="Arial"/>
              </a:rPr>
              <a:t>No insight into relationships between predictors and outcome</a:t>
            </a:r>
          </a:p>
          <a:p>
            <a:pPr marL="228600" indent="-228600">
              <a:lnSpc>
                <a:spcPct val="90000"/>
              </a:lnSpc>
              <a:buClr>
                <a:srgbClr val="8AD0D6"/>
              </a:buClr>
              <a:buFont typeface="'Wingdings 3',Sans-Serif" charset="2"/>
            </a:pPr>
            <a:r>
              <a:rPr lang="en-US">
                <a:latin typeface="Arial"/>
                <a:cs typeface="Arial"/>
              </a:rPr>
              <a:t>No variable-selection mechanism</a:t>
            </a:r>
          </a:p>
          <a:p>
            <a:pPr marL="228600" indent="-228600">
              <a:lnSpc>
                <a:spcPct val="90000"/>
              </a:lnSpc>
              <a:buClr>
                <a:srgbClr val="8AD0D6"/>
              </a:buClr>
              <a:buFont typeface="'Wingdings 3',Sans-Serif" charset="2"/>
            </a:pPr>
            <a:r>
              <a:rPr lang="en-US">
                <a:latin typeface="Arial"/>
                <a:cs typeface="Arial"/>
              </a:rPr>
              <a:t>Heavy computational requirements</a:t>
            </a:r>
          </a:p>
          <a:p>
            <a:pPr marL="228600" indent="-228600">
              <a:lnSpc>
                <a:spcPct val="90000"/>
              </a:lnSpc>
              <a:buClr>
                <a:srgbClr val="8AD0D6"/>
              </a:buClr>
              <a:buFont typeface="'Wingdings 3',Sans-Serif" charset="2"/>
            </a:pPr>
            <a:endParaRPr lang="en-US">
              <a:latin typeface="Arial"/>
              <a:cs typeface="Arial"/>
            </a:endParaRPr>
          </a:p>
          <a:p>
            <a:pPr marL="228600" indent="-228600">
              <a:lnSpc>
                <a:spcPct val="90000"/>
              </a:lnSpc>
              <a:buClr>
                <a:srgbClr val="8AD0D6"/>
              </a:buClr>
              <a:buFont typeface="'Wingdings 3',Sans-Serif" charset="2"/>
            </a:pPr>
            <a:endParaRPr lang="en-US">
              <a:latin typeface="Arial"/>
              <a:cs typeface="Arial"/>
            </a:endParaRPr>
          </a:p>
        </p:txBody>
      </p:sp>
      <p:pic>
        <p:nvPicPr>
          <p:cNvPr id="7" name="Picture 6" descr="A screenshot of a computer&#10;&#10;Description automatically generated">
            <a:extLst>
              <a:ext uri="{FF2B5EF4-FFF2-40B4-BE49-F238E27FC236}">
                <a16:creationId xmlns:a16="http://schemas.microsoft.com/office/drawing/2014/main" id="{00EA2C69-BF48-5422-0280-CC93491065D5}"/>
              </a:ext>
            </a:extLst>
          </p:cNvPr>
          <p:cNvPicPr>
            <a:picLocks noChangeAspect="1"/>
          </p:cNvPicPr>
          <p:nvPr/>
        </p:nvPicPr>
        <p:blipFill>
          <a:blip r:embed="rId3"/>
          <a:stretch>
            <a:fillRect/>
          </a:stretch>
        </p:blipFill>
        <p:spPr>
          <a:xfrm>
            <a:off x="321854" y="228600"/>
            <a:ext cx="4187086" cy="6400800"/>
          </a:xfrm>
          <a:prstGeom prst="rect">
            <a:avLst/>
          </a:prstGeom>
        </p:spPr>
      </p:pic>
    </p:spTree>
    <p:extLst>
      <p:ext uri="{BB962C8B-B14F-4D97-AF65-F5344CB8AC3E}">
        <p14:creationId xmlns:p14="http://schemas.microsoft.com/office/powerpoint/2010/main" val="339321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40AE-BF25-0377-F80E-AFAB03E54068}"/>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0992429E-4395-F727-8EA5-F0F12C3B80E7}"/>
              </a:ext>
            </a:extLst>
          </p:cNvPr>
          <p:cNvSpPr>
            <a:spLocks noGrp="1"/>
          </p:cNvSpPr>
          <p:nvPr>
            <p:ph sz="half" idx="1"/>
          </p:nvPr>
        </p:nvSpPr>
        <p:spPr>
          <a:xfrm>
            <a:off x="647662" y="1859760"/>
            <a:ext cx="10726711" cy="4195763"/>
          </a:xfrm>
        </p:spPr>
        <p:txBody>
          <a:bodyPr vert="horz" lIns="91440" tIns="45720" rIns="91440" bIns="45720" rtlCol="0" anchor="t">
            <a:normAutofit/>
          </a:bodyPr>
          <a:lstStyle/>
          <a:p>
            <a:pPr>
              <a:buClr>
                <a:srgbClr val="8AD0D6"/>
              </a:buClr>
            </a:pPr>
            <a:r>
              <a:rPr lang="en-US"/>
              <a:t>Recommendation: We are recommending that Beaumont uses the logistic regression model moving forward. While all three models showed a strong accuracy rate, we felt it was important to focus on the false positive rate, as we don't want to mislabel someone not at risk of heart disease when they in fact are. The logistic regression model was the model that showed the lowest false positive rate of our three models.</a:t>
            </a:r>
          </a:p>
          <a:p>
            <a:pPr marL="457200" lvl="1" indent="0">
              <a:buClr>
                <a:srgbClr val="8AD0D6"/>
              </a:buClr>
              <a:buNone/>
            </a:pPr>
            <a:r>
              <a:rPr lang="en-US"/>
              <a:t>Additional findings:</a:t>
            </a:r>
          </a:p>
          <a:p>
            <a:pPr lvl="1"/>
            <a:r>
              <a:rPr lang="en-US"/>
              <a:t>Male Patients above the age of 60 who smoke and have poor general health, not only have diabetes but have a high chance of also having heart disease as well than females around the same age.</a:t>
            </a:r>
          </a:p>
          <a:p>
            <a:pPr lvl="1"/>
            <a:r>
              <a:rPr lang="en-US"/>
              <a:t> More Exercise and  better dietary habits can significantly reduce the presence of  heart disease and diabetes in patients.</a:t>
            </a:r>
          </a:p>
          <a:p>
            <a:pPr lvl="1">
              <a:buClr>
                <a:srgbClr val="8AD0D6"/>
              </a:buClr>
            </a:pPr>
            <a:r>
              <a:rPr lang="en-US"/>
              <a:t>From this model, the most significant variables we observed that affect the likelihood of heart disease were: being above the age of 60, being in poor general health, sex, and if the patient is a smoker.</a:t>
            </a:r>
          </a:p>
          <a:p>
            <a:pPr marL="457200" lvl="1" indent="0">
              <a:buClr>
                <a:srgbClr val="8AD0D6"/>
              </a:buClr>
              <a:buNone/>
            </a:pPr>
            <a:endParaRPr lang="en-US"/>
          </a:p>
          <a:p>
            <a:pPr lvl="1">
              <a:buClr>
                <a:srgbClr val="8AD0D6"/>
              </a:buClr>
            </a:pPr>
            <a:endParaRPr lang="en-US"/>
          </a:p>
          <a:p>
            <a:pPr lvl="1">
              <a:buClr>
                <a:srgbClr val="8AD0D6"/>
              </a:buClr>
            </a:pPr>
            <a:endParaRPr lang="en-US"/>
          </a:p>
          <a:p>
            <a:pPr marL="457200" lvl="1" indent="0">
              <a:buClr>
                <a:srgbClr val="1E5155">
                  <a:lumMod val="40000"/>
                  <a:lumOff val="60000"/>
                </a:srgbClr>
              </a:buClr>
              <a:buNone/>
            </a:pPr>
            <a:endParaRPr lang="en-US"/>
          </a:p>
          <a:p>
            <a:pPr marL="914400" lvl="2" indent="0">
              <a:buClr>
                <a:srgbClr val="8AD0D6"/>
              </a:buClr>
              <a:buNone/>
            </a:pPr>
            <a:endParaRPr lang="en-US"/>
          </a:p>
          <a:p>
            <a:pPr>
              <a:buClr>
                <a:srgbClr val="8AD0D6"/>
              </a:buClr>
            </a:pPr>
            <a:endParaRPr lang="en-US"/>
          </a:p>
          <a:p>
            <a:pPr>
              <a:buClr>
                <a:srgbClr val="8AD0D6"/>
              </a:buClr>
            </a:pPr>
            <a:endParaRPr lang="en-US"/>
          </a:p>
          <a:p>
            <a:pPr marL="0" indent="0">
              <a:buClr>
                <a:srgbClr val="8AD0D6"/>
              </a:buClr>
              <a:buNone/>
            </a:pPr>
            <a:endParaRPr lang="en-US"/>
          </a:p>
        </p:txBody>
      </p:sp>
    </p:spTree>
    <p:extLst>
      <p:ext uri="{BB962C8B-B14F-4D97-AF65-F5344CB8AC3E}">
        <p14:creationId xmlns:p14="http://schemas.microsoft.com/office/powerpoint/2010/main" val="30843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DA16-3021-F719-1749-7EC5539B5208}"/>
              </a:ext>
            </a:extLst>
          </p:cNvPr>
          <p:cNvSpPr>
            <a:spLocks noGrp="1"/>
          </p:cNvSpPr>
          <p:nvPr>
            <p:ph type="title"/>
          </p:nvPr>
        </p:nvSpPr>
        <p:spPr/>
        <p:txBody>
          <a:bodyPr/>
          <a:lstStyle/>
          <a:p>
            <a:r>
              <a:rPr lang="en-US"/>
              <a:t>Tables of Contents:</a:t>
            </a:r>
            <a:br>
              <a:rPr lang="en-US"/>
            </a:br>
            <a:endParaRPr lang="en-US"/>
          </a:p>
        </p:txBody>
      </p:sp>
      <p:sp>
        <p:nvSpPr>
          <p:cNvPr id="3" name="Content Placeholder 2">
            <a:extLst>
              <a:ext uri="{FF2B5EF4-FFF2-40B4-BE49-F238E27FC236}">
                <a16:creationId xmlns:a16="http://schemas.microsoft.com/office/drawing/2014/main" id="{311C1538-EABD-482D-2BB5-9C7C885F525A}"/>
              </a:ext>
            </a:extLst>
          </p:cNvPr>
          <p:cNvSpPr>
            <a:spLocks noGrp="1"/>
          </p:cNvSpPr>
          <p:nvPr>
            <p:ph idx="1"/>
          </p:nvPr>
        </p:nvSpPr>
        <p:spPr/>
        <p:txBody>
          <a:bodyPr vert="horz" lIns="91440" tIns="45720" rIns="91440" bIns="45720" rtlCol="0" anchor="t">
            <a:normAutofit/>
          </a:bodyPr>
          <a:lstStyle/>
          <a:p>
            <a:pPr>
              <a:buClr>
                <a:srgbClr val="8AD0D6"/>
              </a:buClr>
            </a:pPr>
            <a:r>
              <a:rPr lang="en-US"/>
              <a:t>Business Problem</a:t>
            </a:r>
          </a:p>
          <a:p>
            <a:pPr>
              <a:buClr>
                <a:srgbClr val="8AD0D6"/>
              </a:buClr>
            </a:pPr>
            <a:r>
              <a:rPr lang="en-US"/>
              <a:t>Dataset &amp; Variables used</a:t>
            </a:r>
          </a:p>
          <a:p>
            <a:pPr>
              <a:buClr>
                <a:srgbClr val="8AD0D6"/>
              </a:buClr>
            </a:pPr>
            <a:r>
              <a:rPr lang="en-US"/>
              <a:t>Data Exploration &amp;  Preprocessing phases</a:t>
            </a:r>
          </a:p>
          <a:p>
            <a:pPr>
              <a:buClr>
                <a:srgbClr val="8AD0D6"/>
              </a:buClr>
            </a:pPr>
            <a:r>
              <a:rPr lang="en-US"/>
              <a:t>Describe results and findings:</a:t>
            </a:r>
          </a:p>
          <a:p>
            <a:pPr lvl="1">
              <a:buClr>
                <a:srgbClr val="8AD0D6"/>
              </a:buClr>
              <a:buFont typeface="Courier New" charset="2"/>
              <a:buChar char="o"/>
            </a:pPr>
            <a:r>
              <a:rPr lang="en-US"/>
              <a:t>Logistic Regression Model</a:t>
            </a:r>
          </a:p>
          <a:p>
            <a:pPr lvl="1">
              <a:buClr>
                <a:srgbClr val="8AD0D6"/>
              </a:buClr>
              <a:buFont typeface="Courier New" charset="2"/>
              <a:buChar char="o"/>
            </a:pPr>
            <a:r>
              <a:rPr lang="en-US"/>
              <a:t>K-Nearest  Neighbor Model</a:t>
            </a:r>
          </a:p>
          <a:p>
            <a:pPr lvl="1">
              <a:buClr>
                <a:srgbClr val="8AD0D6"/>
              </a:buClr>
              <a:buFont typeface="Courier New" charset="2"/>
              <a:buChar char="o"/>
            </a:pPr>
            <a:r>
              <a:rPr lang="en-US"/>
              <a:t>Neural Network Model</a:t>
            </a:r>
          </a:p>
          <a:p>
            <a:pPr>
              <a:buClr>
                <a:srgbClr val="8AD0D6"/>
              </a:buClr>
            </a:pPr>
            <a:r>
              <a:rPr lang="en-US"/>
              <a:t>Summary</a:t>
            </a:r>
          </a:p>
        </p:txBody>
      </p:sp>
    </p:spTree>
    <p:extLst>
      <p:ext uri="{BB962C8B-B14F-4D97-AF65-F5344CB8AC3E}">
        <p14:creationId xmlns:p14="http://schemas.microsoft.com/office/powerpoint/2010/main" val="104010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4F92850-58C8-AAAB-6D23-2867AEAEBB7F}"/>
              </a:ext>
            </a:extLst>
          </p:cNvPr>
          <p:cNvSpPr>
            <a:spLocks noGrp="1"/>
          </p:cNvSpPr>
          <p:nvPr>
            <p:ph type="title"/>
          </p:nvPr>
        </p:nvSpPr>
        <p:spPr>
          <a:xfrm>
            <a:off x="206021" y="447319"/>
            <a:ext cx="10015244" cy="1016654"/>
          </a:xfrm>
        </p:spPr>
        <p:txBody>
          <a:bodyPr>
            <a:normAutofit/>
          </a:bodyPr>
          <a:lstStyle/>
          <a:p>
            <a:pPr>
              <a:lnSpc>
                <a:spcPct val="90000"/>
              </a:lnSpc>
            </a:pPr>
            <a:r>
              <a:rPr lang="en-US" sz="3300" b="1" i="0">
                <a:solidFill>
                  <a:srgbClr val="EBEBEB"/>
                </a:solidFill>
                <a:effectLst/>
                <a:latin typeface="Söhne"/>
              </a:rPr>
              <a:t>Business Problem:</a:t>
            </a:r>
            <a:r>
              <a:rPr lang="en-US" sz="3300" b="0" i="0">
                <a:solidFill>
                  <a:srgbClr val="EBEBEB"/>
                </a:solidFill>
                <a:effectLst/>
                <a:latin typeface="Söhne"/>
              </a:rPr>
              <a:t> Predicting the </a:t>
            </a:r>
            <a:r>
              <a:rPr lang="en-US" sz="3300" b="0" i="0" u="sng">
                <a:solidFill>
                  <a:srgbClr val="EBEBEB"/>
                </a:solidFill>
                <a:effectLst/>
                <a:latin typeface="Söhne"/>
              </a:rPr>
              <a:t>Likelihood of Heart Disease</a:t>
            </a:r>
            <a:r>
              <a:rPr lang="en-US" sz="3300" b="0" i="0">
                <a:solidFill>
                  <a:srgbClr val="EBEBEB"/>
                </a:solidFill>
                <a:effectLst/>
                <a:latin typeface="Söhne"/>
              </a:rPr>
              <a:t> in a Health Clinic's Patient Population</a:t>
            </a:r>
            <a:endParaRPr lang="en-US" sz="3300">
              <a:solidFill>
                <a:srgbClr val="EBEBEB"/>
              </a:solidFill>
            </a:endParaRP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161AC713-0FEF-BC60-979B-6B9BE27E07D2}"/>
              </a:ext>
            </a:extLst>
          </p:cNvPr>
          <p:cNvSpPr>
            <a:spLocks noGrp="1"/>
          </p:cNvSpPr>
          <p:nvPr>
            <p:ph idx="1"/>
          </p:nvPr>
        </p:nvSpPr>
        <p:spPr>
          <a:xfrm>
            <a:off x="612931" y="2752281"/>
            <a:ext cx="5122606" cy="3658689"/>
          </a:xfrm>
        </p:spPr>
        <p:txBody>
          <a:bodyPr vert="horz" lIns="91440" tIns="45720" rIns="91440" bIns="45720" rtlCol="0" anchor="t">
            <a:normAutofit/>
          </a:bodyPr>
          <a:lstStyle/>
          <a:p>
            <a:pPr marL="0" indent="0">
              <a:buNone/>
            </a:pPr>
            <a:r>
              <a:rPr lang="en-US" b="0" i="0">
                <a:effectLst/>
                <a:latin typeface="Söhne"/>
              </a:rPr>
              <a:t>Beaumont health clinic aims to assess the risk factors associated with heart disease among its patient population. They </a:t>
            </a:r>
            <a:r>
              <a:rPr lang="en-US">
                <a:latin typeface="Söhne"/>
              </a:rPr>
              <a:t>hired our team to collect</a:t>
            </a:r>
            <a:r>
              <a:rPr lang="en-US" b="0" i="0">
                <a:effectLst/>
                <a:latin typeface="Söhne"/>
              </a:rPr>
              <a:t> data on various health indicators, lifestyle factors, and medical history of their patients. The clinic wants to leverage this data to build a predictive model that can identify individuals at higher risk of developing heart disease.</a:t>
            </a:r>
            <a:r>
              <a:rPr lang="en-US">
                <a:latin typeface="Söhne"/>
              </a:rPr>
              <a:t> Our model is going to be used to develop interventions that address patient unique, individual need and health concern.</a:t>
            </a:r>
            <a:endParaRPr lang="en-US" b="0" i="0">
              <a:effectLst/>
              <a:latin typeface="Söhne"/>
            </a:endParaRPr>
          </a:p>
          <a:p>
            <a:pPr marL="0" indent="0">
              <a:buNone/>
            </a:pPr>
            <a:endParaRPr lang="en-US">
              <a:latin typeface="Söhne"/>
            </a:endParaRPr>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latin typeface="Söhne"/>
            </a:endParaRPr>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p:txBody>
      </p:sp>
      <p:pic>
        <p:nvPicPr>
          <p:cNvPr id="12" name="Picture 11" descr="Desk with stethoscope and computer keyboard">
            <a:extLst>
              <a:ext uri="{FF2B5EF4-FFF2-40B4-BE49-F238E27FC236}">
                <a16:creationId xmlns:a16="http://schemas.microsoft.com/office/drawing/2014/main" id="{C7BED9FA-489D-8F32-4435-8B280D6EB8A6}"/>
              </a:ext>
            </a:extLst>
          </p:cNvPr>
          <p:cNvPicPr>
            <a:picLocks noChangeAspect="1"/>
          </p:cNvPicPr>
          <p:nvPr/>
        </p:nvPicPr>
        <p:blipFill rotWithShape="1">
          <a:blip r:embed="rId3"/>
          <a:srcRect l="51693" r="-2" b="-2"/>
          <a:stretch/>
        </p:blipFill>
        <p:spPr>
          <a:xfrm>
            <a:off x="7492599" y="2548281"/>
            <a:ext cx="2650261" cy="3662018"/>
          </a:xfrm>
          <a:prstGeom prst="rect">
            <a:avLst/>
          </a:prstGeom>
          <a:effectLst/>
        </p:spPr>
      </p:pic>
    </p:spTree>
    <p:extLst>
      <p:ext uri="{BB962C8B-B14F-4D97-AF65-F5344CB8AC3E}">
        <p14:creationId xmlns:p14="http://schemas.microsoft.com/office/powerpoint/2010/main" val="35633244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CCE53C4B-FEBD-A94E-A03D-FC329A80C07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Dataset:</a:t>
            </a:r>
          </a:p>
        </p:txBody>
      </p:sp>
      <p:pic>
        <p:nvPicPr>
          <p:cNvPr id="4" name="Content Placeholder 3" descr="A table with numbers and text&#10;&#10;Description automatically generated">
            <a:extLst>
              <a:ext uri="{FF2B5EF4-FFF2-40B4-BE49-F238E27FC236}">
                <a16:creationId xmlns:a16="http://schemas.microsoft.com/office/drawing/2014/main" id="{F37513E7-0267-6964-41BB-6E2322A4104B}"/>
              </a:ext>
            </a:extLst>
          </p:cNvPr>
          <p:cNvPicPr>
            <a:picLocks noGrp="1" noChangeAspect="1"/>
          </p:cNvPicPr>
          <p:nvPr>
            <p:ph sz="quarter" idx="13"/>
          </p:nvPr>
        </p:nvPicPr>
        <p:blipFill>
          <a:blip r:embed="rId3"/>
          <a:stretch>
            <a:fillRect/>
          </a:stretch>
        </p:blipFill>
        <p:spPr>
          <a:xfrm>
            <a:off x="140671" y="4250350"/>
            <a:ext cx="11910657" cy="1512462"/>
          </a:xfrm>
        </p:spPr>
      </p:pic>
      <p:sp>
        <p:nvSpPr>
          <p:cNvPr id="5" name="TextBox 4">
            <a:extLst>
              <a:ext uri="{FF2B5EF4-FFF2-40B4-BE49-F238E27FC236}">
                <a16:creationId xmlns:a16="http://schemas.microsoft.com/office/drawing/2014/main" id="{7AF3A268-8364-4915-8AB2-A686EE7D3CC4}"/>
              </a:ext>
            </a:extLst>
          </p:cNvPr>
          <p:cNvSpPr txBox="1"/>
          <p:nvPr/>
        </p:nvSpPr>
        <p:spPr>
          <a:xfrm>
            <a:off x="0" y="3907336"/>
            <a:ext cx="109304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a:p>
            <a:pPr marL="285750" indent="-285750">
              <a:buFont typeface="Arial"/>
              <a:buChar char="•"/>
            </a:pPr>
            <a:endParaRPr lang="en-US"/>
          </a:p>
          <a:p>
            <a:endParaRPr lang="en-US"/>
          </a:p>
          <a:p>
            <a:pPr marL="285750" indent="-285750">
              <a:buFont typeface="Arial"/>
              <a:buChar char="•"/>
            </a:pPr>
            <a:endParaRPr lang="en-US"/>
          </a:p>
        </p:txBody>
      </p:sp>
      <p:sp>
        <p:nvSpPr>
          <p:cNvPr id="3" name="TextBox 2">
            <a:extLst>
              <a:ext uri="{FF2B5EF4-FFF2-40B4-BE49-F238E27FC236}">
                <a16:creationId xmlns:a16="http://schemas.microsoft.com/office/drawing/2014/main" id="{3E2C8EE7-C058-7A23-F290-1E3D3FA079D3}"/>
              </a:ext>
            </a:extLst>
          </p:cNvPr>
          <p:cNvSpPr txBox="1"/>
          <p:nvPr/>
        </p:nvSpPr>
        <p:spPr>
          <a:xfrm>
            <a:off x="143192" y="2553626"/>
            <a:ext cx="10673520" cy="1477328"/>
          </a:xfrm>
          <a:prstGeom prst="rect">
            <a:avLst/>
          </a:prstGeom>
          <a:noFill/>
        </p:spPr>
        <p:txBody>
          <a:bodyPr wrap="square" lIns="91440" tIns="45720" rIns="91440" bIns="45720" rtlCol="0" anchor="t">
            <a:spAutoFit/>
          </a:bodyPr>
          <a:lstStyle/>
          <a:p>
            <a:r>
              <a:rPr lang="en-US"/>
              <a:t>Data- found on Kaggle, includes </a:t>
            </a:r>
            <a:r>
              <a:rPr lang="en-US" b="0" i="0">
                <a:effectLst/>
              </a:rPr>
              <a:t>patient information such as age, gender, BMI, general health assessment, smoking history, alcohol consumption, exercise routine, diabetes status, depression scale, checkup frequency, and various dietary habits.(CVD_Cleaned_data.csv)</a:t>
            </a:r>
            <a:endParaRPr lang="en-US"/>
          </a:p>
          <a:p>
            <a:endParaRPr lang="en-US"/>
          </a:p>
          <a:p>
            <a:r>
              <a:rPr lang="en-US">
                <a:solidFill>
                  <a:srgbClr val="FFC000"/>
                </a:solidFill>
              </a:rPr>
              <a:t>(original Sample)</a:t>
            </a:r>
          </a:p>
        </p:txBody>
      </p:sp>
    </p:spTree>
    <p:extLst>
      <p:ext uri="{BB962C8B-B14F-4D97-AF65-F5344CB8AC3E}">
        <p14:creationId xmlns:p14="http://schemas.microsoft.com/office/powerpoint/2010/main" val="96490092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F3BB-F1BF-33B5-4138-5575ACDDA450}"/>
              </a:ext>
            </a:extLst>
          </p:cNvPr>
          <p:cNvSpPr>
            <a:spLocks noGrp="1"/>
          </p:cNvSpPr>
          <p:nvPr>
            <p:ph type="title"/>
          </p:nvPr>
        </p:nvSpPr>
        <p:spPr>
          <a:xfrm>
            <a:off x="390973" y="377856"/>
            <a:ext cx="4220723" cy="848530"/>
          </a:xfrm>
        </p:spPr>
        <p:txBody>
          <a:bodyPr/>
          <a:lstStyle/>
          <a:p>
            <a:r>
              <a:rPr lang="en-US" b="1" u="sng"/>
              <a:t>Variables Used:</a:t>
            </a:r>
          </a:p>
        </p:txBody>
      </p:sp>
      <p:sp>
        <p:nvSpPr>
          <p:cNvPr id="3" name="Content Placeholder 2">
            <a:extLst>
              <a:ext uri="{FF2B5EF4-FFF2-40B4-BE49-F238E27FC236}">
                <a16:creationId xmlns:a16="http://schemas.microsoft.com/office/drawing/2014/main" id="{9FA1E952-ED59-E713-A753-F0997B25DAD0}"/>
              </a:ext>
            </a:extLst>
          </p:cNvPr>
          <p:cNvSpPr>
            <a:spLocks noGrp="1"/>
          </p:cNvSpPr>
          <p:nvPr>
            <p:ph sz="half" idx="1"/>
          </p:nvPr>
        </p:nvSpPr>
        <p:spPr>
          <a:xfrm>
            <a:off x="270974" y="1708883"/>
            <a:ext cx="5638985" cy="4195763"/>
          </a:xfrm>
        </p:spPr>
        <p:txBody>
          <a:bodyPr vert="horz" lIns="91440" tIns="45720" rIns="91440" bIns="45720" rtlCol="0" anchor="t">
            <a:normAutofit/>
          </a:bodyPr>
          <a:lstStyle/>
          <a:p>
            <a:endParaRPr lang="en-US"/>
          </a:p>
          <a:p>
            <a:pPr lvl="1">
              <a:buClr>
                <a:srgbClr val="8AD0D6"/>
              </a:buClr>
              <a:buFont typeface="Courier New" charset="2"/>
              <a:buChar char="o"/>
            </a:pPr>
            <a:endParaRPr lang="en-US"/>
          </a:p>
          <a:p>
            <a:pPr lvl="1">
              <a:buClr>
                <a:srgbClr val="8AD0D6"/>
              </a:buClr>
              <a:buFont typeface="Courier New" charset="2"/>
              <a:buChar char="o"/>
            </a:pPr>
            <a:endParaRPr lang="en-US"/>
          </a:p>
        </p:txBody>
      </p:sp>
      <p:sp>
        <p:nvSpPr>
          <p:cNvPr id="4" name="Content Placeholder 3">
            <a:extLst>
              <a:ext uri="{FF2B5EF4-FFF2-40B4-BE49-F238E27FC236}">
                <a16:creationId xmlns:a16="http://schemas.microsoft.com/office/drawing/2014/main" id="{C5C87F10-D2AD-8128-2BE3-1550D50E8616}"/>
              </a:ext>
            </a:extLst>
          </p:cNvPr>
          <p:cNvSpPr>
            <a:spLocks noGrp="1"/>
          </p:cNvSpPr>
          <p:nvPr>
            <p:ph sz="half" idx="2"/>
          </p:nvPr>
        </p:nvSpPr>
        <p:spPr>
          <a:xfrm>
            <a:off x="388881" y="1430190"/>
            <a:ext cx="11128445" cy="4847723"/>
          </a:xfrm>
        </p:spPr>
        <p:txBody>
          <a:bodyPr vert="horz" lIns="91440" tIns="45720" rIns="91440" bIns="45720" rtlCol="0" anchor="t">
            <a:normAutofit/>
          </a:bodyPr>
          <a:lstStyle/>
          <a:p>
            <a:pPr>
              <a:buFont typeface="Arial" panose="020B0604020202020204" pitchFamily="34" charset="0"/>
              <a:buChar char="•"/>
            </a:pPr>
            <a:r>
              <a:rPr lang="en-US" sz="1600" b="1" i="0" err="1">
                <a:effectLst/>
                <a:latin typeface="Söhne"/>
              </a:rPr>
              <a:t>Alcohol_Consumption</a:t>
            </a:r>
            <a:r>
              <a:rPr lang="en-US" sz="1600" b="1" i="0">
                <a:effectLst/>
                <a:latin typeface="Söhne"/>
              </a:rPr>
              <a:t> -</a:t>
            </a:r>
            <a:r>
              <a:rPr lang="en-US" sz="1600" b="1">
                <a:latin typeface="Söhne"/>
              </a:rPr>
              <a:t>  </a:t>
            </a:r>
            <a:r>
              <a:rPr lang="en-US" sz="1600" b="1" i="0">
                <a:effectLst/>
                <a:latin typeface="Söhne"/>
              </a:rPr>
              <a:t> the amount of alcohol each patients consumed</a:t>
            </a:r>
            <a:r>
              <a:rPr lang="en-US" sz="1600" b="1">
                <a:latin typeface="Söhne"/>
              </a:rPr>
              <a:t> </a:t>
            </a:r>
            <a:r>
              <a:rPr lang="en-US" sz="1600" b="1" i="0">
                <a:effectLst/>
                <a:latin typeface="Söhne"/>
              </a:rPr>
              <a:t> as a numeric value.</a:t>
            </a:r>
          </a:p>
          <a:p>
            <a:pPr>
              <a:buFont typeface="Arial" panose="020B0604020202020204" pitchFamily="34" charset="0"/>
              <a:buChar char="•"/>
            </a:pPr>
            <a:r>
              <a:rPr lang="en-US" sz="1600" b="1" i="0">
                <a:effectLst/>
                <a:latin typeface="Söhne"/>
              </a:rPr>
              <a:t>Age_Above_60 – is the patient above or below age 60 ( 1= yes, 0=no)</a:t>
            </a:r>
            <a:r>
              <a:rPr lang="en-US" sz="1600" b="1">
                <a:latin typeface="Söhne"/>
              </a:rPr>
              <a:t> </a:t>
            </a:r>
            <a:r>
              <a:rPr lang="en-US" sz="1600" b="1" i="0">
                <a:effectLst/>
                <a:latin typeface="Söhne"/>
              </a:rPr>
              <a:t> .</a:t>
            </a:r>
          </a:p>
          <a:p>
            <a:pPr>
              <a:buFont typeface="Arial" panose="020B0604020202020204" pitchFamily="34" charset="0"/>
              <a:buChar char="•"/>
            </a:pPr>
            <a:r>
              <a:rPr lang="en-US" sz="1600" b="1" i="0" err="1">
                <a:effectLst/>
                <a:latin typeface="Söhne"/>
              </a:rPr>
              <a:t>General_Health</a:t>
            </a:r>
            <a:r>
              <a:rPr lang="en-US" sz="1600" b="1" i="0">
                <a:effectLst/>
                <a:latin typeface="Söhne"/>
              </a:rPr>
              <a:t>- is the patient in “Good” =</a:t>
            </a:r>
            <a:r>
              <a:rPr lang="en-US" sz="1600" b="1">
                <a:latin typeface="Söhne"/>
              </a:rPr>
              <a:t> </a:t>
            </a:r>
            <a:r>
              <a:rPr lang="en-US" sz="1600" b="1" i="0">
                <a:effectLst/>
                <a:latin typeface="Söhne"/>
              </a:rPr>
              <a:t> 1 “Poor”=</a:t>
            </a:r>
            <a:r>
              <a:rPr lang="en-US" sz="1600" b="1">
                <a:latin typeface="Söhne"/>
              </a:rPr>
              <a:t> </a:t>
            </a:r>
            <a:r>
              <a:rPr lang="en-US" sz="1600" b="1" i="0">
                <a:effectLst/>
                <a:latin typeface="Söhne"/>
              </a:rPr>
              <a:t> 0</a:t>
            </a:r>
            <a:r>
              <a:rPr lang="en-US" sz="1600" b="1">
                <a:latin typeface="Söhne"/>
              </a:rPr>
              <a:t> </a:t>
            </a:r>
            <a:r>
              <a:rPr lang="en-US" sz="1600" b="1" i="0">
                <a:effectLst/>
                <a:latin typeface="Söhne"/>
              </a:rPr>
              <a:t> health.</a:t>
            </a:r>
          </a:p>
          <a:p>
            <a:pPr algn="l">
              <a:buFont typeface="Arial" panose="020B0604020202020204" pitchFamily="34" charset="0"/>
              <a:buChar char="•"/>
            </a:pPr>
            <a:r>
              <a:rPr lang="en-US" sz="1600" b="1" i="0" err="1">
                <a:effectLst/>
                <a:latin typeface="Söhne"/>
              </a:rPr>
              <a:t>Smoking_History</a:t>
            </a:r>
            <a:r>
              <a:rPr lang="en-US" sz="1600" b="1" i="0">
                <a:effectLst/>
                <a:latin typeface="Söhne"/>
              </a:rPr>
              <a:t>- Does the patient smoke( 1=yes,0=no)</a:t>
            </a:r>
          </a:p>
          <a:p>
            <a:pPr algn="l">
              <a:buFont typeface="Arial" panose="020B0604020202020204" pitchFamily="34" charset="0"/>
              <a:buChar char="•"/>
            </a:pPr>
            <a:r>
              <a:rPr lang="en-US" sz="1600" b="1" i="0">
                <a:effectLst/>
                <a:latin typeface="Söhne"/>
              </a:rPr>
              <a:t>Sex- is the patient “Male”=0 or “Female”= 1.</a:t>
            </a:r>
          </a:p>
          <a:p>
            <a:pPr>
              <a:buFont typeface="Arial" panose="020B0604020202020204" pitchFamily="34" charset="0"/>
              <a:buChar char="•"/>
            </a:pPr>
            <a:r>
              <a:rPr lang="en-US" sz="1600" b="1" i="0">
                <a:effectLst/>
                <a:latin typeface="Söhne"/>
              </a:rPr>
              <a:t>Diabetes-  does the patient have Diabetes? </a:t>
            </a:r>
            <a:endParaRPr lang="en-US" sz="1600" b="1">
              <a:latin typeface="Söhne"/>
            </a:endParaRPr>
          </a:p>
          <a:p>
            <a:pPr>
              <a:buFont typeface="Arial" panose="020B0604020202020204" pitchFamily="34" charset="0"/>
              <a:buChar char="•"/>
            </a:pPr>
            <a:r>
              <a:rPr lang="en-US" sz="1600" b="1">
                <a:latin typeface="Söhne"/>
              </a:rPr>
              <a:t>D</a:t>
            </a:r>
            <a:r>
              <a:rPr lang="en-US" sz="1600" b="1" i="0">
                <a:effectLst/>
                <a:latin typeface="Söhne"/>
              </a:rPr>
              <a:t>epression- does the patient have depression? </a:t>
            </a:r>
          </a:p>
          <a:p>
            <a:pPr>
              <a:buFont typeface="Arial" panose="020B0604020202020204" pitchFamily="34" charset="0"/>
              <a:buChar char="•"/>
            </a:pPr>
            <a:r>
              <a:rPr lang="en-US" sz="1600" b="1" i="0">
                <a:effectLst/>
                <a:latin typeface="Söhne"/>
              </a:rPr>
              <a:t>Exercise- does the patient exercise ?</a:t>
            </a:r>
            <a:r>
              <a:rPr lang="en-US" sz="1600" b="1">
                <a:latin typeface="Söhne"/>
              </a:rPr>
              <a:t> </a:t>
            </a:r>
          </a:p>
          <a:p>
            <a:pPr>
              <a:buFont typeface="Arial" panose="020B0604020202020204" pitchFamily="34" charset="0"/>
              <a:buChar char="•"/>
            </a:pPr>
            <a:r>
              <a:rPr lang="en-US" sz="1600" b="1" i="0" err="1">
                <a:effectLst/>
                <a:latin typeface="Söhne"/>
              </a:rPr>
              <a:t>Heart_Disease</a:t>
            </a:r>
            <a:r>
              <a:rPr lang="en-US" sz="1600" b="1" i="0">
                <a:effectLst/>
                <a:latin typeface="Söhne"/>
              </a:rPr>
              <a:t>- does the patient have heart disease?</a:t>
            </a:r>
          </a:p>
          <a:p>
            <a:pPr algn="l">
              <a:buFont typeface="Arial" panose="020B0604020202020204" pitchFamily="34" charset="0"/>
              <a:buChar char="•"/>
            </a:pPr>
            <a:r>
              <a:rPr lang="en-US" sz="1600" b="1" i="0">
                <a:effectLst/>
                <a:latin typeface="Söhne"/>
              </a:rPr>
              <a:t>Arthritis- does the patient have Arthritis?</a:t>
            </a:r>
          </a:p>
          <a:p>
            <a:pPr algn="l">
              <a:buFont typeface="Arial" panose="020B0604020202020204" pitchFamily="34" charset="0"/>
              <a:buChar char="•"/>
            </a:pPr>
            <a:r>
              <a:rPr lang="en-US" sz="1600" b="1">
                <a:latin typeface="Söhne"/>
              </a:rPr>
              <a:t>Weight_.kg.- patient’s weight in Kilograms.</a:t>
            </a:r>
          </a:p>
          <a:p>
            <a:pPr>
              <a:buFont typeface="Arial" panose="020B0604020202020204" pitchFamily="34" charset="0"/>
              <a:buChar char="•"/>
            </a:pPr>
            <a:r>
              <a:rPr lang="en-US" sz="1600" b="1" i="0" err="1">
                <a:effectLst/>
                <a:latin typeface="Söhne"/>
              </a:rPr>
              <a:t>Fruit_Consumption</a:t>
            </a:r>
            <a:r>
              <a:rPr lang="en-US" sz="1600" b="1" i="0">
                <a:effectLst/>
                <a:latin typeface="Söhne"/>
              </a:rPr>
              <a:t>-the number of fruits a patients consumes</a:t>
            </a:r>
            <a:r>
              <a:rPr lang="en-US" sz="1600" b="1">
                <a:latin typeface="Söhne"/>
              </a:rPr>
              <a:t> </a:t>
            </a:r>
            <a:r>
              <a:rPr lang="en-US" sz="1600" b="1" i="0">
                <a:effectLst/>
                <a:latin typeface="Söhne"/>
              </a:rPr>
              <a:t> over a set time period </a:t>
            </a:r>
            <a:r>
              <a:rPr lang="en-US" sz="1600" b="1">
                <a:latin typeface="Söhne"/>
              </a:rPr>
              <a:t>.</a:t>
            </a:r>
          </a:p>
          <a:p>
            <a:pPr algn="l">
              <a:buFont typeface="Arial" panose="020B0604020202020204" pitchFamily="34" charset="0"/>
              <a:buChar char="•"/>
            </a:pPr>
            <a:r>
              <a:rPr lang="en-US" sz="1600" b="1" err="1">
                <a:latin typeface="Söhne"/>
              </a:rPr>
              <a:t>Green_Vegetables_Consumption</a:t>
            </a:r>
            <a:r>
              <a:rPr lang="en-US" sz="1600" b="1">
                <a:latin typeface="Söhne"/>
              </a:rPr>
              <a:t>- the number of green vegetables each  patient  consumes over a set period.</a:t>
            </a:r>
            <a:endParaRPr lang="en-US" sz="1600" b="1" i="0">
              <a:effectLst/>
              <a:latin typeface="Söhne"/>
            </a:endParaRPr>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a:p>
        </p:txBody>
      </p:sp>
    </p:spTree>
    <p:extLst>
      <p:ext uri="{BB962C8B-B14F-4D97-AF65-F5344CB8AC3E}">
        <p14:creationId xmlns:p14="http://schemas.microsoft.com/office/powerpoint/2010/main" val="394481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46B443C-2FC2-4E2D-85B2-45096BE4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31" name="Freeform 7">
            <a:extLst>
              <a:ext uri="{FF2B5EF4-FFF2-40B4-BE49-F238E27FC236}">
                <a16:creationId xmlns:a16="http://schemas.microsoft.com/office/drawing/2014/main" id="{F8595138-C2F6-4C4C-B5E4-AA951F931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AA0DDEB-777C-A5F6-94EB-152C68F68319}"/>
              </a:ext>
            </a:extLst>
          </p:cNvPr>
          <p:cNvSpPr>
            <a:spLocks noGrp="1"/>
          </p:cNvSpPr>
          <p:nvPr>
            <p:ph type="title"/>
          </p:nvPr>
        </p:nvSpPr>
        <p:spPr>
          <a:xfrm>
            <a:off x="646111" y="452718"/>
            <a:ext cx="9404723" cy="1180711"/>
          </a:xfrm>
        </p:spPr>
        <p:txBody>
          <a:bodyPr vert="horz" lIns="91440" tIns="45720" rIns="91440" bIns="45720" rtlCol="0" anchor="t">
            <a:normAutofit/>
          </a:bodyPr>
          <a:lstStyle/>
          <a:p>
            <a:r>
              <a:rPr lang="en-US"/>
              <a:t>Data Exploration &amp; Preprocessing</a:t>
            </a:r>
          </a:p>
        </p:txBody>
      </p:sp>
      <p:sp>
        <p:nvSpPr>
          <p:cNvPr id="4" name="Content Placeholder 3">
            <a:extLst>
              <a:ext uri="{FF2B5EF4-FFF2-40B4-BE49-F238E27FC236}">
                <a16:creationId xmlns:a16="http://schemas.microsoft.com/office/drawing/2014/main" id="{9580596C-F649-0093-36D6-AEA0F5ED63B4}"/>
              </a:ext>
            </a:extLst>
          </p:cNvPr>
          <p:cNvSpPr>
            <a:spLocks/>
          </p:cNvSpPr>
          <p:nvPr/>
        </p:nvSpPr>
        <p:spPr>
          <a:xfrm>
            <a:off x="193856" y="2236281"/>
            <a:ext cx="7152860" cy="4332389"/>
          </a:xfrm>
          <a:prstGeom prst="rect">
            <a:avLst/>
          </a:prstGeom>
        </p:spPr>
        <p:txBody>
          <a:bodyPr vert="horz" lIns="91440" tIns="45720" rIns="91440" bIns="45720" rtlCol="0" anchor="t">
            <a:normAutofit/>
          </a:bodyPr>
          <a:lstStyle/>
          <a:p>
            <a:pPr>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Dataset did not contain any missing values or NAs.</a:t>
            </a: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Created dummy variables for categorical variables, converting non-numerical categories into a set of binary (0 or 1) variables, allowing statistical models to process categorical data effectively.</a:t>
            </a: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Sample size reduced from over 300,000 observations to 2,000 observations.</a:t>
            </a:r>
          </a:p>
          <a:p>
            <a:pPr>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Data Partition (training 60% &amp; validation 40%).</a:t>
            </a:r>
          </a:p>
          <a:p>
            <a:pPr>
              <a:lnSpc>
                <a:spcPct val="90000"/>
              </a:lnSpc>
              <a:spcBef>
                <a:spcPts val="1000"/>
              </a:spcBef>
              <a:buClr>
                <a:schemeClr val="bg2">
                  <a:lumMod val="40000"/>
                  <a:lumOff val="60000"/>
                </a:schemeClr>
              </a:buClr>
              <a:buSzPct val="80000"/>
              <a:buFont typeface="Wingdings 3" charset="2"/>
              <a:buChar char=""/>
            </a:pPr>
            <a:endParaRPr lang="en-US" sz="1400">
              <a:solidFill>
                <a:schemeClr val="bg1"/>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Correlation matrices  were used to assess  the strength and direction of relationships between variables in the dataset, aiding in identifying associations, redundancies and influential factors before  conducting  analysis and modeling .</a:t>
            </a:r>
          </a:p>
          <a:p>
            <a:pPr>
              <a:lnSpc>
                <a:spcPct val="90000"/>
              </a:lnSpc>
              <a:spcBef>
                <a:spcPts val="1000"/>
              </a:spcBef>
              <a:buClr>
                <a:schemeClr val="bg2">
                  <a:lumMod val="40000"/>
                  <a:lumOff val="60000"/>
                </a:schemeClr>
              </a:buClr>
              <a:buSzPct val="80000"/>
              <a:buFont typeface="Wingdings 3" charset="2"/>
              <a:buChar char=""/>
            </a:pPr>
            <a:r>
              <a:rPr lang="en-US" sz="1400">
                <a:solidFill>
                  <a:schemeClr val="bg1"/>
                </a:solidFill>
                <a:latin typeface="+mj-lt"/>
                <a:ea typeface="+mj-ea"/>
                <a:cs typeface="+mj-cs"/>
              </a:rPr>
              <a:t> Data Visualization : Utilized a heatmap as a graphical tool to demonstrate relationships between different variables via color gradients and variable selection.</a:t>
            </a:r>
          </a:p>
          <a:p>
            <a:pPr marL="285750" indent="-285750">
              <a:lnSpc>
                <a:spcPct val="90000"/>
              </a:lnSpc>
              <a:spcBef>
                <a:spcPts val="1000"/>
              </a:spcBef>
              <a:buClr>
                <a:schemeClr val="bg2">
                  <a:lumMod val="40000"/>
                  <a:lumOff val="60000"/>
                </a:schemeClr>
              </a:buClr>
              <a:buSzPct val="80000"/>
              <a:buFont typeface="Wingdings 3" charset="2"/>
              <a:buChar char=""/>
            </a:pPr>
            <a:endParaRPr lang="en-US" sz="1100">
              <a:solidFill>
                <a:schemeClr val="bg1"/>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a:solidFill>
                <a:schemeClr val="bg1"/>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10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0BA0D5E3-DE14-7E5E-BE94-B3734A88411D}"/>
              </a:ext>
            </a:extLst>
          </p:cNvPr>
          <p:cNvPicPr>
            <a:picLocks noChangeAspect="1"/>
          </p:cNvPicPr>
          <p:nvPr/>
        </p:nvPicPr>
        <p:blipFill rotWithShape="1">
          <a:blip r:embed="rId8"/>
          <a:srcRect l="1156" t="-1365" r="43438" b="73752"/>
          <a:stretch/>
        </p:blipFill>
        <p:spPr>
          <a:xfrm>
            <a:off x="7528390" y="4493680"/>
            <a:ext cx="4346468" cy="1177559"/>
          </a:xfrm>
          <a:prstGeom prst="rect">
            <a:avLst/>
          </a:prstGeom>
          <a:effectLst/>
        </p:spPr>
      </p:pic>
      <p:pic>
        <p:nvPicPr>
          <p:cNvPr id="9" name="Picture 8">
            <a:extLst>
              <a:ext uri="{FF2B5EF4-FFF2-40B4-BE49-F238E27FC236}">
                <a16:creationId xmlns:a16="http://schemas.microsoft.com/office/drawing/2014/main" id="{F0EEB7D2-7DF7-F785-A2B4-58C0366F143E}"/>
              </a:ext>
            </a:extLst>
          </p:cNvPr>
          <p:cNvPicPr>
            <a:picLocks noChangeAspect="1"/>
          </p:cNvPicPr>
          <p:nvPr/>
        </p:nvPicPr>
        <p:blipFill rotWithShape="1">
          <a:blip r:embed="rId9"/>
          <a:srcRect t="21462" b="4407"/>
          <a:stretch/>
        </p:blipFill>
        <p:spPr>
          <a:xfrm>
            <a:off x="7527075" y="2342535"/>
            <a:ext cx="4074909" cy="1850005"/>
          </a:xfrm>
          <a:prstGeom prst="rect">
            <a:avLst/>
          </a:prstGeom>
          <a:effectLst/>
        </p:spPr>
      </p:pic>
      <p:pic>
        <p:nvPicPr>
          <p:cNvPr id="12" name="Picture 11">
            <a:extLst>
              <a:ext uri="{FF2B5EF4-FFF2-40B4-BE49-F238E27FC236}">
                <a16:creationId xmlns:a16="http://schemas.microsoft.com/office/drawing/2014/main" id="{FF65F2B8-C0CF-3D9D-6BEC-BAE5457B8694}"/>
              </a:ext>
            </a:extLst>
          </p:cNvPr>
          <p:cNvPicPr>
            <a:picLocks noChangeAspect="1"/>
          </p:cNvPicPr>
          <p:nvPr/>
        </p:nvPicPr>
        <p:blipFill rotWithShape="1">
          <a:blip r:embed="rId10"/>
          <a:srcRect r="22046"/>
          <a:stretch/>
        </p:blipFill>
        <p:spPr>
          <a:xfrm>
            <a:off x="7525976" y="5776614"/>
            <a:ext cx="4334242" cy="705146"/>
          </a:xfrm>
          <a:prstGeom prst="rect">
            <a:avLst/>
          </a:prstGeom>
          <a:effectLst/>
        </p:spPr>
      </p:pic>
      <p:sp>
        <p:nvSpPr>
          <p:cNvPr id="3" name="Content Placeholder 2">
            <a:extLst>
              <a:ext uri="{FF2B5EF4-FFF2-40B4-BE49-F238E27FC236}">
                <a16:creationId xmlns:a16="http://schemas.microsoft.com/office/drawing/2014/main" id="{7F3EF97A-E2ED-27F7-0DBA-9C27CD707E67}"/>
              </a:ext>
            </a:extLst>
          </p:cNvPr>
          <p:cNvSpPr>
            <a:spLocks/>
          </p:cNvSpPr>
          <p:nvPr/>
        </p:nvSpPr>
        <p:spPr>
          <a:xfrm>
            <a:off x="2224327" y="2810256"/>
            <a:ext cx="3088955" cy="3404277"/>
          </a:xfrm>
          <a:prstGeom prst="rect">
            <a:avLst/>
          </a:prstGeom>
        </p:spPr>
        <p:txBody>
          <a:bodyPr vert="horz" lIns="91440" tIns="45720" rIns="91440" bIns="45720" rtlCol="0" anchor="t">
            <a:normAutofit/>
          </a:bodyPr>
          <a:lstStyle/>
          <a:p>
            <a:pPr defTabSz="320040">
              <a:spcAft>
                <a:spcPts val="600"/>
              </a:spcAft>
              <a:buClr>
                <a:srgbClr val="8AD0D6"/>
              </a:buClr>
            </a:pPr>
            <a:endParaRPr lang="en-US" sz="1260" kern="1200">
              <a:solidFill>
                <a:schemeClr val="tx1"/>
              </a:solidFill>
              <a:latin typeface="+mn-lt"/>
              <a:ea typeface="+mn-ea"/>
              <a:cs typeface="+mn-cs"/>
            </a:endParaRPr>
          </a:p>
          <a:p>
            <a:pPr>
              <a:spcAft>
                <a:spcPts val="600"/>
              </a:spcAft>
              <a:buClr>
                <a:srgbClr val="8AD0D6"/>
              </a:buClr>
            </a:pPr>
            <a:endParaRPr lang="en-US"/>
          </a:p>
        </p:txBody>
      </p:sp>
    </p:spTree>
    <p:extLst>
      <p:ext uri="{BB962C8B-B14F-4D97-AF65-F5344CB8AC3E}">
        <p14:creationId xmlns:p14="http://schemas.microsoft.com/office/powerpoint/2010/main" val="257245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5BF710E-E846-455C-1F67-14626FF647EB}"/>
              </a:ext>
            </a:extLst>
          </p:cNvPr>
          <p:cNvSpPr>
            <a:spLocks noGrp="1"/>
          </p:cNvSpPr>
          <p:nvPr>
            <p:ph type="title"/>
          </p:nvPr>
        </p:nvSpPr>
        <p:spPr>
          <a:xfrm>
            <a:off x="194889" y="8374"/>
            <a:ext cx="9404723" cy="822185"/>
          </a:xfrm>
        </p:spPr>
        <p:txBody>
          <a:bodyPr vert="horz" lIns="91440" tIns="45720" rIns="91440" bIns="45720" rtlCol="0" anchor="t">
            <a:normAutofit/>
          </a:bodyPr>
          <a:lstStyle/>
          <a:p>
            <a:r>
              <a:rPr lang="en-US"/>
              <a:t>Logistic Regression</a:t>
            </a:r>
          </a:p>
        </p:txBody>
      </p:sp>
      <p:sp>
        <p:nvSpPr>
          <p:cNvPr id="3" name="Content Placeholder 2">
            <a:extLst>
              <a:ext uri="{FF2B5EF4-FFF2-40B4-BE49-F238E27FC236}">
                <a16:creationId xmlns:a16="http://schemas.microsoft.com/office/drawing/2014/main" id="{499AAE07-0CC4-91CF-3315-B448EC8155A8}"/>
              </a:ext>
            </a:extLst>
          </p:cNvPr>
          <p:cNvSpPr>
            <a:spLocks/>
          </p:cNvSpPr>
          <p:nvPr/>
        </p:nvSpPr>
        <p:spPr>
          <a:xfrm>
            <a:off x="1495576" y="2241391"/>
            <a:ext cx="3951028" cy="3770768"/>
          </a:xfrm>
          <a:prstGeom prst="rect">
            <a:avLst/>
          </a:prstGeom>
        </p:spPr>
        <p:txBody>
          <a:bodyPr vert="horz" lIns="91440" tIns="45720" rIns="91440" bIns="45720" rtlCol="0" anchor="t">
            <a:normAutofit/>
          </a:bodyPr>
          <a:lstStyle/>
          <a:p>
            <a:pPr defTabSz="406908">
              <a:spcAft>
                <a:spcPts val="600"/>
              </a:spcAft>
            </a:pPr>
            <a:endParaRPr lang="en-US" sz="1600" kern="1200">
              <a:latin typeface="+mn-lt"/>
            </a:endParaRPr>
          </a:p>
          <a:p>
            <a:pPr>
              <a:spcAft>
                <a:spcPts val="600"/>
              </a:spcAft>
              <a:buClr>
                <a:srgbClr val="8AD0D6"/>
              </a:buClr>
            </a:pPr>
            <a:endParaRPr lang="en-US"/>
          </a:p>
        </p:txBody>
      </p:sp>
      <p:sp>
        <p:nvSpPr>
          <p:cNvPr id="11" name="TextBox 10">
            <a:extLst>
              <a:ext uri="{FF2B5EF4-FFF2-40B4-BE49-F238E27FC236}">
                <a16:creationId xmlns:a16="http://schemas.microsoft.com/office/drawing/2014/main" id="{171432CD-851C-E315-2D6C-87FF70D55A15}"/>
              </a:ext>
            </a:extLst>
          </p:cNvPr>
          <p:cNvSpPr txBox="1"/>
          <p:nvPr/>
        </p:nvSpPr>
        <p:spPr>
          <a:xfrm>
            <a:off x="194889" y="1107481"/>
            <a:ext cx="11867409" cy="369332"/>
          </a:xfrm>
          <a:prstGeom prst="rect">
            <a:avLst/>
          </a:prstGeom>
          <a:noFill/>
        </p:spPr>
        <p:txBody>
          <a:bodyPr wrap="square" rtlCol="0">
            <a:spAutoFit/>
          </a:bodyPr>
          <a:lstStyle/>
          <a:p>
            <a:r>
              <a:rPr lang="en-US"/>
              <a:t>								</a:t>
            </a:r>
            <a:endParaRPr lang="en-US" i="1"/>
          </a:p>
        </p:txBody>
      </p:sp>
      <p:pic>
        <p:nvPicPr>
          <p:cNvPr id="17" name="Picture 16">
            <a:extLst>
              <a:ext uri="{FF2B5EF4-FFF2-40B4-BE49-F238E27FC236}">
                <a16:creationId xmlns:a16="http://schemas.microsoft.com/office/drawing/2014/main" id="{4E788C9B-57B4-9524-37B8-70079AFDE7FF}"/>
              </a:ext>
            </a:extLst>
          </p:cNvPr>
          <p:cNvPicPr>
            <a:picLocks noChangeAspect="1"/>
          </p:cNvPicPr>
          <p:nvPr/>
        </p:nvPicPr>
        <p:blipFill>
          <a:blip r:embed="rId8"/>
          <a:stretch>
            <a:fillRect/>
          </a:stretch>
        </p:blipFill>
        <p:spPr>
          <a:xfrm>
            <a:off x="6983408" y="510569"/>
            <a:ext cx="5087060" cy="3238952"/>
          </a:xfrm>
          <a:prstGeom prst="rect">
            <a:avLst/>
          </a:prstGeom>
        </p:spPr>
      </p:pic>
      <p:sp>
        <p:nvSpPr>
          <p:cNvPr id="19" name="TextBox 18">
            <a:extLst>
              <a:ext uri="{FF2B5EF4-FFF2-40B4-BE49-F238E27FC236}">
                <a16:creationId xmlns:a16="http://schemas.microsoft.com/office/drawing/2014/main" id="{DDFBC816-7CE4-D5AB-ED7F-5974C712F9A3}"/>
              </a:ext>
            </a:extLst>
          </p:cNvPr>
          <p:cNvSpPr txBox="1"/>
          <p:nvPr/>
        </p:nvSpPr>
        <p:spPr>
          <a:xfrm>
            <a:off x="186719" y="1377940"/>
            <a:ext cx="6699115" cy="3785652"/>
          </a:xfrm>
          <a:prstGeom prst="rect">
            <a:avLst/>
          </a:prstGeom>
          <a:noFill/>
        </p:spPr>
        <p:txBody>
          <a:bodyPr wrap="square">
            <a:spAutoFit/>
          </a:bodyPr>
          <a:lstStyle/>
          <a:p>
            <a:pPr algn="l">
              <a:buFont typeface="Arial" panose="020B0604020202020204" pitchFamily="34" charset="0"/>
              <a:buChar char="•"/>
            </a:pPr>
            <a:endParaRPr lang="en-US" b="0" i="0">
              <a:effectLst/>
              <a:latin typeface="Söhne"/>
            </a:endParaRPr>
          </a:p>
          <a:p>
            <a:pPr>
              <a:buFont typeface="Arial" panose="020B0604020202020204" pitchFamily="34" charset="0"/>
              <a:buChar char="•"/>
            </a:pPr>
            <a:r>
              <a:rPr lang="en-US" sz="1400"/>
              <a:t>Logistic Regression Model: Provides interpretable coefficients that describe the relationship between predictors and the probability of a binary outcome, allowing for straightforward interpretation.</a:t>
            </a:r>
          </a:p>
          <a:p>
            <a:pPr algn="l">
              <a:buFont typeface="Arial" panose="020B0604020202020204" pitchFamily="34" charset="0"/>
              <a:buChar char="•"/>
            </a:pPr>
            <a:endParaRPr lang="en-US" sz="1400"/>
          </a:p>
          <a:p>
            <a:pPr algn="l">
              <a:buFont typeface="Arial" panose="020B0604020202020204" pitchFamily="34" charset="0"/>
              <a:buChar char="•"/>
            </a:pPr>
            <a:r>
              <a:rPr lang="en-US" sz="1400" b="0" i="0">
                <a:effectLst/>
              </a:rPr>
              <a:t>Logistic regression model predicted heart disease based on factors like age above 60, general health, smoking history, sex, diabetes, and exercise.</a:t>
            </a:r>
          </a:p>
          <a:p>
            <a:pPr algn="l"/>
            <a:endParaRPr lang="en-US" sz="1400" b="0" i="0">
              <a:effectLst/>
            </a:endParaRPr>
          </a:p>
          <a:p>
            <a:pPr algn="l">
              <a:buFont typeface="Arial" panose="020B0604020202020204" pitchFamily="34" charset="0"/>
              <a:buChar char="•"/>
            </a:pPr>
            <a:r>
              <a:rPr lang="en-US" sz="1400" b="0" i="0">
                <a:effectLst/>
              </a:rPr>
              <a:t>Age above 60, poor general health, smoking history, male gender, and diabetes were significant predictors of heart disease.</a:t>
            </a:r>
          </a:p>
          <a:p>
            <a:pPr lvl="1">
              <a:buFont typeface="Arial" panose="020B0604020202020204" pitchFamily="34" charset="0"/>
              <a:buChar char="•"/>
            </a:pPr>
            <a:endParaRPr lang="en-US" sz="1400" b="0" i="0">
              <a:effectLst/>
            </a:endParaRPr>
          </a:p>
          <a:p>
            <a:pPr algn="l">
              <a:buFont typeface="Arial" panose="020B0604020202020204" pitchFamily="34" charset="0"/>
              <a:buChar char="•"/>
            </a:pPr>
            <a:r>
              <a:rPr lang="en-US" sz="1400" b="0" i="0">
                <a:effectLst/>
              </a:rPr>
              <a:t>Alcohol consumption, checkup frequency, depression, and exercise showed less or no significant impact on heart disease prediction.</a:t>
            </a:r>
          </a:p>
          <a:p>
            <a:pPr algn="l">
              <a:buFont typeface="Arial" panose="020B0604020202020204" pitchFamily="34" charset="0"/>
              <a:buChar char="•"/>
            </a:pPr>
            <a:endParaRPr lang="en-US">
              <a:latin typeface="Söhne"/>
            </a:endParaRPr>
          </a:p>
          <a:p>
            <a:pPr algn="l"/>
            <a:endParaRPr lang="en-US" b="0" i="0">
              <a:effectLst/>
              <a:latin typeface="Söhne"/>
            </a:endParaRPr>
          </a:p>
          <a:p>
            <a:pPr algn="l">
              <a:buFont typeface="Arial" panose="020B0604020202020204" pitchFamily="34" charset="0"/>
              <a:buChar char="•"/>
            </a:pPr>
            <a:endParaRPr lang="en-US">
              <a:latin typeface="Söhne"/>
            </a:endParaRPr>
          </a:p>
        </p:txBody>
      </p:sp>
      <p:sp>
        <p:nvSpPr>
          <p:cNvPr id="21" name="TextBox 20">
            <a:extLst>
              <a:ext uri="{FF2B5EF4-FFF2-40B4-BE49-F238E27FC236}">
                <a16:creationId xmlns:a16="http://schemas.microsoft.com/office/drawing/2014/main" id="{EBDB6D7B-F22A-1557-497C-A71585662C77}"/>
              </a:ext>
            </a:extLst>
          </p:cNvPr>
          <p:cNvSpPr txBox="1"/>
          <p:nvPr/>
        </p:nvSpPr>
        <p:spPr>
          <a:xfrm>
            <a:off x="195364" y="5750519"/>
            <a:ext cx="11641912" cy="923330"/>
          </a:xfrm>
          <a:prstGeom prst="rect">
            <a:avLst/>
          </a:prstGeom>
          <a:noFill/>
        </p:spPr>
        <p:txBody>
          <a:bodyPr wrap="square">
            <a:spAutoFit/>
          </a:bodyPr>
          <a:lstStyle/>
          <a:p>
            <a:r>
              <a:rPr lang="en-US"/>
              <a:t>Heart _Disease= -2.044+-0.0126*</a:t>
            </a:r>
            <a:r>
              <a:rPr lang="en-US" i="1" err="1"/>
              <a:t>Alcohol_Consumption</a:t>
            </a:r>
            <a:r>
              <a:rPr lang="en-US"/>
              <a:t>+ 0.752*</a:t>
            </a:r>
            <a:r>
              <a:rPr lang="en-US" i="1" err="1"/>
              <a:t>Age_Above</a:t>
            </a:r>
            <a:r>
              <a:rPr lang="en-US" i="1"/>
              <a:t> </a:t>
            </a:r>
            <a:r>
              <a:rPr lang="en-US"/>
              <a:t>-1.068*</a:t>
            </a:r>
            <a:r>
              <a:rPr lang="en-US" i="1"/>
              <a:t>General Health </a:t>
            </a:r>
            <a:r>
              <a:rPr lang="en-US"/>
              <a:t>+</a:t>
            </a:r>
          </a:p>
          <a:p>
            <a:pPr lvl="8"/>
            <a:r>
              <a:rPr lang="en-US"/>
              <a:t>                           0.446*</a:t>
            </a:r>
            <a:r>
              <a:rPr lang="en-US" i="1"/>
              <a:t>Smoking History</a:t>
            </a:r>
            <a:r>
              <a:rPr lang="en-US"/>
              <a:t>-0.454*</a:t>
            </a:r>
            <a:r>
              <a:rPr lang="en-US" i="1"/>
              <a:t>Sex</a:t>
            </a:r>
            <a:r>
              <a:rPr lang="en-US"/>
              <a:t>+0.520*</a:t>
            </a:r>
            <a:r>
              <a:rPr lang="en-US" i="1"/>
              <a:t>Checkup</a:t>
            </a:r>
            <a:r>
              <a:rPr lang="en-US"/>
              <a:t>+</a:t>
            </a:r>
          </a:p>
          <a:p>
            <a:pPr lvl="8"/>
            <a:r>
              <a:rPr lang="en-US"/>
              <a:t>                           0.394*</a:t>
            </a:r>
            <a:r>
              <a:rPr lang="en-US" i="1"/>
              <a:t>Diabetes-</a:t>
            </a:r>
            <a:r>
              <a:rPr lang="en-US"/>
              <a:t>0.183</a:t>
            </a:r>
            <a:r>
              <a:rPr lang="en-US" i="1"/>
              <a:t>*Depression-</a:t>
            </a:r>
            <a:r>
              <a:rPr lang="en-US"/>
              <a:t>0.337*</a:t>
            </a:r>
            <a:r>
              <a:rPr lang="en-US" i="1"/>
              <a:t>Exercise</a:t>
            </a:r>
            <a:r>
              <a:rPr lang="en-US"/>
              <a:t> </a:t>
            </a:r>
          </a:p>
        </p:txBody>
      </p:sp>
      <p:pic>
        <p:nvPicPr>
          <p:cNvPr id="25" name="Picture 24">
            <a:extLst>
              <a:ext uri="{FF2B5EF4-FFF2-40B4-BE49-F238E27FC236}">
                <a16:creationId xmlns:a16="http://schemas.microsoft.com/office/drawing/2014/main" id="{1F31D6C6-289E-17EA-7A9C-8AB702A2202B}"/>
              </a:ext>
            </a:extLst>
          </p:cNvPr>
          <p:cNvPicPr>
            <a:picLocks noChangeAspect="1"/>
          </p:cNvPicPr>
          <p:nvPr/>
        </p:nvPicPr>
        <p:blipFill>
          <a:blip r:embed="rId9"/>
          <a:stretch>
            <a:fillRect/>
          </a:stretch>
        </p:blipFill>
        <p:spPr>
          <a:xfrm>
            <a:off x="6981489" y="3849314"/>
            <a:ext cx="4201111" cy="1829055"/>
          </a:xfrm>
          <a:prstGeom prst="rect">
            <a:avLst/>
          </a:prstGeom>
        </p:spPr>
      </p:pic>
      <p:pic>
        <p:nvPicPr>
          <p:cNvPr id="27" name="Picture 26">
            <a:extLst>
              <a:ext uri="{FF2B5EF4-FFF2-40B4-BE49-F238E27FC236}">
                <a16:creationId xmlns:a16="http://schemas.microsoft.com/office/drawing/2014/main" id="{A0A57662-C77D-B0A3-0AAB-CD1A042BA147}"/>
              </a:ext>
            </a:extLst>
          </p:cNvPr>
          <p:cNvPicPr>
            <a:picLocks noChangeAspect="1"/>
          </p:cNvPicPr>
          <p:nvPr/>
        </p:nvPicPr>
        <p:blipFill rotWithShape="1">
          <a:blip r:embed="rId10"/>
          <a:srcRect l="-116" t="24822" r="70993" b="5610"/>
          <a:stretch/>
        </p:blipFill>
        <p:spPr>
          <a:xfrm>
            <a:off x="1906980" y="4598789"/>
            <a:ext cx="2505198" cy="967579"/>
          </a:xfrm>
          <a:prstGeom prst="rect">
            <a:avLst/>
          </a:prstGeom>
        </p:spPr>
      </p:pic>
    </p:spTree>
    <p:extLst>
      <p:ext uri="{BB962C8B-B14F-4D97-AF65-F5344CB8AC3E}">
        <p14:creationId xmlns:p14="http://schemas.microsoft.com/office/powerpoint/2010/main" val="400331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9907-FD3B-026E-7A47-5228DA023FEB}"/>
              </a:ext>
            </a:extLst>
          </p:cNvPr>
          <p:cNvSpPr>
            <a:spLocks noGrp="1"/>
          </p:cNvSpPr>
          <p:nvPr>
            <p:ph type="title"/>
          </p:nvPr>
        </p:nvSpPr>
        <p:spPr>
          <a:xfrm>
            <a:off x="646111" y="452718"/>
            <a:ext cx="9136414" cy="713657"/>
          </a:xfrm>
        </p:spPr>
        <p:txBody>
          <a:bodyPr/>
          <a:lstStyle/>
          <a:p>
            <a:r>
              <a:rPr lang="en-US"/>
              <a:t>KNN Model</a:t>
            </a:r>
          </a:p>
        </p:txBody>
      </p:sp>
      <p:sp>
        <p:nvSpPr>
          <p:cNvPr id="3" name="Content Placeholder 2">
            <a:extLst>
              <a:ext uri="{FF2B5EF4-FFF2-40B4-BE49-F238E27FC236}">
                <a16:creationId xmlns:a16="http://schemas.microsoft.com/office/drawing/2014/main" id="{0271F564-F68E-E3A1-4019-84F62EA8D0AE}"/>
              </a:ext>
            </a:extLst>
          </p:cNvPr>
          <p:cNvSpPr>
            <a:spLocks noGrp="1"/>
          </p:cNvSpPr>
          <p:nvPr>
            <p:ph sz="half" idx="1"/>
          </p:nvPr>
        </p:nvSpPr>
        <p:spPr>
          <a:xfrm>
            <a:off x="953058" y="1926420"/>
            <a:ext cx="4396339" cy="4195763"/>
          </a:xfrm>
        </p:spPr>
        <p:txBody>
          <a:bodyPr vert="horz" lIns="91440" tIns="45720" rIns="91440" bIns="45720" rtlCol="0" anchor="t">
            <a:normAutofit fontScale="92500" lnSpcReduction="10000"/>
          </a:bodyPr>
          <a:lstStyle/>
          <a:p>
            <a:r>
              <a:rPr lang="en-US"/>
              <a:t>A basic, yet powerful way to use clustering to predict heart disease in future patients based on other attributes</a:t>
            </a:r>
          </a:p>
          <a:p>
            <a:pPr>
              <a:buClr>
                <a:srgbClr val="8AD0D6"/>
              </a:buClr>
            </a:pPr>
            <a:r>
              <a:rPr lang="en-US"/>
              <a:t>We transformed the data to eliminate any unhelpful attributes as well as changed the values of the attributes whose contents were given to us in an unstructured format so that the model could more easily understand the data</a:t>
            </a:r>
          </a:p>
          <a:p>
            <a:pPr>
              <a:buClr>
                <a:srgbClr val="8AD0D6"/>
              </a:buClr>
            </a:pPr>
            <a:r>
              <a:rPr lang="en-US"/>
              <a:t>New data points are labeled based on their Euclidean distance to the nearest 'k' number of known data points</a:t>
            </a:r>
          </a:p>
          <a:p>
            <a:pPr>
              <a:buClr>
                <a:srgbClr val="8AD0D6"/>
              </a:buClr>
            </a:pPr>
            <a:endParaRPr lang="en-US"/>
          </a:p>
        </p:txBody>
      </p:sp>
      <p:pic>
        <p:nvPicPr>
          <p:cNvPr id="4" name="Content Placeholder 3" descr="A group of colorful squares&#10;&#10;Description automatically generated">
            <a:extLst>
              <a:ext uri="{FF2B5EF4-FFF2-40B4-BE49-F238E27FC236}">
                <a16:creationId xmlns:a16="http://schemas.microsoft.com/office/drawing/2014/main" id="{D92D12B8-2DDC-F847-73EE-B84DF5E6C09A}"/>
              </a:ext>
            </a:extLst>
          </p:cNvPr>
          <p:cNvPicPr>
            <a:picLocks noGrp="1" noChangeAspect="1"/>
          </p:cNvPicPr>
          <p:nvPr>
            <p:ph sz="half" idx="2"/>
          </p:nvPr>
        </p:nvPicPr>
        <p:blipFill>
          <a:blip r:embed="rId3"/>
          <a:stretch>
            <a:fillRect/>
          </a:stretch>
        </p:blipFill>
        <p:spPr>
          <a:xfrm>
            <a:off x="5859741" y="1925272"/>
            <a:ext cx="6096000" cy="4076700"/>
          </a:xfrm>
        </p:spPr>
      </p:pic>
    </p:spTree>
    <p:extLst>
      <p:ext uri="{BB962C8B-B14F-4D97-AF65-F5344CB8AC3E}">
        <p14:creationId xmlns:p14="http://schemas.microsoft.com/office/powerpoint/2010/main" val="76914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A5C37C-8943-8381-AA58-EC73959B51E8}"/>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a:t>KNN Model</a:t>
            </a:r>
          </a:p>
        </p:txBody>
      </p:sp>
      <p:sp>
        <p:nvSpPr>
          <p:cNvPr id="24" name="Freeform: Shape 23">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6"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close-up of a number&#10;&#10;Description automatically generated">
            <a:extLst>
              <a:ext uri="{FF2B5EF4-FFF2-40B4-BE49-F238E27FC236}">
                <a16:creationId xmlns:a16="http://schemas.microsoft.com/office/drawing/2014/main" id="{4FD92D7F-3A9F-DBC1-0B1D-8276BFC9C260}"/>
              </a:ext>
            </a:extLst>
          </p:cNvPr>
          <p:cNvPicPr>
            <a:picLocks noGrp="1" noChangeAspect="1"/>
          </p:cNvPicPr>
          <p:nvPr>
            <p:ph sz="half" idx="2"/>
          </p:nvPr>
        </p:nvPicPr>
        <p:blipFill>
          <a:blip r:embed="rId8"/>
          <a:stretch>
            <a:fillRect/>
          </a:stretch>
        </p:blipFill>
        <p:spPr>
          <a:xfrm>
            <a:off x="5816115" y="952975"/>
            <a:ext cx="4210393" cy="2033021"/>
          </a:xfrm>
          <a:prstGeom prst="rect">
            <a:avLst/>
          </a:prstGeom>
          <a:effectLst/>
        </p:spPr>
      </p:pic>
      <p:sp>
        <p:nvSpPr>
          <p:cNvPr id="28" name="Rectangle 27">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442C9D74-CCB5-C66C-B955-AB42D3B92766}"/>
              </a:ext>
            </a:extLst>
          </p:cNvPr>
          <p:cNvSpPr txBox="1"/>
          <p:nvPr/>
        </p:nvSpPr>
        <p:spPr>
          <a:xfrm>
            <a:off x="646113" y="2052918"/>
            <a:ext cx="4165146"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lnSpc>
                <a:spcPct val="90000"/>
              </a:lnSpc>
              <a:spcBef>
                <a:spcPts val="1000"/>
              </a:spcBef>
              <a:buClr>
                <a:schemeClr val="bg2">
                  <a:lumMod val="40000"/>
                  <a:lumOff val="60000"/>
                </a:schemeClr>
              </a:buClr>
              <a:buSzPct val="80000"/>
              <a:buFont typeface="Wingdings 3" charset="2"/>
              <a:buChar char=""/>
            </a:pPr>
            <a:r>
              <a:rPr lang="en-US">
                <a:latin typeface="+mj-lt"/>
                <a:ea typeface="+mj-ea"/>
                <a:cs typeface="+mj-cs"/>
              </a:rPr>
              <a:t>Accuracy Rate: 87.8%</a:t>
            </a:r>
          </a:p>
          <a:p>
            <a:pPr marL="228600" indent="-228600">
              <a:lnSpc>
                <a:spcPct val="90000"/>
              </a:lnSpc>
              <a:spcBef>
                <a:spcPts val="1000"/>
              </a:spcBef>
              <a:buClr>
                <a:srgbClr val="8AD0D6"/>
              </a:buClr>
              <a:buSzPct val="80000"/>
              <a:buFont typeface="Wingdings 3" charset="2"/>
              <a:buChar char=""/>
            </a:pPr>
            <a:r>
              <a:rPr lang="en-US">
                <a:latin typeface="+mj-lt"/>
                <a:ea typeface="+mj-ea"/>
                <a:cs typeface="+mj-cs"/>
              </a:rPr>
              <a:t>Sensitivity: 98.7%</a:t>
            </a:r>
            <a:endParaRPr lang="en-US">
              <a:ea typeface="+mj-ea"/>
              <a:cs typeface="+mj-cs"/>
            </a:endParaRPr>
          </a:p>
          <a:p>
            <a:pPr marL="228600" indent="-228600">
              <a:lnSpc>
                <a:spcPct val="90000"/>
              </a:lnSpc>
              <a:spcBef>
                <a:spcPts val="1000"/>
              </a:spcBef>
              <a:buClr>
                <a:srgbClr val="8AD0D6"/>
              </a:buClr>
              <a:buSzPct val="80000"/>
              <a:buFont typeface="Wingdings 3" charset="2"/>
              <a:buChar char=""/>
            </a:pPr>
            <a:r>
              <a:rPr lang="en-US">
                <a:latin typeface="+mj-lt"/>
                <a:ea typeface="+mj-ea"/>
                <a:cs typeface="+mj-cs"/>
              </a:rPr>
              <a:t>False Positive Rate: 1.3%</a:t>
            </a:r>
          </a:p>
          <a:p>
            <a:pPr marL="228600" lvl="0" indent="-228600">
              <a:lnSpc>
                <a:spcPct val="90000"/>
              </a:lnSpc>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marL="228600" indent="-228600">
              <a:lnSpc>
                <a:spcPct val="90000"/>
              </a:lnSpc>
              <a:spcBef>
                <a:spcPts val="1000"/>
              </a:spcBef>
              <a:buClr>
                <a:srgbClr val="8AD0D6"/>
              </a:buClr>
              <a:buSzPct val="80000"/>
              <a:buFont typeface="Wingdings 3" charset="2"/>
              <a:buChar char=""/>
            </a:pPr>
            <a:r>
              <a:rPr lang="en-US">
                <a:latin typeface="+mj-lt"/>
                <a:ea typeface="+mj-ea"/>
                <a:cs typeface="+mj-cs"/>
              </a:rPr>
              <a:t>Selecting k=5 showed great results in terms of accuracy, sensitivity and false positive rate</a:t>
            </a:r>
          </a:p>
          <a:p>
            <a:pPr marL="228600" indent="-228600">
              <a:lnSpc>
                <a:spcPct val="90000"/>
              </a:lnSpc>
              <a:spcBef>
                <a:spcPts val="1000"/>
              </a:spcBef>
              <a:buClr>
                <a:schemeClr val="bg2">
                  <a:lumMod val="40000"/>
                  <a:lumOff val="60000"/>
                </a:schemeClr>
              </a:buClr>
              <a:buSzPct val="80000"/>
              <a:buFont typeface="Wingdings 3" charset="2"/>
              <a:buChar char=""/>
            </a:pPr>
            <a:r>
              <a:rPr lang="en-US">
                <a:latin typeface="+mj-lt"/>
                <a:ea typeface="+mj-ea"/>
                <a:cs typeface="+mj-cs"/>
              </a:rPr>
              <a:t>​The false positive rate is the most important statistic, as we don't want to mislabel a patient as being not prone to heart disease, when in fact they are</a:t>
            </a:r>
          </a:p>
          <a:p>
            <a:pPr marL="228600" indent="-228600">
              <a:lnSpc>
                <a:spcPct val="90000"/>
              </a:lnSpc>
              <a:spcBef>
                <a:spcPts val="1000"/>
              </a:spcBef>
              <a:buClr>
                <a:srgbClr val="8AD0D6"/>
              </a:buClr>
              <a:buSzPct val="80000"/>
              <a:buFont typeface="Wingdings 3" charset="2"/>
              <a:buChar char=""/>
            </a:pPr>
            <a:endParaRPr lang="en-US" sz="1500">
              <a:latin typeface="+mj-lt"/>
              <a:ea typeface="+mj-ea"/>
              <a:cs typeface="+mj-cs"/>
            </a:endParaRPr>
          </a:p>
        </p:txBody>
      </p:sp>
      <p:pic>
        <p:nvPicPr>
          <p:cNvPr id="6" name="Content Placeholder 5" descr="A white paper with black text&#10;&#10;Description automatically generated">
            <a:extLst>
              <a:ext uri="{FF2B5EF4-FFF2-40B4-BE49-F238E27FC236}">
                <a16:creationId xmlns:a16="http://schemas.microsoft.com/office/drawing/2014/main" id="{DCCAB741-F888-AB92-3A5A-591ECA5CA0FE}"/>
              </a:ext>
            </a:extLst>
          </p:cNvPr>
          <p:cNvPicPr>
            <a:picLocks noGrp="1" noChangeAspect="1"/>
          </p:cNvPicPr>
          <p:nvPr>
            <p:ph sz="half" idx="1"/>
          </p:nvPr>
        </p:nvPicPr>
        <p:blipFill>
          <a:blip r:embed="rId9"/>
          <a:stretch>
            <a:fillRect/>
          </a:stretch>
        </p:blipFill>
        <p:spPr>
          <a:xfrm>
            <a:off x="6323567" y="3222171"/>
            <a:ext cx="3188861" cy="3331027"/>
          </a:xfrm>
          <a:prstGeom prst="rect">
            <a:avLst/>
          </a:prstGeom>
          <a:effectLst/>
        </p:spPr>
      </p:pic>
      <p:sp>
        <p:nvSpPr>
          <p:cNvPr id="7" name="TextBox 6">
            <a:extLst>
              <a:ext uri="{FF2B5EF4-FFF2-40B4-BE49-F238E27FC236}">
                <a16:creationId xmlns:a16="http://schemas.microsoft.com/office/drawing/2014/main" id="{976D9DDF-167C-7E6D-61A4-DCBC6384BE03}"/>
              </a:ext>
            </a:extLst>
          </p:cNvPr>
          <p:cNvSpPr txBox="1"/>
          <p:nvPr/>
        </p:nvSpPr>
        <p:spPr>
          <a:xfrm>
            <a:off x="619648" y="1607736"/>
            <a:ext cx="5258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299172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B5FC6BB-A55E-4545-8619-7F7F30CFA1FD}">
  <ds:schemaRefs>
    <ds:schemaRef ds:uri="http://schemas.microsoft.com/sharepoint/v3/contenttype/forms"/>
  </ds:schemaRefs>
</ds:datastoreItem>
</file>

<file path=customXml/itemProps2.xml><?xml version="1.0" encoding="utf-8"?>
<ds:datastoreItem xmlns:ds="http://schemas.openxmlformats.org/officeDocument/2006/customXml" ds:itemID="{C18C37A7-4AB7-40E8-AFED-CECDD3C7E0E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E03586-8184-4C49-8FA3-B20AB4AE10E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  Predictive Modeling: Heart Disease Analysis </vt:lpstr>
      <vt:lpstr>Tables of Contents: </vt:lpstr>
      <vt:lpstr>Business Problem: Predicting the Likelihood of Heart Disease in a Health Clinic's Patient Population</vt:lpstr>
      <vt:lpstr>Dataset:</vt:lpstr>
      <vt:lpstr>Variables Used:</vt:lpstr>
      <vt:lpstr>Data Exploration &amp; Preprocessing</vt:lpstr>
      <vt:lpstr>Logistic Regression</vt:lpstr>
      <vt:lpstr>KNN Model</vt:lpstr>
      <vt:lpstr>KNN Model</vt:lpstr>
      <vt:lpstr>PowerPoint Presentation</vt:lpstr>
      <vt:lpstr>PowerPoint Presentation</vt:lpstr>
      <vt:lpstr>Neural Network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Laboratory Design</dc:title>
  <dc:creator/>
  <cp:revision>12</cp:revision>
  <dcterms:created xsi:type="dcterms:W3CDTF">2023-11-14T01:21:25Z</dcterms:created>
  <dcterms:modified xsi:type="dcterms:W3CDTF">2023-12-06T15:42:11Z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