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c396eeb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c396eeb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bb9bd32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bb9bd32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cfc3ed99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cfc3ed99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4203cfac42183ed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203cfac42183ed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cfc3ed9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cfc3ed9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cfc3ed9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cfc3ed9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14843070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1484307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cfc3ed9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cfc3ed9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cfc3ed9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cfc3ed9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6b7fcaae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6b7fcaae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28ff6da7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28ff6da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28ff6da7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28ff6da7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Is use case effort estimation objective or subjective? It’s objective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Is user story points objective or subjective? more subjective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Which is more objective use case effort or user story points? User Story Points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Natural language is not the best because of ambiguity, structured language.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Where are the requirements found in scrum/ agile. → Backlog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What methodology is common to open source? → agile/scrum,</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Reporting Tools slide will be asked on exam!!!</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6b7fcaae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6b7fcaae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Is use case effort estimation objective or subjective? It’s objective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Is user story points objective or subjective? more subjective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Which is more objective use case effort or user story points? User Story Points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Natural language is not the best because of ambiguity, structured language.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Where are the requirements found in scrum/ agile. → Backlog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What methodology is common to open source? → agile/scrum,</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Reporting Tools slide will be asked on exam!!!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cfc3ed9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cfc3ed9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want you to take from this image is the idea that meta-models are templates or instructions on how to the company or firm plans to make specific models in the future</a:t>
            </a:r>
            <a:endParaRPr/>
          </a:p>
          <a:p>
            <a:pPr indent="0" lvl="0" marL="0" rtl="0" algn="l">
              <a:spcBef>
                <a:spcPts val="0"/>
              </a:spcBef>
              <a:spcAft>
                <a:spcPts val="0"/>
              </a:spcAft>
              <a:buNone/>
            </a:pPr>
            <a:r>
              <a:rPr lang="en"/>
              <a:t>Without them, it </a:t>
            </a:r>
            <a:r>
              <a:rPr lang="en"/>
              <a:t>would</a:t>
            </a:r>
            <a:r>
              <a:rPr lang="en"/>
              <a:t> be very difficult for the </a:t>
            </a:r>
            <a:r>
              <a:rPr lang="en"/>
              <a:t>company</a:t>
            </a:r>
            <a:r>
              <a:rPr lang="en"/>
              <a:t> to keep consistent models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cfc3ed9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cfc3ed9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upport.ptc.com/help/integrity_hc/integrity120_hc/en/index.html#page/IntegrityHelp/client_docs_managing_suspect_trace_relationship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202122"/>
                </a:solidFill>
              </a:rPr>
              <a:t>Requirements Traceability</a:t>
            </a:r>
            <a:endParaRPr>
              <a:solidFill>
                <a:srgbClr val="202122"/>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Navjit Singh, Mason Graves, Ramzi Kassim</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46450" y="178775"/>
            <a:ext cx="8863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Tools used to create Traceability Matrices</a:t>
            </a:r>
            <a:endParaRPr>
              <a:solidFill>
                <a:srgbClr val="202122"/>
              </a:solidFill>
            </a:endParaRPr>
          </a:p>
        </p:txBody>
      </p:sp>
      <p:sp>
        <p:nvSpPr>
          <p:cNvPr id="120" name="Google Shape;120;p22"/>
          <p:cNvSpPr txBox="1"/>
          <p:nvPr>
            <p:ph idx="1" type="body"/>
          </p:nvPr>
        </p:nvSpPr>
        <p:spPr>
          <a:xfrm>
            <a:off x="220250" y="804325"/>
            <a:ext cx="4961100" cy="38991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50000"/>
              </a:lnSpc>
              <a:spcBef>
                <a:spcPts val="0"/>
              </a:spcBef>
              <a:spcAft>
                <a:spcPts val="0"/>
              </a:spcAft>
              <a:buClr>
                <a:srgbClr val="000000"/>
              </a:buClr>
              <a:buSzPct val="100000"/>
              <a:buChar char="●"/>
            </a:pPr>
            <a:r>
              <a:rPr b="1" lang="en">
                <a:solidFill>
                  <a:srgbClr val="000000"/>
                </a:solidFill>
              </a:rPr>
              <a:t>Excel:</a:t>
            </a:r>
            <a:r>
              <a:rPr lang="en">
                <a:solidFill>
                  <a:srgbClr val="000000"/>
                </a:solidFill>
              </a:rPr>
              <a:t> A spreadsheet program that is used for analyzing and organizing data. </a:t>
            </a:r>
            <a:endParaRPr>
              <a:solidFill>
                <a:srgbClr val="000000"/>
              </a:solidFill>
            </a:endParaRPr>
          </a:p>
          <a:p>
            <a:pPr indent="0" lvl="0" marL="457200" marR="0" rtl="0" algn="l">
              <a:lnSpc>
                <a:spcPct val="150000"/>
              </a:lnSpc>
              <a:spcBef>
                <a:spcPts val="1200"/>
              </a:spcBef>
              <a:spcAft>
                <a:spcPts val="0"/>
              </a:spcAft>
              <a:buNone/>
            </a:pPr>
            <a:r>
              <a:t/>
            </a:r>
            <a:endParaRPr>
              <a:solidFill>
                <a:srgbClr val="000000"/>
              </a:solidFill>
            </a:endParaRPr>
          </a:p>
          <a:p>
            <a:pPr indent="-334327" lvl="0" marL="457200" rtl="0" algn="l">
              <a:lnSpc>
                <a:spcPct val="150000"/>
              </a:lnSpc>
              <a:spcBef>
                <a:spcPts val="1200"/>
              </a:spcBef>
              <a:spcAft>
                <a:spcPts val="0"/>
              </a:spcAft>
              <a:buClr>
                <a:srgbClr val="000000"/>
              </a:buClr>
              <a:buSzPct val="100000"/>
              <a:buChar char="●"/>
            </a:pPr>
            <a:r>
              <a:rPr b="1" lang="en">
                <a:solidFill>
                  <a:srgbClr val="000000"/>
                </a:solidFill>
              </a:rPr>
              <a:t>Jira:</a:t>
            </a:r>
            <a:r>
              <a:rPr lang="en">
                <a:solidFill>
                  <a:srgbClr val="000000"/>
                </a:solidFill>
              </a:rPr>
              <a:t> An application used by PM that plans, assigns , manages and reports software releases.  </a:t>
            </a:r>
            <a:endParaRPr>
              <a:solidFill>
                <a:srgbClr val="000000"/>
              </a:solidFill>
            </a:endParaRPr>
          </a:p>
          <a:p>
            <a:pPr indent="0" lvl="0" marL="457200" rtl="0" algn="l">
              <a:lnSpc>
                <a:spcPct val="150000"/>
              </a:lnSpc>
              <a:spcBef>
                <a:spcPts val="1200"/>
              </a:spcBef>
              <a:spcAft>
                <a:spcPts val="0"/>
              </a:spcAft>
              <a:buNone/>
            </a:pPr>
            <a:r>
              <a:t/>
            </a:r>
            <a:endParaRPr>
              <a:solidFill>
                <a:srgbClr val="000000"/>
              </a:solidFill>
            </a:endParaRPr>
          </a:p>
          <a:p>
            <a:pPr indent="-334327" lvl="0" marL="457200" rtl="0" algn="l">
              <a:lnSpc>
                <a:spcPct val="150000"/>
              </a:lnSpc>
              <a:spcBef>
                <a:spcPts val="1200"/>
              </a:spcBef>
              <a:spcAft>
                <a:spcPts val="0"/>
              </a:spcAft>
              <a:buClr>
                <a:srgbClr val="000000"/>
              </a:buClr>
              <a:buSzPct val="100000"/>
              <a:buChar char="●"/>
            </a:pPr>
            <a:r>
              <a:rPr b="1" lang="en">
                <a:solidFill>
                  <a:srgbClr val="000000"/>
                </a:solidFill>
              </a:rPr>
              <a:t>Helix ALM:</a:t>
            </a:r>
            <a:r>
              <a:rPr lang="en">
                <a:solidFill>
                  <a:srgbClr val="000000"/>
                </a:solidFill>
              </a:rPr>
              <a:t> A software that </a:t>
            </a:r>
            <a:r>
              <a:rPr lang="en">
                <a:solidFill>
                  <a:srgbClr val="000000"/>
                </a:solidFill>
              </a:rPr>
              <a:t>allows developers to manage issues, testing, and requirements</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5360000" y="751475"/>
            <a:ext cx="3513525" cy="1151075"/>
          </a:xfrm>
          <a:prstGeom prst="rect">
            <a:avLst/>
          </a:prstGeom>
          <a:noFill/>
          <a:ln>
            <a:noFill/>
          </a:ln>
        </p:spPr>
      </p:pic>
      <p:pic>
        <p:nvPicPr>
          <p:cNvPr id="122" name="Google Shape;122;p22"/>
          <p:cNvPicPr preferRelativeResize="0"/>
          <p:nvPr/>
        </p:nvPicPr>
        <p:blipFill>
          <a:blip r:embed="rId4">
            <a:alphaModFix/>
          </a:blip>
          <a:stretch>
            <a:fillRect/>
          </a:stretch>
        </p:blipFill>
        <p:spPr>
          <a:xfrm>
            <a:off x="5360000" y="2048525"/>
            <a:ext cx="3513525" cy="1228150"/>
          </a:xfrm>
          <a:prstGeom prst="rect">
            <a:avLst/>
          </a:prstGeom>
          <a:noFill/>
          <a:ln>
            <a:noFill/>
          </a:ln>
        </p:spPr>
      </p:pic>
      <p:pic>
        <p:nvPicPr>
          <p:cNvPr id="123" name="Google Shape;123;p22"/>
          <p:cNvPicPr preferRelativeResize="0"/>
          <p:nvPr/>
        </p:nvPicPr>
        <p:blipFill>
          <a:blip r:embed="rId5">
            <a:alphaModFix/>
          </a:blip>
          <a:stretch>
            <a:fillRect/>
          </a:stretch>
        </p:blipFill>
        <p:spPr>
          <a:xfrm>
            <a:off x="5360000" y="3650288"/>
            <a:ext cx="3683348" cy="1420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3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Suspects in a Traceability Matrix</a:t>
            </a:r>
            <a:endParaRPr>
              <a:solidFill>
                <a:srgbClr val="202122"/>
              </a:solidFill>
            </a:endParaRPr>
          </a:p>
        </p:txBody>
      </p:sp>
      <p:sp>
        <p:nvSpPr>
          <p:cNvPr id="129" name="Google Shape;129;p23"/>
          <p:cNvSpPr txBox="1"/>
          <p:nvPr>
            <p:ph idx="1" type="body"/>
          </p:nvPr>
        </p:nvSpPr>
        <p:spPr>
          <a:xfrm>
            <a:off x="311700" y="93290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When a functional requirement has been </a:t>
            </a:r>
            <a:r>
              <a:rPr lang="en">
                <a:solidFill>
                  <a:srgbClr val="000000"/>
                </a:solidFill>
              </a:rPr>
              <a:t>changed, all of the links associated with the requirement are now known as “suspects”.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All of those suspects will be marked on the traceability matrix.</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Review the impact this change will have on the project.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Linked Artifacts are NOT related after the change.</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30" name="Google Shape;130;p23"/>
          <p:cNvPicPr preferRelativeResize="0"/>
          <p:nvPr/>
        </p:nvPicPr>
        <p:blipFill rotWithShape="1">
          <a:blip r:embed="rId3">
            <a:alphaModFix/>
          </a:blip>
          <a:srcRect b="0" l="8210" r="-8209" t="0"/>
          <a:stretch/>
        </p:blipFill>
        <p:spPr>
          <a:xfrm>
            <a:off x="4767600" y="3127074"/>
            <a:ext cx="4691799" cy="1964550"/>
          </a:xfrm>
          <a:prstGeom prst="rect">
            <a:avLst/>
          </a:prstGeom>
          <a:noFill/>
          <a:ln>
            <a:noFill/>
          </a:ln>
        </p:spPr>
      </p:pic>
      <p:pic>
        <p:nvPicPr>
          <p:cNvPr id="131" name="Google Shape;131;p23"/>
          <p:cNvPicPr preferRelativeResize="0"/>
          <p:nvPr/>
        </p:nvPicPr>
        <p:blipFill>
          <a:blip r:embed="rId4">
            <a:alphaModFix/>
          </a:blip>
          <a:stretch>
            <a:fillRect/>
          </a:stretch>
        </p:blipFill>
        <p:spPr>
          <a:xfrm>
            <a:off x="220050" y="3057500"/>
            <a:ext cx="4288645" cy="1964550"/>
          </a:xfrm>
          <a:prstGeom prst="rect">
            <a:avLst/>
          </a:prstGeom>
          <a:noFill/>
          <a:ln>
            <a:noFill/>
          </a:ln>
        </p:spPr>
      </p:pic>
      <p:pic>
        <p:nvPicPr>
          <p:cNvPr id="132" name="Google Shape;132;p23"/>
          <p:cNvPicPr preferRelativeResize="0"/>
          <p:nvPr/>
        </p:nvPicPr>
        <p:blipFill>
          <a:blip r:embed="rId5">
            <a:alphaModFix/>
          </a:blip>
          <a:stretch>
            <a:fillRect/>
          </a:stretch>
        </p:blipFill>
        <p:spPr>
          <a:xfrm flipH="1">
            <a:off x="8051100" y="1628763"/>
            <a:ext cx="714375" cy="9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Using Traceability to Find Software Bugs </a:t>
            </a:r>
            <a:endParaRPr>
              <a:solidFill>
                <a:srgbClr val="202122"/>
              </a:solidFill>
            </a:endParaRPr>
          </a:p>
        </p:txBody>
      </p:sp>
      <p:sp>
        <p:nvSpPr>
          <p:cNvPr id="138" name="Google Shape;138;p24"/>
          <p:cNvSpPr txBox="1"/>
          <p:nvPr>
            <p:ph idx="1" type="body"/>
          </p:nvPr>
        </p:nvSpPr>
        <p:spPr>
          <a:xfrm>
            <a:off x="206775" y="1285575"/>
            <a:ext cx="8627700" cy="24684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Clr>
                <a:srgbClr val="000000"/>
              </a:buClr>
              <a:buSzPct val="100000"/>
              <a:buChar char="●"/>
            </a:pPr>
            <a:r>
              <a:rPr lang="en">
                <a:solidFill>
                  <a:srgbClr val="000000"/>
                </a:solidFill>
              </a:rPr>
              <a:t>Projects with complete traceability are less likely to have failures compared to those that do not.</a:t>
            </a:r>
            <a:endParaRPr>
              <a:solidFill>
                <a:srgbClr val="000000"/>
              </a:solidFill>
            </a:endParaRPr>
          </a:p>
          <a:p>
            <a:pPr indent="-325755" lvl="0" marL="457200" rtl="0" algn="l">
              <a:lnSpc>
                <a:spcPct val="150000"/>
              </a:lnSpc>
              <a:spcBef>
                <a:spcPts val="0"/>
              </a:spcBef>
              <a:spcAft>
                <a:spcPts val="0"/>
              </a:spcAft>
              <a:buClr>
                <a:srgbClr val="000000"/>
              </a:buClr>
              <a:buSzPct val="100000"/>
              <a:buChar char="●"/>
            </a:pPr>
            <a:r>
              <a:rPr lang="en">
                <a:solidFill>
                  <a:srgbClr val="000000"/>
                </a:solidFill>
              </a:rPr>
              <a:t>Using traceability will allow one to view what has been added and deleted from a project.</a:t>
            </a:r>
            <a:endParaRPr>
              <a:solidFill>
                <a:srgbClr val="000000"/>
              </a:solidFill>
            </a:endParaRPr>
          </a:p>
          <a:p>
            <a:pPr indent="-325755" lvl="0" marL="457200" rtl="0" algn="l">
              <a:lnSpc>
                <a:spcPct val="150000"/>
              </a:lnSpc>
              <a:spcBef>
                <a:spcPts val="0"/>
              </a:spcBef>
              <a:spcAft>
                <a:spcPts val="0"/>
              </a:spcAft>
              <a:buClr>
                <a:srgbClr val="000000"/>
              </a:buClr>
              <a:buSzPct val="100000"/>
              <a:buChar char="●"/>
            </a:pPr>
            <a:r>
              <a:rPr lang="en">
                <a:solidFill>
                  <a:srgbClr val="000000"/>
                </a:solidFill>
              </a:rPr>
              <a:t>While troubleshooting, one can looks towards the </a:t>
            </a:r>
            <a:r>
              <a:rPr lang="en">
                <a:solidFill>
                  <a:srgbClr val="000000"/>
                </a:solidFill>
              </a:rPr>
              <a:t>traceability</a:t>
            </a:r>
            <a:r>
              <a:rPr lang="en">
                <a:solidFill>
                  <a:srgbClr val="000000"/>
                </a:solidFill>
              </a:rPr>
              <a:t> matrix to review the suspects and determine if a change led up to a bug.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39" name="Google Shape;139;p24"/>
          <p:cNvPicPr preferRelativeResize="0"/>
          <p:nvPr/>
        </p:nvPicPr>
        <p:blipFill>
          <a:blip r:embed="rId3">
            <a:alphaModFix/>
          </a:blip>
          <a:stretch>
            <a:fillRect/>
          </a:stretch>
        </p:blipFill>
        <p:spPr>
          <a:xfrm>
            <a:off x="4634675" y="2883750"/>
            <a:ext cx="3949699" cy="133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99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Types of Traceability </a:t>
            </a:r>
            <a:r>
              <a:rPr lang="en">
                <a:solidFill>
                  <a:srgbClr val="202122"/>
                </a:solidFill>
              </a:rPr>
              <a:t>Matrices</a:t>
            </a:r>
            <a:endParaRPr>
              <a:solidFill>
                <a:srgbClr val="202122"/>
              </a:solidFill>
            </a:endParaRPr>
          </a:p>
        </p:txBody>
      </p:sp>
      <p:sp>
        <p:nvSpPr>
          <p:cNvPr id="145" name="Google Shape;145;p25"/>
          <p:cNvSpPr txBox="1"/>
          <p:nvPr>
            <p:ph idx="1" type="body"/>
          </p:nvPr>
        </p:nvSpPr>
        <p:spPr>
          <a:xfrm>
            <a:off x="464100" y="1017725"/>
            <a:ext cx="8520600" cy="3989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solidFill>
                  <a:srgbClr val="000000"/>
                </a:solidFill>
              </a:rPr>
              <a:t>Forward Traceability: Determines if the </a:t>
            </a:r>
            <a:r>
              <a:rPr lang="en">
                <a:solidFill>
                  <a:srgbClr val="000000"/>
                </a:solidFill>
              </a:rPr>
              <a:t>project is headed towards the right direction.</a:t>
            </a:r>
            <a:endParaRPr>
              <a:solidFill>
                <a:srgbClr val="000000"/>
              </a:solidFill>
            </a:endParaRPr>
          </a:p>
          <a:p>
            <a:pPr indent="0" lvl="0" marL="0" rtl="0" algn="l">
              <a:lnSpc>
                <a:spcPct val="200000"/>
              </a:lnSpc>
              <a:spcBef>
                <a:spcPts val="1200"/>
              </a:spcBef>
              <a:spcAft>
                <a:spcPts val="0"/>
              </a:spcAft>
              <a:buNone/>
            </a:pPr>
            <a:r>
              <a:t/>
            </a:r>
            <a:endParaRPr>
              <a:solidFill>
                <a:srgbClr val="000000"/>
              </a:solidFill>
            </a:endParaRPr>
          </a:p>
          <a:p>
            <a:pPr indent="0" lvl="0" marL="0" rtl="0" algn="l">
              <a:lnSpc>
                <a:spcPct val="200000"/>
              </a:lnSpc>
              <a:spcBef>
                <a:spcPts val="1200"/>
              </a:spcBef>
              <a:spcAft>
                <a:spcPts val="0"/>
              </a:spcAft>
              <a:buNone/>
            </a:pPr>
            <a:r>
              <a:rPr lang="en">
                <a:solidFill>
                  <a:srgbClr val="000000"/>
                </a:solidFill>
              </a:rPr>
              <a:t>Backwards Traceability: An action used to track records backwards in the timeline</a:t>
            </a:r>
            <a:endParaRPr>
              <a:solidFill>
                <a:srgbClr val="000000"/>
              </a:solidFill>
            </a:endParaRPr>
          </a:p>
          <a:p>
            <a:pPr indent="0" lvl="0" marL="0" rtl="0" algn="l">
              <a:lnSpc>
                <a:spcPct val="200000"/>
              </a:lnSpc>
              <a:spcBef>
                <a:spcPts val="1200"/>
              </a:spcBef>
              <a:spcAft>
                <a:spcPts val="0"/>
              </a:spcAft>
              <a:buNone/>
            </a:pPr>
            <a:r>
              <a:t/>
            </a:r>
            <a:endParaRPr>
              <a:solidFill>
                <a:srgbClr val="000000"/>
              </a:solidFill>
            </a:endParaRPr>
          </a:p>
          <a:p>
            <a:pPr indent="0" lvl="0" marL="0" rtl="0" algn="l">
              <a:lnSpc>
                <a:spcPct val="200000"/>
              </a:lnSpc>
              <a:spcBef>
                <a:spcPts val="1200"/>
              </a:spcBef>
              <a:spcAft>
                <a:spcPts val="1200"/>
              </a:spcAft>
              <a:buNone/>
            </a:pPr>
            <a:r>
              <a:rPr lang="en">
                <a:solidFill>
                  <a:srgbClr val="000000"/>
                </a:solidFill>
              </a:rPr>
              <a:t>Bi-directional Traceability: The ability to trace forwards and backwards.</a:t>
            </a:r>
            <a:endParaRPr>
              <a:solidFill>
                <a:srgbClr val="000000"/>
              </a:solidFill>
            </a:endParaRPr>
          </a:p>
        </p:txBody>
      </p:sp>
      <p:pic>
        <p:nvPicPr>
          <p:cNvPr id="146" name="Google Shape;146;p25"/>
          <p:cNvPicPr preferRelativeResize="0"/>
          <p:nvPr/>
        </p:nvPicPr>
        <p:blipFill>
          <a:blip r:embed="rId3">
            <a:alphaModFix/>
          </a:blip>
          <a:stretch>
            <a:fillRect/>
          </a:stretch>
        </p:blipFill>
        <p:spPr>
          <a:xfrm>
            <a:off x="3035825" y="1667700"/>
            <a:ext cx="3072350" cy="885775"/>
          </a:xfrm>
          <a:prstGeom prst="rect">
            <a:avLst/>
          </a:prstGeom>
          <a:noFill/>
          <a:ln>
            <a:noFill/>
          </a:ln>
        </p:spPr>
      </p:pic>
      <p:pic>
        <p:nvPicPr>
          <p:cNvPr id="147" name="Google Shape;147;p25"/>
          <p:cNvPicPr preferRelativeResize="0"/>
          <p:nvPr/>
        </p:nvPicPr>
        <p:blipFill>
          <a:blip r:embed="rId4">
            <a:alphaModFix/>
          </a:blip>
          <a:stretch>
            <a:fillRect/>
          </a:stretch>
        </p:blipFill>
        <p:spPr>
          <a:xfrm>
            <a:off x="3035813" y="3449200"/>
            <a:ext cx="3072375" cy="8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a:off x="128375" y="445025"/>
            <a:ext cx="8863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Implementation of Semantic Infrastructure Using Traceability </a:t>
            </a:r>
            <a:endParaRPr>
              <a:solidFill>
                <a:srgbClr val="202122"/>
              </a:solidFill>
            </a:endParaRPr>
          </a:p>
        </p:txBody>
      </p:sp>
      <p:sp>
        <p:nvSpPr>
          <p:cNvPr id="153" name="Google Shape;153;p26"/>
          <p:cNvSpPr txBox="1"/>
          <p:nvPr>
            <p:ph idx="1" type="body"/>
          </p:nvPr>
        </p:nvSpPr>
        <p:spPr>
          <a:xfrm>
            <a:off x="311700" y="1364425"/>
            <a:ext cx="4329000" cy="3204600"/>
          </a:xfrm>
          <a:prstGeom prst="rect">
            <a:avLst/>
          </a:prstGeom>
        </p:spPr>
        <p:txBody>
          <a:bodyPr anchorCtr="0" anchor="t" bIns="91425" lIns="91425" spcFirstLastPara="1" rIns="91425" wrap="square" tIns="91425">
            <a:normAutofit fontScale="92500"/>
          </a:bodyPr>
          <a:lstStyle/>
          <a:p>
            <a:pPr indent="-299085" lvl="0" marL="457200" rtl="0" algn="l">
              <a:spcBef>
                <a:spcPts val="0"/>
              </a:spcBef>
              <a:spcAft>
                <a:spcPts val="0"/>
              </a:spcAft>
              <a:buClr>
                <a:srgbClr val="000000"/>
              </a:buClr>
              <a:buSzPct val="100000"/>
              <a:buChar char="●"/>
            </a:pPr>
            <a:r>
              <a:rPr lang="en" sz="1200">
                <a:solidFill>
                  <a:srgbClr val="000000"/>
                </a:solidFill>
              </a:rPr>
              <a:t>Semantic infrastructure integrates descriptive solutions and written relations between artifacts with software.</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Recently, methodologists have come up with algorithms and software using traceability to verify systems requirements with a traceability approach to build complex products.</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Models for complex products are turned into traceability diagrams while researchers use these to help create design solutions for sophisticated products.</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Creating a system for “rule checking,” researchers hope to help automate and streamline software to recognize traceability and help fulfill systems requirements.</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These methodologists also wish to reuse the semantic infrastructure among different applications to find issues with system functionalities or performance.</a:t>
            </a:r>
            <a:endParaRPr sz="1200">
              <a:solidFill>
                <a:srgbClr val="000000"/>
              </a:solidFill>
            </a:endParaRPr>
          </a:p>
        </p:txBody>
      </p:sp>
      <p:pic>
        <p:nvPicPr>
          <p:cNvPr id="154" name="Google Shape;154;p26"/>
          <p:cNvPicPr preferRelativeResize="0"/>
          <p:nvPr/>
        </p:nvPicPr>
        <p:blipFill>
          <a:blip r:embed="rId3">
            <a:alphaModFix/>
          </a:blip>
          <a:stretch>
            <a:fillRect/>
          </a:stretch>
        </p:blipFill>
        <p:spPr>
          <a:xfrm>
            <a:off x="4640700" y="1960025"/>
            <a:ext cx="4198500" cy="21163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Conclusion</a:t>
            </a:r>
            <a:endParaRPr>
              <a:solidFill>
                <a:srgbClr val="202122"/>
              </a:solidFill>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000000"/>
              </a:buClr>
              <a:buSzPts val="1800"/>
              <a:buAutoNum type="arabicParenR"/>
            </a:pPr>
            <a:r>
              <a:rPr lang="en">
                <a:solidFill>
                  <a:srgbClr val="000000"/>
                </a:solidFill>
              </a:rPr>
              <a:t>A RTM is a document that traces user requirements with test cases.</a:t>
            </a:r>
            <a:endParaRPr>
              <a:solidFill>
                <a:srgbClr val="000000"/>
              </a:solidFill>
            </a:endParaRPr>
          </a:p>
          <a:p>
            <a:pPr indent="-342900" lvl="0" marL="457200" rtl="0" algn="l">
              <a:lnSpc>
                <a:spcPct val="200000"/>
              </a:lnSpc>
              <a:spcBef>
                <a:spcPts val="0"/>
              </a:spcBef>
              <a:spcAft>
                <a:spcPts val="0"/>
              </a:spcAft>
              <a:buClr>
                <a:srgbClr val="000000"/>
              </a:buClr>
              <a:buSzPts val="1800"/>
              <a:buAutoNum type="arabicParenR"/>
            </a:pPr>
            <a:r>
              <a:rPr lang="en">
                <a:solidFill>
                  <a:srgbClr val="000000"/>
                </a:solidFill>
              </a:rPr>
              <a:t>Requirement Traceability ensures that a project doesn’t neglect any steps while guaranteeing that the final project meets customer needs.</a:t>
            </a:r>
            <a:endParaRPr>
              <a:solidFill>
                <a:srgbClr val="000000"/>
              </a:solidFill>
            </a:endParaRPr>
          </a:p>
          <a:p>
            <a:pPr indent="-342900" lvl="0" marL="457200" rtl="0" algn="l">
              <a:lnSpc>
                <a:spcPct val="200000"/>
              </a:lnSpc>
              <a:spcBef>
                <a:spcPts val="0"/>
              </a:spcBef>
              <a:spcAft>
                <a:spcPts val="0"/>
              </a:spcAft>
              <a:buClr>
                <a:srgbClr val="000000"/>
              </a:buClr>
              <a:buSzPts val="1800"/>
              <a:buAutoNum type="arabicParenR"/>
            </a:pPr>
            <a:r>
              <a:rPr lang="en">
                <a:solidFill>
                  <a:srgbClr val="000000"/>
                </a:solidFill>
              </a:rPr>
              <a:t>Suspects indicate that linked artifacts needs to be updated. </a:t>
            </a:r>
            <a:endParaRPr>
              <a:solidFill>
                <a:srgbClr val="000000"/>
              </a:solidFill>
            </a:endParaRPr>
          </a:p>
          <a:p>
            <a:pPr indent="-342900" lvl="0" marL="457200" rtl="0" algn="l">
              <a:lnSpc>
                <a:spcPct val="200000"/>
              </a:lnSpc>
              <a:spcBef>
                <a:spcPts val="0"/>
              </a:spcBef>
              <a:spcAft>
                <a:spcPts val="0"/>
              </a:spcAft>
              <a:buClr>
                <a:srgbClr val="000000"/>
              </a:buClr>
              <a:buSzPts val="1800"/>
              <a:buAutoNum type="arabicParenR"/>
            </a:pPr>
            <a:r>
              <a:rPr lang="en">
                <a:solidFill>
                  <a:srgbClr val="000000"/>
                </a:solidFill>
              </a:rPr>
              <a:t>Using traceability improves the product life cycle because the percentage of failure decreases significantly when implemented.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solidFill>
                  <a:srgbClr val="202122"/>
                </a:solidFill>
              </a:rPr>
              <a:t>Sources</a:t>
            </a:r>
            <a:endParaRPr>
              <a:solidFill>
                <a:srgbClr val="202122"/>
              </a:solidFill>
            </a:endParaRPr>
          </a:p>
        </p:txBody>
      </p:sp>
      <p:sp>
        <p:nvSpPr>
          <p:cNvPr id="166" name="Google Shape;166;p28"/>
          <p:cNvSpPr txBox="1"/>
          <p:nvPr>
            <p:ph idx="1" type="body"/>
          </p:nvPr>
        </p:nvSpPr>
        <p:spPr>
          <a:xfrm>
            <a:off x="247025"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202122"/>
              </a:buClr>
              <a:buSzPts val="1000"/>
              <a:buChar char="-"/>
            </a:pPr>
            <a:r>
              <a:rPr lang="en" sz="1000">
                <a:solidFill>
                  <a:srgbClr val="202122"/>
                </a:solidFill>
              </a:rPr>
              <a:t>Using traceability to find software bugs (http://www.jsoftware.us/vol12/252-JSW15225.pdf)</a:t>
            </a:r>
            <a:endParaRPr sz="1000">
              <a:solidFill>
                <a:srgbClr val="202122"/>
              </a:solidFill>
            </a:endParaRPr>
          </a:p>
          <a:p>
            <a:pPr indent="-292100" lvl="0" marL="457200" rtl="0" algn="l">
              <a:spcBef>
                <a:spcPts val="0"/>
              </a:spcBef>
              <a:spcAft>
                <a:spcPts val="0"/>
              </a:spcAft>
              <a:buClr>
                <a:srgbClr val="202122"/>
              </a:buClr>
              <a:buSzPts val="1000"/>
              <a:buChar char="-"/>
            </a:pPr>
            <a:r>
              <a:rPr lang="en" sz="1000">
                <a:solidFill>
                  <a:srgbClr val="202122"/>
                </a:solidFill>
              </a:rPr>
              <a:t>Implementing semantic software infrastructure FOR reqs traceability (systems analysis creating relationships through diagrams) (https://www.researchgate.net/profile/Mark-Austin-3/publication/265849957_A_Semantic_Platform_Infrastructure_for_Requirements_Traceability_and_System_Assessment/links/541edec90cf241a65a1aa52d/A-Semantic-Platform-Infrastructure-for-Requirements-Traceability-and-System-Assessment.pdf)</a:t>
            </a:r>
            <a:endParaRPr sz="1000">
              <a:solidFill>
                <a:srgbClr val="202122"/>
              </a:solidFill>
            </a:endParaRPr>
          </a:p>
          <a:p>
            <a:pPr indent="-292100" lvl="0" marL="457200" rtl="0" algn="l">
              <a:spcBef>
                <a:spcPts val="0"/>
              </a:spcBef>
              <a:spcAft>
                <a:spcPts val="0"/>
              </a:spcAft>
              <a:buClr>
                <a:srgbClr val="202122"/>
              </a:buClr>
              <a:buSzPts val="1000"/>
              <a:buChar char="-"/>
            </a:pPr>
            <a:r>
              <a:rPr lang="en" sz="1000">
                <a:solidFill>
                  <a:srgbClr val="202122"/>
                </a:solidFill>
              </a:rPr>
              <a:t>Systems and software engineering – Vocabulary. Iso/Iec/IEEE 24765:2010(E). 2010-12-01. pp. 1–418. doi:10.1109/IEEESTD.2010.5733835. ISBN 978-0-7381-6205-8.</a:t>
            </a:r>
            <a:endParaRPr sz="1000">
              <a:solidFill>
                <a:srgbClr val="202122"/>
              </a:solidFill>
            </a:endParaRPr>
          </a:p>
          <a:p>
            <a:pPr indent="-292100" lvl="0" marL="457200" rtl="0" algn="l">
              <a:spcBef>
                <a:spcPts val="0"/>
              </a:spcBef>
              <a:spcAft>
                <a:spcPts val="0"/>
              </a:spcAft>
              <a:buClr>
                <a:srgbClr val="202122"/>
              </a:buClr>
              <a:buSzPts val="1000"/>
              <a:buChar char="-"/>
            </a:pPr>
            <a:r>
              <a:rPr lang="en" sz="1000">
                <a:solidFill>
                  <a:srgbClr val="202122"/>
                </a:solidFill>
              </a:rPr>
              <a:t>IEEE Guide for Developing System Requirements Specifications. 1998 Edition IEEE STD 1233. 1998-12-01. pp. 1–36. doi:10.1109/IEEESTD.1998.88826. ISBN 978-0-7381-1723-2.</a:t>
            </a:r>
            <a:endParaRPr sz="1000">
              <a:solidFill>
                <a:srgbClr val="202122"/>
              </a:solidFill>
            </a:endParaRPr>
          </a:p>
          <a:p>
            <a:pPr indent="-292100" lvl="0" marL="457200" rtl="0" algn="l">
              <a:spcBef>
                <a:spcPts val="0"/>
              </a:spcBef>
              <a:spcAft>
                <a:spcPts val="0"/>
              </a:spcAft>
              <a:buClr>
                <a:srgbClr val="202122"/>
              </a:buClr>
              <a:buSzPts val="1000"/>
              <a:buChar char="-"/>
            </a:pPr>
            <a:r>
              <a:rPr lang="en" sz="1000">
                <a:solidFill>
                  <a:srgbClr val="202122"/>
                </a:solidFill>
                <a:uFill>
                  <a:noFill/>
                </a:uFill>
                <a:hlinkClick r:id="rId3">
                  <a:extLst>
                    <a:ext uri="{A12FA001-AC4F-418D-AE19-62706E023703}">
                      <ahyp:hlinkClr val="tx"/>
                    </a:ext>
                  </a:extLst>
                </a:hlinkClick>
              </a:rPr>
              <a:t>http://support.ptc.com/help/integrity_hc/integrity120_hc/en/index.html#page/IntegrityHelp/client_docs_managing_suspect_trace_relationships.html</a:t>
            </a:r>
            <a:endParaRPr sz="1000">
              <a:solidFill>
                <a:srgbClr val="202122"/>
              </a:solidFill>
            </a:endParaRPr>
          </a:p>
          <a:p>
            <a:pPr indent="-292100" lvl="0" marL="457200" rtl="0" algn="l">
              <a:spcBef>
                <a:spcPts val="0"/>
              </a:spcBef>
              <a:spcAft>
                <a:spcPts val="0"/>
              </a:spcAft>
              <a:buClr>
                <a:srgbClr val="000000"/>
              </a:buClr>
              <a:buSzPts val="1000"/>
              <a:buChar char="-"/>
            </a:pPr>
            <a:r>
              <a:rPr lang="en" sz="1000">
                <a:solidFill>
                  <a:srgbClr val="000000"/>
                </a:solidFill>
              </a:rPr>
              <a:t>Levy Siqueira, Fabio &amp; Muniz Silva, Paulo. (2011). An Essential Textual Use Case Meta-model Based on an Analysis of Existing Proposals.. 14th Ibero-American Conference on Software Engineering and 14th Workshop on Requirements Engineering, CIbSE 2011. </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A guide on traceability https://www.guru99.com/traceability-matrix.html </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NEES grid Requirements Traceability Matrix http://www.neesgrid.org/documents/TR_2003_13_v1.1.pdf</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Just Enough Requirements Traceability https://ieeexplore.ieee.org/abstract/document/4020054</a:t>
            </a:r>
            <a:endParaRPr sz="1000">
              <a:solidFill>
                <a:srgbClr val="000000"/>
              </a:solidFill>
            </a:endParaRPr>
          </a:p>
          <a:p>
            <a:pPr indent="45720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516725" y="1572200"/>
            <a:ext cx="4260300" cy="24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“Management is the gate through which social and economic and political change, indeed change in every direction, is diffused through society.”</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Robert McNamara</a:t>
            </a:r>
            <a:endParaRPr>
              <a:solidFill>
                <a:srgbClr val="000000"/>
              </a:solidFill>
            </a:endParaRPr>
          </a:p>
        </p:txBody>
      </p:sp>
      <p:pic>
        <p:nvPicPr>
          <p:cNvPr id="61" name="Google Shape;61;p14"/>
          <p:cNvPicPr preferRelativeResize="0"/>
          <p:nvPr/>
        </p:nvPicPr>
        <p:blipFill>
          <a:blip r:embed="rId3">
            <a:alphaModFix/>
          </a:blip>
          <a:stretch>
            <a:fillRect/>
          </a:stretch>
        </p:blipFill>
        <p:spPr>
          <a:xfrm>
            <a:off x="5779169" y="1706200"/>
            <a:ext cx="2618401" cy="1731099"/>
          </a:xfrm>
          <a:prstGeom prst="rect">
            <a:avLst/>
          </a:prstGeom>
          <a:noFill/>
          <a:ln>
            <a:noFill/>
          </a:ln>
        </p:spPr>
      </p:pic>
      <p:sp>
        <p:nvSpPr>
          <p:cNvPr id="62" name="Google Shape;62;p14"/>
          <p:cNvSpPr txBox="1"/>
          <p:nvPr/>
        </p:nvSpPr>
        <p:spPr>
          <a:xfrm>
            <a:off x="5840525" y="3728825"/>
            <a:ext cx="249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202122"/>
                </a:solidFill>
              </a:rPr>
              <a:t>Secretary McNamara helped implement systems analysis in the US government.</a:t>
            </a:r>
            <a:endParaRPr sz="800">
              <a:solidFill>
                <a:srgbClr val="2021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Introduction </a:t>
            </a:r>
            <a:endParaRPr>
              <a:solidFill>
                <a:srgbClr val="202122"/>
              </a:solidFill>
            </a:endParaRPr>
          </a:p>
        </p:txBody>
      </p:sp>
      <p:sp>
        <p:nvSpPr>
          <p:cNvPr id="68" name="Google Shape;68;p15"/>
          <p:cNvSpPr txBox="1"/>
          <p:nvPr>
            <p:ph idx="1" type="body"/>
          </p:nvPr>
        </p:nvSpPr>
        <p:spPr>
          <a:xfrm>
            <a:off x="920650" y="1017725"/>
            <a:ext cx="4053600" cy="3408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50000"/>
              </a:lnSpc>
              <a:spcBef>
                <a:spcPts val="0"/>
              </a:spcBef>
              <a:spcAft>
                <a:spcPts val="0"/>
              </a:spcAft>
              <a:buNone/>
            </a:pPr>
            <a:r>
              <a:rPr lang="en" sz="4800" u="sng">
                <a:solidFill>
                  <a:srgbClr val="000000"/>
                </a:solidFill>
              </a:rPr>
              <a:t>Requirements traceability is a useful part of understanding systems requirements.</a:t>
            </a:r>
            <a:endParaRPr sz="4800" u="sng">
              <a:solidFill>
                <a:srgbClr val="000000"/>
              </a:solidFill>
            </a:endParaRPr>
          </a:p>
          <a:p>
            <a:pPr indent="-304800" lvl="0" marL="457200" rtl="0" algn="l">
              <a:lnSpc>
                <a:spcPct val="150000"/>
              </a:lnSpc>
              <a:spcBef>
                <a:spcPts val="1200"/>
              </a:spcBef>
              <a:spcAft>
                <a:spcPts val="0"/>
              </a:spcAft>
              <a:buClr>
                <a:srgbClr val="000000"/>
              </a:buClr>
              <a:buSzPct val="100000"/>
              <a:buChar char="●"/>
            </a:pPr>
            <a:r>
              <a:rPr lang="en" sz="4800">
                <a:solidFill>
                  <a:srgbClr val="000000"/>
                </a:solidFill>
              </a:rPr>
              <a:t>The</a:t>
            </a:r>
            <a:r>
              <a:rPr lang="en" sz="4800">
                <a:solidFill>
                  <a:srgbClr val="000000"/>
                </a:solidFill>
              </a:rPr>
              <a:t> ability to visually see the development of a requirement through a product’s life cycle.</a:t>
            </a:r>
            <a:endParaRPr sz="4800">
              <a:solidFill>
                <a:srgbClr val="000000"/>
              </a:solidFill>
            </a:endParaRPr>
          </a:p>
          <a:p>
            <a:pPr indent="-304800" lvl="0" marL="457200" rtl="0" algn="l">
              <a:lnSpc>
                <a:spcPct val="150000"/>
              </a:lnSpc>
              <a:spcBef>
                <a:spcPts val="0"/>
              </a:spcBef>
              <a:spcAft>
                <a:spcPts val="0"/>
              </a:spcAft>
              <a:buClr>
                <a:srgbClr val="000000"/>
              </a:buClr>
              <a:buSzPct val="100000"/>
              <a:buChar char="●"/>
            </a:pPr>
            <a:r>
              <a:rPr lang="en" sz="4800">
                <a:solidFill>
                  <a:srgbClr val="000000"/>
                </a:solidFill>
              </a:rPr>
              <a:t>Identification of the goals of stakeholders through documentation in a meta-model or matrix.</a:t>
            </a:r>
            <a:endParaRPr sz="4800">
              <a:solidFill>
                <a:srgbClr val="000000"/>
              </a:solidFill>
            </a:endParaRPr>
          </a:p>
          <a:p>
            <a:pPr indent="-304800" lvl="0" marL="457200" rtl="0" algn="l">
              <a:lnSpc>
                <a:spcPct val="150000"/>
              </a:lnSpc>
              <a:spcBef>
                <a:spcPts val="0"/>
              </a:spcBef>
              <a:spcAft>
                <a:spcPts val="0"/>
              </a:spcAft>
              <a:buClr>
                <a:srgbClr val="000000"/>
              </a:buClr>
              <a:buSzPct val="100000"/>
              <a:buChar char="●"/>
            </a:pPr>
            <a:r>
              <a:rPr lang="en" sz="4800">
                <a:solidFill>
                  <a:srgbClr val="000000"/>
                </a:solidFill>
              </a:rPr>
              <a:t>Utilization of layers of information or artifacts to decompose high-level requirements into </a:t>
            </a:r>
            <a:r>
              <a:rPr lang="en" sz="4800">
                <a:solidFill>
                  <a:srgbClr val="000000"/>
                </a:solidFill>
              </a:rPr>
              <a:t>digestible, development-ready requirements.</a:t>
            </a:r>
            <a:endParaRPr sz="4800">
              <a:solidFill>
                <a:srgbClr val="000000"/>
              </a:solidFill>
            </a:endParaRPr>
          </a:p>
          <a:p>
            <a:pPr indent="-304800" lvl="0" marL="457200" rtl="0" algn="l">
              <a:lnSpc>
                <a:spcPct val="150000"/>
              </a:lnSpc>
              <a:spcBef>
                <a:spcPts val="0"/>
              </a:spcBef>
              <a:spcAft>
                <a:spcPts val="0"/>
              </a:spcAft>
              <a:buClr>
                <a:srgbClr val="000000"/>
              </a:buClr>
              <a:buSzPct val="100000"/>
              <a:buChar char="●"/>
            </a:pPr>
            <a:r>
              <a:rPr lang="en" sz="4800">
                <a:solidFill>
                  <a:srgbClr val="000000"/>
                </a:solidFill>
              </a:rPr>
              <a:t>To see how a requirement evolves from its origin to completion.</a:t>
            </a:r>
            <a:endParaRPr sz="4800">
              <a:solidFill>
                <a:srgbClr val="000000"/>
              </a:solidFill>
            </a:endParaRPr>
          </a:p>
          <a:p>
            <a:pPr indent="-304800" lvl="0" marL="457200" rtl="0" algn="l">
              <a:lnSpc>
                <a:spcPct val="150000"/>
              </a:lnSpc>
              <a:spcBef>
                <a:spcPts val="0"/>
              </a:spcBef>
              <a:spcAft>
                <a:spcPts val="0"/>
              </a:spcAft>
              <a:buClr>
                <a:srgbClr val="000000"/>
              </a:buClr>
              <a:buSzPct val="100000"/>
              <a:buChar char="●"/>
            </a:pPr>
            <a:r>
              <a:rPr lang="en" sz="4800">
                <a:solidFill>
                  <a:srgbClr val="000000"/>
                </a:solidFill>
              </a:rPr>
              <a:t>Traceability allows for further refinement and through multiple phases of development </a:t>
            </a:r>
            <a:endParaRPr sz="4800">
              <a:solidFill>
                <a:srgbClr val="000000"/>
              </a:solidFill>
            </a:endParaRPr>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69" name="Google Shape;69;p15"/>
          <p:cNvSpPr txBox="1"/>
          <p:nvPr/>
        </p:nvSpPr>
        <p:spPr>
          <a:xfrm>
            <a:off x="5604900" y="1075400"/>
            <a:ext cx="3539100" cy="55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600">
              <a:solidFill>
                <a:schemeClr val="lt2"/>
              </a:solidFill>
            </a:endParaRPr>
          </a:p>
          <a:p>
            <a:pPr indent="0" lvl="0" marL="0" rtl="0" algn="l">
              <a:lnSpc>
                <a:spcPct val="115000"/>
              </a:lnSpc>
              <a:spcBef>
                <a:spcPts val="1200"/>
              </a:spcBef>
              <a:spcAft>
                <a:spcPts val="1200"/>
              </a:spcAft>
              <a:buNone/>
            </a:pPr>
            <a:r>
              <a:t/>
            </a:r>
            <a:endParaRPr sz="700">
              <a:solidFill>
                <a:schemeClr val="dk1"/>
              </a:solidFill>
            </a:endParaRPr>
          </a:p>
        </p:txBody>
      </p:sp>
      <p:pic>
        <p:nvPicPr>
          <p:cNvPr id="70" name="Google Shape;70;p15"/>
          <p:cNvPicPr preferRelativeResize="0"/>
          <p:nvPr/>
        </p:nvPicPr>
        <p:blipFill>
          <a:blip r:embed="rId3">
            <a:alphaModFix/>
          </a:blip>
          <a:stretch>
            <a:fillRect/>
          </a:stretch>
        </p:blipFill>
        <p:spPr>
          <a:xfrm>
            <a:off x="6289300" y="1563638"/>
            <a:ext cx="2170301" cy="2316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Benefits </a:t>
            </a:r>
            <a:endParaRPr>
              <a:solidFill>
                <a:srgbClr val="202122"/>
              </a:solidFill>
            </a:endParaRPr>
          </a:p>
        </p:txBody>
      </p:sp>
      <p:sp>
        <p:nvSpPr>
          <p:cNvPr id="76" name="Google Shape;76;p16"/>
          <p:cNvSpPr txBox="1"/>
          <p:nvPr>
            <p:ph idx="1" type="body"/>
          </p:nvPr>
        </p:nvSpPr>
        <p:spPr>
          <a:xfrm>
            <a:off x="0" y="948050"/>
            <a:ext cx="4053600" cy="34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77" name="Google Shape;77;p16"/>
          <p:cNvSpPr txBox="1"/>
          <p:nvPr/>
        </p:nvSpPr>
        <p:spPr>
          <a:xfrm>
            <a:off x="1092450" y="1112300"/>
            <a:ext cx="6959100" cy="3080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rPr>
              <a:t>The development life cycle as a result of modeling traceability has some </a:t>
            </a:r>
            <a:r>
              <a:rPr lang="en" sz="1200" u="sng">
                <a:solidFill>
                  <a:schemeClr val="lt1"/>
                </a:solidFill>
              </a:rPr>
              <a:t>benefits</a:t>
            </a:r>
            <a:r>
              <a:rPr lang="en" sz="1200">
                <a:solidFill>
                  <a:schemeClr val="lt1"/>
                </a:solidFill>
              </a:rPr>
              <a:t>:</a:t>
            </a:r>
            <a:endParaRPr sz="1200">
              <a:solidFill>
                <a:schemeClr val="lt1"/>
              </a:solidFill>
            </a:endParaRPr>
          </a:p>
          <a:p>
            <a:pPr indent="-304800" lvl="0" marL="457200" rtl="0" algn="l">
              <a:lnSpc>
                <a:spcPct val="115000"/>
              </a:lnSpc>
              <a:spcBef>
                <a:spcPts val="1200"/>
              </a:spcBef>
              <a:spcAft>
                <a:spcPts val="0"/>
              </a:spcAft>
              <a:buClr>
                <a:schemeClr val="lt1"/>
              </a:buClr>
              <a:buSzPts val="1200"/>
              <a:buChar char="●"/>
            </a:pPr>
            <a:r>
              <a:rPr lang="en" sz="1200">
                <a:solidFill>
                  <a:schemeClr val="lt1"/>
                </a:solidFill>
              </a:rPr>
              <a:t>Improvement of software development by tracing the history of issues through a life cycle. </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Greater efficiency of development time and improved results in product life cycles.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Recycling of product components to be utilized with others.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Greater optimization of products through testing and moving through multiple phase development.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Ability to track completion of a product through Project status analysis and other reporting tools.</a:t>
            </a:r>
            <a:endParaRPr sz="1200">
              <a:solidFill>
                <a:schemeClr val="lt1"/>
              </a:solidFill>
            </a:endParaRPr>
          </a:p>
          <a:p>
            <a:pPr indent="0" lvl="0" marL="0" rtl="0" algn="l">
              <a:lnSpc>
                <a:spcPct val="115000"/>
              </a:lnSpc>
              <a:spcBef>
                <a:spcPts val="1200"/>
              </a:spcBef>
              <a:spcAft>
                <a:spcPts val="0"/>
              </a:spcAft>
              <a:buNone/>
            </a:pPr>
            <a:r>
              <a:t/>
            </a:r>
            <a:endParaRPr sz="600">
              <a:solidFill>
                <a:schemeClr val="lt1"/>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1200"/>
              </a:spcAft>
              <a:buNone/>
            </a:pPr>
            <a:r>
              <a:t/>
            </a:r>
            <a:endParaRPr sz="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Artifacts</a:t>
            </a:r>
            <a:endParaRPr>
              <a:solidFill>
                <a:srgbClr val="202122"/>
              </a:solidFill>
            </a:endParaRPr>
          </a:p>
        </p:txBody>
      </p:sp>
      <p:sp>
        <p:nvSpPr>
          <p:cNvPr id="83" name="Google Shape;83;p17"/>
          <p:cNvSpPr txBox="1"/>
          <p:nvPr>
            <p:ph idx="1" type="body"/>
          </p:nvPr>
        </p:nvSpPr>
        <p:spPr>
          <a:xfrm>
            <a:off x="0" y="948050"/>
            <a:ext cx="4053600" cy="34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84" name="Google Shape;84;p17"/>
          <p:cNvSpPr txBox="1"/>
          <p:nvPr/>
        </p:nvSpPr>
        <p:spPr>
          <a:xfrm>
            <a:off x="311700" y="1017725"/>
            <a:ext cx="8050800" cy="4970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Char char="●"/>
            </a:pPr>
            <a:r>
              <a:rPr lang="en" sz="1200">
                <a:solidFill>
                  <a:schemeClr val="lt1"/>
                </a:solidFill>
              </a:rPr>
              <a:t>Item that </a:t>
            </a:r>
            <a:r>
              <a:rPr lang="en" sz="1200">
                <a:solidFill>
                  <a:schemeClr val="lt1"/>
                </a:solidFill>
              </a:rPr>
              <a:t>describes</a:t>
            </a:r>
            <a:r>
              <a:rPr lang="en" sz="1200">
                <a:solidFill>
                  <a:schemeClr val="lt1"/>
                </a:solidFill>
              </a:rPr>
              <a:t> design, function, and architecture of a software</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Roadmap that helps developers and stakeholders </a:t>
            </a:r>
            <a:r>
              <a:rPr b="1" lang="en" sz="1200">
                <a:solidFill>
                  <a:schemeClr val="lt1"/>
                </a:solidFill>
              </a:rPr>
              <a:t>trace</a:t>
            </a:r>
            <a:r>
              <a:rPr lang="en" sz="1200">
                <a:solidFill>
                  <a:schemeClr val="lt1"/>
                </a:solidFill>
              </a:rPr>
              <a:t> the software development process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Many forms of Artifacts include:</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Business Process Model</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Use Case Diagram</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Use Case</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Requirements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Prototype</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Etc.</a:t>
            </a:r>
            <a:endParaRPr sz="1200">
              <a:solidFill>
                <a:schemeClr val="lt1"/>
              </a:solidFill>
            </a:endParaRPr>
          </a:p>
          <a:p>
            <a:pPr indent="0" lvl="0" marL="457200" rtl="0" algn="l">
              <a:lnSpc>
                <a:spcPct val="115000"/>
              </a:lnSpc>
              <a:spcBef>
                <a:spcPts val="1200"/>
              </a:spcBef>
              <a:spcAft>
                <a:spcPts val="0"/>
              </a:spcAft>
              <a:buNone/>
            </a:pPr>
            <a:r>
              <a:t/>
            </a:r>
            <a:endParaRPr sz="1200">
              <a:solidFill>
                <a:schemeClr val="lt1"/>
              </a:solidFill>
            </a:endParaRPr>
          </a:p>
          <a:p>
            <a:pPr indent="0" lvl="0" marL="457200" rtl="0" algn="l">
              <a:lnSpc>
                <a:spcPct val="115000"/>
              </a:lnSpc>
              <a:spcBef>
                <a:spcPts val="1200"/>
              </a:spcBef>
              <a:spcAft>
                <a:spcPts val="0"/>
              </a:spcAft>
              <a:buNone/>
            </a:pPr>
            <a:r>
              <a:t/>
            </a:r>
            <a:endParaRPr sz="1200">
              <a:solidFill>
                <a:schemeClr val="lt1"/>
              </a:solidFill>
            </a:endParaRPr>
          </a:p>
          <a:p>
            <a:pPr indent="-304800" lvl="0" marL="457200" rtl="0" algn="l">
              <a:lnSpc>
                <a:spcPct val="115000"/>
              </a:lnSpc>
              <a:spcBef>
                <a:spcPts val="1200"/>
              </a:spcBef>
              <a:spcAft>
                <a:spcPts val="0"/>
              </a:spcAft>
              <a:buClr>
                <a:schemeClr val="lt1"/>
              </a:buClr>
              <a:buSzPts val="1200"/>
              <a:buChar char="●"/>
            </a:pPr>
            <a:r>
              <a:rPr lang="en" sz="1200">
                <a:solidFill>
                  <a:schemeClr val="lt1"/>
                </a:solidFill>
              </a:rPr>
              <a:t>Lack of artifacts may cause </a:t>
            </a:r>
            <a:r>
              <a:rPr b="1" lang="en" sz="1200">
                <a:solidFill>
                  <a:schemeClr val="lt1"/>
                </a:solidFill>
              </a:rPr>
              <a:t>Big problems</a:t>
            </a:r>
            <a:r>
              <a:rPr lang="en" sz="1200">
                <a:solidFill>
                  <a:schemeClr val="lt1"/>
                </a:solidFill>
              </a:rPr>
              <a:t> for developers in the future </a:t>
            </a:r>
            <a:endParaRPr sz="1200">
              <a:solidFill>
                <a:schemeClr val="lt1"/>
              </a:solidFill>
            </a:endParaRPr>
          </a:p>
          <a:p>
            <a:pPr indent="0" lvl="0" marL="457200" rtl="0" algn="l">
              <a:lnSpc>
                <a:spcPct val="115000"/>
              </a:lnSpc>
              <a:spcBef>
                <a:spcPts val="1200"/>
              </a:spcBef>
              <a:spcAft>
                <a:spcPts val="0"/>
              </a:spcAft>
              <a:buNone/>
            </a:pPr>
            <a:r>
              <a:rPr lang="en" sz="1200">
                <a:solidFill>
                  <a:schemeClr val="lt1"/>
                </a:solidFill>
              </a:rPr>
              <a:t>(don’t understand how the software works)</a:t>
            </a:r>
            <a:endParaRPr sz="1200">
              <a:solidFill>
                <a:schemeClr val="lt1"/>
              </a:solidFill>
            </a:endParaRPr>
          </a:p>
          <a:p>
            <a:pPr indent="0" lvl="0" marL="457200" rtl="0" algn="l">
              <a:lnSpc>
                <a:spcPct val="115000"/>
              </a:lnSpc>
              <a:spcBef>
                <a:spcPts val="1200"/>
              </a:spcBef>
              <a:spcAft>
                <a:spcPts val="0"/>
              </a:spcAft>
              <a:buNone/>
            </a:pPr>
            <a:r>
              <a:t/>
            </a:r>
            <a:endParaRPr sz="1200">
              <a:solidFill>
                <a:schemeClr val="lt1"/>
              </a:solidFill>
            </a:endParaRPr>
          </a:p>
          <a:p>
            <a:pPr indent="0" lvl="0" marL="0" rtl="0" algn="l">
              <a:lnSpc>
                <a:spcPct val="115000"/>
              </a:lnSpc>
              <a:spcBef>
                <a:spcPts val="1200"/>
              </a:spcBef>
              <a:spcAft>
                <a:spcPts val="0"/>
              </a:spcAft>
              <a:buNone/>
            </a:pPr>
            <a:r>
              <a:t/>
            </a:r>
            <a:endParaRPr sz="600">
              <a:solidFill>
                <a:schemeClr val="lt1"/>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1200"/>
              </a:spcAft>
              <a:buNone/>
            </a:pPr>
            <a:r>
              <a:t/>
            </a:r>
            <a:endParaRPr sz="700">
              <a:solidFill>
                <a:schemeClr val="dk1"/>
              </a:solidFill>
            </a:endParaRPr>
          </a:p>
        </p:txBody>
      </p:sp>
      <p:pic>
        <p:nvPicPr>
          <p:cNvPr id="85" name="Google Shape;85;p17"/>
          <p:cNvPicPr preferRelativeResize="0"/>
          <p:nvPr/>
        </p:nvPicPr>
        <p:blipFill>
          <a:blip r:embed="rId3">
            <a:alphaModFix/>
          </a:blip>
          <a:stretch>
            <a:fillRect/>
          </a:stretch>
        </p:blipFill>
        <p:spPr>
          <a:xfrm>
            <a:off x="3933675" y="1629238"/>
            <a:ext cx="4092474" cy="204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Links</a:t>
            </a:r>
            <a:endParaRPr>
              <a:solidFill>
                <a:srgbClr val="202122"/>
              </a:solidFill>
            </a:endParaRPr>
          </a:p>
        </p:txBody>
      </p:sp>
      <p:sp>
        <p:nvSpPr>
          <p:cNvPr id="91" name="Google Shape;91;p18"/>
          <p:cNvSpPr txBox="1"/>
          <p:nvPr>
            <p:ph idx="1" type="body"/>
          </p:nvPr>
        </p:nvSpPr>
        <p:spPr>
          <a:xfrm>
            <a:off x="0" y="948050"/>
            <a:ext cx="4053600" cy="34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92" name="Google Shape;92;p18"/>
          <p:cNvSpPr txBox="1"/>
          <p:nvPr/>
        </p:nvSpPr>
        <p:spPr>
          <a:xfrm>
            <a:off x="442500" y="1430450"/>
            <a:ext cx="3703500" cy="3563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Char char="●"/>
            </a:pPr>
            <a:r>
              <a:rPr lang="en" sz="1200">
                <a:solidFill>
                  <a:schemeClr val="lt1"/>
                </a:solidFill>
              </a:rPr>
              <a:t>Show relationship between a </a:t>
            </a:r>
            <a:r>
              <a:rPr b="1" lang="en" sz="1200">
                <a:solidFill>
                  <a:schemeClr val="lt1"/>
                </a:solidFill>
              </a:rPr>
              <a:t>source</a:t>
            </a:r>
            <a:r>
              <a:rPr lang="en" sz="1200">
                <a:solidFill>
                  <a:schemeClr val="lt1"/>
                </a:solidFill>
              </a:rPr>
              <a:t> and a </a:t>
            </a:r>
            <a:r>
              <a:rPr b="1" lang="en" sz="1200">
                <a:solidFill>
                  <a:schemeClr val="lt1"/>
                </a:solidFill>
              </a:rPr>
              <a:t>target</a:t>
            </a:r>
            <a:r>
              <a:rPr lang="en" sz="1200">
                <a:solidFill>
                  <a:schemeClr val="lt1"/>
                </a:solidFill>
              </a:rPr>
              <a:t> artifact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Used to demonstrate how several elements are </a:t>
            </a:r>
            <a:r>
              <a:rPr b="1" lang="en" sz="1200">
                <a:solidFill>
                  <a:schemeClr val="lt1"/>
                </a:solidFill>
              </a:rPr>
              <a:t>connected</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Used Frequently in diagrams and matrices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Helps layer information</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Shows </a:t>
            </a:r>
            <a:r>
              <a:rPr b="1" lang="en" sz="1200">
                <a:solidFill>
                  <a:schemeClr val="lt1"/>
                </a:solidFill>
              </a:rPr>
              <a:t>sequencing</a:t>
            </a:r>
            <a:r>
              <a:rPr lang="en" sz="1200">
                <a:solidFill>
                  <a:schemeClr val="lt1"/>
                </a:solidFill>
              </a:rPr>
              <a:t> of information from origin to completion.</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Helps flesh out the fulfillment of requirements into </a:t>
            </a:r>
            <a:r>
              <a:rPr b="1" lang="en" sz="1200">
                <a:solidFill>
                  <a:schemeClr val="lt1"/>
                </a:solidFill>
              </a:rPr>
              <a:t>manageable</a:t>
            </a:r>
            <a:r>
              <a:rPr lang="en" sz="1200">
                <a:solidFill>
                  <a:schemeClr val="lt1"/>
                </a:solidFill>
              </a:rPr>
              <a:t> associations of smaller artifacts from one to another.</a:t>
            </a:r>
            <a:endParaRPr sz="1200">
              <a:solidFill>
                <a:schemeClr val="lt1"/>
              </a:solidFill>
            </a:endParaRPr>
          </a:p>
          <a:p>
            <a:pPr indent="0" lvl="0" marL="0" rtl="0" algn="l">
              <a:lnSpc>
                <a:spcPct val="115000"/>
              </a:lnSpc>
              <a:spcBef>
                <a:spcPts val="1200"/>
              </a:spcBef>
              <a:spcAft>
                <a:spcPts val="0"/>
              </a:spcAft>
              <a:buNone/>
            </a:pPr>
            <a:r>
              <a:t/>
            </a:r>
            <a:endParaRPr sz="600">
              <a:solidFill>
                <a:schemeClr val="lt1"/>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0"/>
              </a:spcAft>
              <a:buNone/>
            </a:pPr>
            <a:r>
              <a:t/>
            </a:r>
            <a:endParaRPr sz="600">
              <a:solidFill>
                <a:schemeClr val="lt2"/>
              </a:solidFill>
            </a:endParaRPr>
          </a:p>
          <a:p>
            <a:pPr indent="0" lvl="0" marL="0" rtl="0" algn="l">
              <a:lnSpc>
                <a:spcPct val="115000"/>
              </a:lnSpc>
              <a:spcBef>
                <a:spcPts val="1200"/>
              </a:spcBef>
              <a:spcAft>
                <a:spcPts val="1200"/>
              </a:spcAft>
              <a:buNone/>
            </a:pPr>
            <a:r>
              <a:t/>
            </a:r>
            <a:endParaRPr sz="700">
              <a:solidFill>
                <a:schemeClr val="dk1"/>
              </a:solidFill>
            </a:endParaRPr>
          </a:p>
        </p:txBody>
      </p:sp>
      <p:pic>
        <p:nvPicPr>
          <p:cNvPr id="93" name="Google Shape;93;p18"/>
          <p:cNvPicPr preferRelativeResize="0"/>
          <p:nvPr/>
        </p:nvPicPr>
        <p:blipFill>
          <a:blip r:embed="rId3">
            <a:alphaModFix/>
          </a:blip>
          <a:stretch>
            <a:fillRect/>
          </a:stretch>
        </p:blipFill>
        <p:spPr>
          <a:xfrm>
            <a:off x="5311512" y="1639800"/>
            <a:ext cx="3224563" cy="18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Reporting</a:t>
            </a:r>
            <a:r>
              <a:rPr lang="en">
                <a:solidFill>
                  <a:srgbClr val="202122"/>
                </a:solidFill>
              </a:rPr>
              <a:t> Tools in Projects Used for Traceability</a:t>
            </a:r>
            <a:endParaRPr>
              <a:solidFill>
                <a:srgbClr val="202122"/>
              </a:solidFill>
            </a:endParaRPr>
          </a:p>
        </p:txBody>
      </p:sp>
      <p:sp>
        <p:nvSpPr>
          <p:cNvPr id="99" name="Google Shape;99;p19"/>
          <p:cNvSpPr txBox="1"/>
          <p:nvPr>
            <p:ph idx="1" type="body"/>
          </p:nvPr>
        </p:nvSpPr>
        <p:spPr>
          <a:xfrm>
            <a:off x="311700" y="1152475"/>
            <a:ext cx="4212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000">
              <a:solidFill>
                <a:srgbClr val="000000"/>
              </a:solidFill>
            </a:endParaRPr>
          </a:p>
          <a:p>
            <a:pPr indent="-304800" lvl="0" marL="457200" rtl="0" algn="l">
              <a:spcBef>
                <a:spcPts val="1200"/>
              </a:spcBef>
              <a:spcAft>
                <a:spcPts val="0"/>
              </a:spcAft>
              <a:buClr>
                <a:srgbClr val="000000"/>
              </a:buClr>
              <a:buSzPts val="1200"/>
              <a:buChar char="●"/>
            </a:pPr>
            <a:r>
              <a:rPr b="1" lang="en" sz="1200">
                <a:solidFill>
                  <a:srgbClr val="000000"/>
                </a:solidFill>
              </a:rPr>
              <a:t>Coverage Analysis: </a:t>
            </a:r>
            <a:r>
              <a:rPr lang="en" sz="1200">
                <a:solidFill>
                  <a:srgbClr val="000000"/>
                </a:solidFill>
              </a:rPr>
              <a:t>A detailed report that makes sure all requirements are or are not met.</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Project Status Analysis: </a:t>
            </a:r>
            <a:r>
              <a:rPr lang="en" sz="1200">
                <a:solidFill>
                  <a:srgbClr val="000000"/>
                </a:solidFill>
              </a:rPr>
              <a:t>Tracking the completion state of the project based on the meeting of requirements based on if they are linked or have incomplete trace links shows that the status of the project if it is still in progress. Links between artifacts are important for completing requirements.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Change Impact Analysis: </a:t>
            </a:r>
            <a:r>
              <a:rPr lang="en" sz="1200">
                <a:solidFill>
                  <a:srgbClr val="000000"/>
                </a:solidFill>
              </a:rPr>
              <a:t>Reporting of the verification and validation of artifact trace links. This will result in confirming that all artifacts are correctly linked and if any requirement changes are made they will be correctly readjusted. </a:t>
            </a:r>
            <a:endParaRPr b="1" sz="1000">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00" name="Google Shape;100;p19"/>
          <p:cNvPicPr preferRelativeResize="0"/>
          <p:nvPr/>
        </p:nvPicPr>
        <p:blipFill>
          <a:blip r:embed="rId3">
            <a:alphaModFix/>
          </a:blip>
          <a:stretch>
            <a:fillRect/>
          </a:stretch>
        </p:blipFill>
        <p:spPr>
          <a:xfrm>
            <a:off x="5762875" y="1898672"/>
            <a:ext cx="2752975" cy="192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Meta-modeling</a:t>
            </a:r>
            <a:endParaRPr>
              <a:solidFill>
                <a:srgbClr val="000000"/>
              </a:solidFill>
            </a:endParaRPr>
          </a:p>
        </p:txBody>
      </p:sp>
      <p:sp>
        <p:nvSpPr>
          <p:cNvPr id="106" name="Google Shape;106;p20"/>
          <p:cNvSpPr txBox="1"/>
          <p:nvPr>
            <p:ph idx="1" type="body"/>
          </p:nvPr>
        </p:nvSpPr>
        <p:spPr>
          <a:xfrm>
            <a:off x="311700" y="9614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Simply put, a meta-model is a </a:t>
            </a:r>
            <a:r>
              <a:rPr b="1" lang="en" sz="1600">
                <a:solidFill>
                  <a:schemeClr val="lt1"/>
                </a:solidFill>
              </a:rPr>
              <a:t>model of a model</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What </a:t>
            </a:r>
            <a:r>
              <a:rPr lang="en" sz="1600">
                <a:solidFill>
                  <a:schemeClr val="lt1"/>
                </a:solidFill>
              </a:rPr>
              <a:t>separates</a:t>
            </a:r>
            <a:r>
              <a:rPr lang="en" sz="1600">
                <a:solidFill>
                  <a:schemeClr val="lt1"/>
                </a:solidFill>
              </a:rPr>
              <a:t> a model from a meta-model is that a meta-model defines </a:t>
            </a:r>
            <a:r>
              <a:rPr b="1" lang="en" sz="1600">
                <a:solidFill>
                  <a:schemeClr val="lt1"/>
                </a:solidFill>
              </a:rPr>
              <a:t>structure</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There are no specifics or semantics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Think of a meta-model as a </a:t>
            </a:r>
            <a:r>
              <a:rPr b="1" lang="en" sz="1600">
                <a:solidFill>
                  <a:schemeClr val="lt1"/>
                </a:solidFill>
              </a:rPr>
              <a:t>template</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By complying to the structure of a meta-model, a model will become an </a:t>
            </a:r>
            <a:r>
              <a:rPr b="1" lang="en" sz="1600">
                <a:solidFill>
                  <a:schemeClr val="lt1"/>
                </a:solidFill>
              </a:rPr>
              <a:t>“Instance”</a:t>
            </a:r>
            <a:r>
              <a:rPr lang="en" sz="1600">
                <a:solidFill>
                  <a:schemeClr val="lt1"/>
                </a:solidFill>
              </a:rPr>
              <a:t> of that meta-model</a:t>
            </a:r>
            <a:endParaRPr sz="1600">
              <a:solidFill>
                <a:schemeClr val="lt1"/>
              </a:solidFill>
            </a:endParaRPr>
          </a:p>
        </p:txBody>
      </p:sp>
      <p:pic>
        <p:nvPicPr>
          <p:cNvPr id="107" name="Google Shape;107;p20"/>
          <p:cNvPicPr preferRelativeResize="0"/>
          <p:nvPr/>
        </p:nvPicPr>
        <p:blipFill>
          <a:blip r:embed="rId3">
            <a:alphaModFix/>
          </a:blip>
          <a:stretch>
            <a:fillRect/>
          </a:stretch>
        </p:blipFill>
        <p:spPr>
          <a:xfrm>
            <a:off x="3447100" y="2426700"/>
            <a:ext cx="4968174" cy="279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02122"/>
                </a:solidFill>
              </a:rPr>
              <a:t>Meta-modeling continued</a:t>
            </a:r>
            <a:endParaRPr>
              <a:solidFill>
                <a:srgbClr val="202122"/>
              </a:solidFill>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A great example of meta-modeling is </a:t>
            </a:r>
            <a:r>
              <a:rPr b="1" lang="en">
                <a:solidFill>
                  <a:srgbClr val="000000"/>
                </a:solidFill>
              </a:rPr>
              <a:t>Use Case</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specification of a set of actions performed by a system, which yields an observable result that is, typically, of value for one or more actors or other  stakeholders  of  the  system"</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Benefits of meta-modeling include:</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User Ease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Define the scope of desired system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Easy to </a:t>
            </a:r>
            <a:r>
              <a:rPr lang="en">
                <a:solidFill>
                  <a:srgbClr val="000000"/>
                </a:solidFill>
              </a:rPr>
              <a:t>Implement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Standardization</a:t>
            </a:r>
            <a:endParaRPr>
              <a:solidFill>
                <a:srgbClr val="000000"/>
              </a:solidFill>
            </a:endParaRPr>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5239607" y="2539900"/>
            <a:ext cx="3592701" cy="2426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