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80" r:id="rId3"/>
    <p:sldId id="311" r:id="rId4"/>
    <p:sldId id="314" r:id="rId5"/>
    <p:sldId id="324" r:id="rId6"/>
    <p:sldId id="325" r:id="rId7"/>
    <p:sldId id="326" r:id="rId8"/>
    <p:sldId id="327" r:id="rId9"/>
    <p:sldId id="321" r:id="rId10"/>
    <p:sldId id="329" r:id="rId11"/>
    <p:sldId id="330" r:id="rId12"/>
    <p:sldId id="285" r:id="rId13"/>
    <p:sldId id="331" r:id="rId14"/>
    <p:sldId id="333" r:id="rId15"/>
    <p:sldId id="332" r:id="rId16"/>
    <p:sldId id="33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 userDrawn="1">
          <p15:clr>
            <a:srgbClr val="A4A3A4"/>
          </p15:clr>
        </p15:guide>
        <p15:guide id="2" pos="2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Katz" initials="AK" lastIdx="3" clrIdx="0">
    <p:extLst>
      <p:ext uri="{19B8F6BF-5375-455C-9EA6-DF929625EA0E}">
        <p15:presenceInfo xmlns:p15="http://schemas.microsoft.com/office/powerpoint/2012/main" userId="S-1-5-21-922056953-399970042-927750060-16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258"/>
    <a:srgbClr val="513109"/>
    <a:srgbClr val="5BADB9"/>
    <a:srgbClr val="5F7137"/>
    <a:srgbClr val="FDB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13F82-C0AA-4D0F-B9F6-8BDD614944EC}" v="841" dt="2022-08-18T21:16:12.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74" autoAdjust="0"/>
    <p:restoredTop sz="84211" autoAdjust="0"/>
  </p:normalViewPr>
  <p:slideViewPr>
    <p:cSldViewPr snapToGrid="0">
      <p:cViewPr varScale="1">
        <p:scale>
          <a:sx n="92" d="100"/>
          <a:sy n="92" d="100"/>
        </p:scale>
        <p:origin x="1812" y="90"/>
      </p:cViewPr>
      <p:guideLst>
        <p:guide orient="horz" pos="51"/>
        <p:guide pos="204"/>
      </p:guideLst>
    </p:cSldViewPr>
  </p:slideViewPr>
  <p:outlineViewPr>
    <p:cViewPr>
      <p:scale>
        <a:sx n="33" d="100"/>
        <a:sy n="33" d="100"/>
      </p:scale>
      <p:origin x="0" y="-7632"/>
    </p:cViewPr>
  </p:outlineViewPr>
  <p:notesTextViewPr>
    <p:cViewPr>
      <p:scale>
        <a:sx n="1" d="1"/>
        <a:sy n="1" d="1"/>
      </p:scale>
      <p:origin x="0" y="0"/>
    </p:cViewPr>
  </p:notesTextViewPr>
  <p:sorterViewPr>
    <p:cViewPr>
      <p:scale>
        <a:sx n="154" d="100"/>
        <a:sy n="154" d="100"/>
      </p:scale>
      <p:origin x="0" y="-66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jot Kaur" userId="76524fbb-235d-4978-87d8-cabc83fc22f8" providerId="ADAL" clId="{5A313F82-C0AA-4D0F-B9F6-8BDD614944EC}"/>
    <pc:docChg chg="undo custSel addSld delSld modSld sldOrd">
      <pc:chgData name="Navjot Kaur" userId="76524fbb-235d-4978-87d8-cabc83fc22f8" providerId="ADAL" clId="{5A313F82-C0AA-4D0F-B9F6-8BDD614944EC}" dt="2022-08-18T22:06:44.457" v="6509" actId="20577"/>
      <pc:docMkLst>
        <pc:docMk/>
      </pc:docMkLst>
      <pc:sldChg chg="del">
        <pc:chgData name="Navjot Kaur" userId="76524fbb-235d-4978-87d8-cabc83fc22f8" providerId="ADAL" clId="{5A313F82-C0AA-4D0F-B9F6-8BDD614944EC}" dt="2022-08-18T21:57:26.338" v="6265" actId="2696"/>
        <pc:sldMkLst>
          <pc:docMk/>
          <pc:sldMk cId="3031944626" sldId="309"/>
        </pc:sldMkLst>
      </pc:sldChg>
      <pc:sldChg chg="addSp delSp modSp mod">
        <pc:chgData name="Navjot Kaur" userId="76524fbb-235d-4978-87d8-cabc83fc22f8" providerId="ADAL" clId="{5A313F82-C0AA-4D0F-B9F6-8BDD614944EC}" dt="2022-08-18T20:16:28.940" v="3840" actId="20577"/>
        <pc:sldMkLst>
          <pc:docMk/>
          <pc:sldMk cId="3294871375" sldId="321"/>
        </pc:sldMkLst>
        <pc:spChg chg="del mod">
          <ac:chgData name="Navjot Kaur" userId="76524fbb-235d-4978-87d8-cabc83fc22f8" providerId="ADAL" clId="{5A313F82-C0AA-4D0F-B9F6-8BDD614944EC}" dt="2022-08-18T18:12:57.720" v="2490" actId="21"/>
          <ac:spMkLst>
            <pc:docMk/>
            <pc:sldMk cId="3294871375" sldId="321"/>
            <ac:spMk id="3" creationId="{00000000-0000-0000-0000-000000000000}"/>
          </ac:spMkLst>
        </pc:spChg>
        <pc:spChg chg="add mod">
          <ac:chgData name="Navjot Kaur" userId="76524fbb-235d-4978-87d8-cabc83fc22f8" providerId="ADAL" clId="{5A313F82-C0AA-4D0F-B9F6-8BDD614944EC}" dt="2022-08-18T20:16:28.940" v="3840" actId="20577"/>
          <ac:spMkLst>
            <pc:docMk/>
            <pc:sldMk cId="3294871375" sldId="321"/>
            <ac:spMk id="8" creationId="{B0441689-2DFC-355D-EF98-3B440E897DFC}"/>
          </ac:spMkLst>
        </pc:spChg>
        <pc:graphicFrameChg chg="del mod">
          <ac:chgData name="Navjot Kaur" userId="76524fbb-235d-4978-87d8-cabc83fc22f8" providerId="ADAL" clId="{5A313F82-C0AA-4D0F-B9F6-8BDD614944EC}" dt="2022-08-18T18:11:39.266" v="2481" actId="478"/>
          <ac:graphicFrameMkLst>
            <pc:docMk/>
            <pc:sldMk cId="3294871375" sldId="321"/>
            <ac:graphicFrameMk id="5" creationId="{00000000-0008-0000-0000-000002000000}"/>
          </ac:graphicFrameMkLst>
        </pc:graphicFrameChg>
        <pc:picChg chg="del">
          <ac:chgData name="Navjot Kaur" userId="76524fbb-235d-4978-87d8-cabc83fc22f8" providerId="ADAL" clId="{5A313F82-C0AA-4D0F-B9F6-8BDD614944EC}" dt="2022-08-18T18:12:04.017" v="2487" actId="478"/>
          <ac:picMkLst>
            <pc:docMk/>
            <pc:sldMk cId="3294871375" sldId="321"/>
            <ac:picMk id="4" creationId="{7E0E37D6-B32F-4706-585E-4C3206871843}"/>
          </ac:picMkLst>
        </pc:picChg>
        <pc:picChg chg="add mod">
          <ac:chgData name="Navjot Kaur" userId="76524fbb-235d-4978-87d8-cabc83fc22f8" providerId="ADAL" clId="{5A313F82-C0AA-4D0F-B9F6-8BDD614944EC}" dt="2022-08-18T20:16:24.008" v="3838" actId="1076"/>
          <ac:picMkLst>
            <pc:docMk/>
            <pc:sldMk cId="3294871375" sldId="321"/>
            <ac:picMk id="6" creationId="{1F2376F4-4AB0-721A-58BA-DBA26940D7C7}"/>
          </ac:picMkLst>
        </pc:picChg>
      </pc:sldChg>
      <pc:sldChg chg="del">
        <pc:chgData name="Navjot Kaur" userId="76524fbb-235d-4978-87d8-cabc83fc22f8" providerId="ADAL" clId="{5A313F82-C0AA-4D0F-B9F6-8BDD614944EC}" dt="2022-08-18T20:16:10.249" v="3833" actId="2696"/>
        <pc:sldMkLst>
          <pc:docMk/>
          <pc:sldMk cId="1973527785" sldId="323"/>
        </pc:sldMkLst>
      </pc:sldChg>
      <pc:sldChg chg="modSp add mod">
        <pc:chgData name="Navjot Kaur" userId="76524fbb-235d-4978-87d8-cabc83fc22f8" providerId="ADAL" clId="{5A313F82-C0AA-4D0F-B9F6-8BDD614944EC}" dt="2022-08-18T21:37:18.946" v="5922" actId="20577"/>
        <pc:sldMkLst>
          <pc:docMk/>
          <pc:sldMk cId="1542698888" sldId="324"/>
        </pc:sldMkLst>
        <pc:spChg chg="mod">
          <ac:chgData name="Navjot Kaur" userId="76524fbb-235d-4978-87d8-cabc83fc22f8" providerId="ADAL" clId="{5A313F82-C0AA-4D0F-B9F6-8BDD614944EC}" dt="2022-08-18T21:37:18.946" v="5922" actId="20577"/>
          <ac:spMkLst>
            <pc:docMk/>
            <pc:sldMk cId="1542698888" sldId="324"/>
            <ac:spMk id="2" creationId="{00000000-0000-0000-0000-000000000000}"/>
          </ac:spMkLst>
        </pc:spChg>
        <pc:spChg chg="mod">
          <ac:chgData name="Navjot Kaur" userId="76524fbb-235d-4978-87d8-cabc83fc22f8" providerId="ADAL" clId="{5A313F82-C0AA-4D0F-B9F6-8BDD614944EC}" dt="2022-08-18T16:58:15.987" v="57" actId="20577"/>
          <ac:spMkLst>
            <pc:docMk/>
            <pc:sldMk cId="1542698888" sldId="324"/>
            <ac:spMk id="3" creationId="{00000000-0000-0000-0000-000000000000}"/>
          </ac:spMkLst>
        </pc:spChg>
      </pc:sldChg>
      <pc:sldChg chg="addSp delSp modSp add mod">
        <pc:chgData name="Navjot Kaur" userId="76524fbb-235d-4978-87d8-cabc83fc22f8" providerId="ADAL" clId="{5A313F82-C0AA-4D0F-B9F6-8BDD614944EC}" dt="2022-08-18T21:38:16.405" v="5923" actId="14100"/>
        <pc:sldMkLst>
          <pc:docMk/>
          <pc:sldMk cId="1417519186" sldId="325"/>
        </pc:sldMkLst>
        <pc:spChg chg="add mod">
          <ac:chgData name="Navjot Kaur" userId="76524fbb-235d-4978-87d8-cabc83fc22f8" providerId="ADAL" clId="{5A313F82-C0AA-4D0F-B9F6-8BDD614944EC}" dt="2022-08-18T19:54:45.707" v="3830" actId="20577"/>
          <ac:spMkLst>
            <pc:docMk/>
            <pc:sldMk cId="1417519186" sldId="325"/>
            <ac:spMk id="6" creationId="{AA391E85-CB5F-8173-875D-8864443B655C}"/>
          </ac:spMkLst>
        </pc:spChg>
        <pc:graphicFrameChg chg="del">
          <ac:chgData name="Navjot Kaur" userId="76524fbb-235d-4978-87d8-cabc83fc22f8" providerId="ADAL" clId="{5A313F82-C0AA-4D0F-B9F6-8BDD614944EC}" dt="2022-08-18T17:11:41.365" v="761" actId="478"/>
          <ac:graphicFrameMkLst>
            <pc:docMk/>
            <pc:sldMk cId="1417519186" sldId="325"/>
            <ac:graphicFrameMk id="4" creationId="{00000000-0008-0000-0000-000002000000}"/>
          </ac:graphicFrameMkLst>
        </pc:graphicFrameChg>
        <pc:picChg chg="del">
          <ac:chgData name="Navjot Kaur" userId="76524fbb-235d-4978-87d8-cabc83fc22f8" providerId="ADAL" clId="{5A313F82-C0AA-4D0F-B9F6-8BDD614944EC}" dt="2022-08-18T17:11:56.535" v="763" actId="478"/>
          <ac:picMkLst>
            <pc:docMk/>
            <pc:sldMk cId="1417519186" sldId="325"/>
            <ac:picMk id="3" creationId="{7426A1F3-7665-9D1B-901E-BF061E96270C}"/>
          </ac:picMkLst>
        </pc:picChg>
        <pc:picChg chg="add mod">
          <ac:chgData name="Navjot Kaur" userId="76524fbb-235d-4978-87d8-cabc83fc22f8" providerId="ADAL" clId="{5A313F82-C0AA-4D0F-B9F6-8BDD614944EC}" dt="2022-08-18T21:38:16.405" v="5923" actId="14100"/>
          <ac:picMkLst>
            <pc:docMk/>
            <pc:sldMk cId="1417519186" sldId="325"/>
            <ac:picMk id="5" creationId="{1E42F4D9-5BE8-845E-3911-A72F5A1D52E0}"/>
          </ac:picMkLst>
        </pc:picChg>
      </pc:sldChg>
      <pc:sldChg chg="modSp add mod">
        <pc:chgData name="Navjot Kaur" userId="76524fbb-235d-4978-87d8-cabc83fc22f8" providerId="ADAL" clId="{5A313F82-C0AA-4D0F-B9F6-8BDD614944EC}" dt="2022-08-18T21:54:57.231" v="6261" actId="20577"/>
        <pc:sldMkLst>
          <pc:docMk/>
          <pc:sldMk cId="3924952084" sldId="326"/>
        </pc:sldMkLst>
        <pc:spChg chg="mod">
          <ac:chgData name="Navjot Kaur" userId="76524fbb-235d-4978-87d8-cabc83fc22f8" providerId="ADAL" clId="{5A313F82-C0AA-4D0F-B9F6-8BDD614944EC}" dt="2022-08-18T21:54:57.231" v="6261" actId="20577"/>
          <ac:spMkLst>
            <pc:docMk/>
            <pc:sldMk cId="3924952084" sldId="326"/>
            <ac:spMk id="2" creationId="{00000000-0000-0000-0000-000000000000}"/>
          </ac:spMkLst>
        </pc:spChg>
        <pc:spChg chg="mod">
          <ac:chgData name="Navjot Kaur" userId="76524fbb-235d-4978-87d8-cabc83fc22f8" providerId="ADAL" clId="{5A313F82-C0AA-4D0F-B9F6-8BDD614944EC}" dt="2022-08-18T20:16:00.431" v="3832" actId="20577"/>
          <ac:spMkLst>
            <pc:docMk/>
            <pc:sldMk cId="3924952084" sldId="326"/>
            <ac:spMk id="3" creationId="{00000000-0000-0000-0000-000000000000}"/>
          </ac:spMkLst>
        </pc:spChg>
      </pc:sldChg>
      <pc:sldChg chg="modSp add mod">
        <pc:chgData name="Navjot Kaur" userId="76524fbb-235d-4978-87d8-cabc83fc22f8" providerId="ADAL" clId="{5A313F82-C0AA-4D0F-B9F6-8BDD614944EC}" dt="2022-08-18T20:19:36.073" v="3856" actId="20577"/>
        <pc:sldMkLst>
          <pc:docMk/>
          <pc:sldMk cId="3767044571" sldId="327"/>
        </pc:sldMkLst>
        <pc:spChg chg="mod">
          <ac:chgData name="Navjot Kaur" userId="76524fbb-235d-4978-87d8-cabc83fc22f8" providerId="ADAL" clId="{5A313F82-C0AA-4D0F-B9F6-8BDD614944EC}" dt="2022-08-18T20:19:36.073" v="3856" actId="20577"/>
          <ac:spMkLst>
            <pc:docMk/>
            <pc:sldMk cId="3767044571" sldId="327"/>
            <ac:spMk id="2" creationId="{00000000-0000-0000-0000-000000000000}"/>
          </ac:spMkLst>
        </pc:spChg>
        <pc:spChg chg="mod">
          <ac:chgData name="Navjot Kaur" userId="76524fbb-235d-4978-87d8-cabc83fc22f8" providerId="ADAL" clId="{5A313F82-C0AA-4D0F-B9F6-8BDD614944EC}" dt="2022-08-18T20:19:31.739" v="3854" actId="20577"/>
          <ac:spMkLst>
            <pc:docMk/>
            <pc:sldMk cId="3767044571" sldId="327"/>
            <ac:spMk id="3" creationId="{00000000-0000-0000-0000-000000000000}"/>
          </ac:spMkLst>
        </pc:spChg>
      </pc:sldChg>
      <pc:sldChg chg="add del">
        <pc:chgData name="Navjot Kaur" userId="76524fbb-235d-4978-87d8-cabc83fc22f8" providerId="ADAL" clId="{5A313F82-C0AA-4D0F-B9F6-8BDD614944EC}" dt="2022-08-18T21:55:52.497" v="6262" actId="2696"/>
        <pc:sldMkLst>
          <pc:docMk/>
          <pc:sldMk cId="1862479555" sldId="328"/>
        </pc:sldMkLst>
      </pc:sldChg>
      <pc:sldChg chg="addSp delSp modSp add mod ord">
        <pc:chgData name="Navjot Kaur" userId="76524fbb-235d-4978-87d8-cabc83fc22f8" providerId="ADAL" clId="{5A313F82-C0AA-4D0F-B9F6-8BDD614944EC}" dt="2022-08-18T21:55:56.407" v="6264"/>
        <pc:sldMkLst>
          <pc:docMk/>
          <pc:sldMk cId="1633856032" sldId="329"/>
        </pc:sldMkLst>
        <pc:spChg chg="mod">
          <ac:chgData name="Navjot Kaur" userId="76524fbb-235d-4978-87d8-cabc83fc22f8" providerId="ADAL" clId="{5A313F82-C0AA-4D0F-B9F6-8BDD614944EC}" dt="2022-08-18T18:56:24.538" v="3828" actId="20577"/>
          <ac:spMkLst>
            <pc:docMk/>
            <pc:sldMk cId="1633856032" sldId="329"/>
            <ac:spMk id="2" creationId="{00000000-0000-0000-0000-000000000000}"/>
          </ac:spMkLst>
        </pc:spChg>
        <pc:spChg chg="mod">
          <ac:chgData name="Navjot Kaur" userId="76524fbb-235d-4978-87d8-cabc83fc22f8" providerId="ADAL" clId="{5A313F82-C0AA-4D0F-B9F6-8BDD614944EC}" dt="2022-08-18T20:16:54.168" v="3842" actId="20577"/>
          <ac:spMkLst>
            <pc:docMk/>
            <pc:sldMk cId="1633856032" sldId="329"/>
            <ac:spMk id="3" creationId="{00000000-0000-0000-0000-000000000000}"/>
          </ac:spMkLst>
        </pc:spChg>
        <pc:spChg chg="add del mod">
          <ac:chgData name="Navjot Kaur" userId="76524fbb-235d-4978-87d8-cabc83fc22f8" providerId="ADAL" clId="{5A313F82-C0AA-4D0F-B9F6-8BDD614944EC}" dt="2022-08-18T18:15:37.516" v="2718" actId="478"/>
          <ac:spMkLst>
            <pc:docMk/>
            <pc:sldMk cId="1633856032" sldId="329"/>
            <ac:spMk id="4" creationId="{BD1B88A7-B3AE-9329-62A6-A6FEEF22C074}"/>
          </ac:spMkLst>
        </pc:spChg>
      </pc:sldChg>
      <pc:sldChg chg="modSp add mod">
        <pc:chgData name="Navjot Kaur" userId="76524fbb-235d-4978-87d8-cabc83fc22f8" providerId="ADAL" clId="{5A313F82-C0AA-4D0F-B9F6-8BDD614944EC}" dt="2022-08-18T20:25:44.041" v="3895" actId="20577"/>
        <pc:sldMkLst>
          <pc:docMk/>
          <pc:sldMk cId="2665636822" sldId="330"/>
        </pc:sldMkLst>
        <pc:spChg chg="mod">
          <ac:chgData name="Navjot Kaur" userId="76524fbb-235d-4978-87d8-cabc83fc22f8" providerId="ADAL" clId="{5A313F82-C0AA-4D0F-B9F6-8BDD614944EC}" dt="2022-08-18T20:25:44.041" v="3895" actId="20577"/>
          <ac:spMkLst>
            <pc:docMk/>
            <pc:sldMk cId="2665636822" sldId="330"/>
            <ac:spMk id="2" creationId="{00000000-0000-0000-0000-000000000000}"/>
          </ac:spMkLst>
        </pc:spChg>
        <pc:spChg chg="mod">
          <ac:chgData name="Navjot Kaur" userId="76524fbb-235d-4978-87d8-cabc83fc22f8" providerId="ADAL" clId="{5A313F82-C0AA-4D0F-B9F6-8BDD614944EC}" dt="2022-08-18T20:19:54.107" v="3860" actId="20577"/>
          <ac:spMkLst>
            <pc:docMk/>
            <pc:sldMk cId="2665636822" sldId="330"/>
            <ac:spMk id="3" creationId="{00000000-0000-0000-0000-000000000000}"/>
          </ac:spMkLst>
        </pc:spChg>
      </pc:sldChg>
      <pc:sldChg chg="addSp delSp modSp add mod">
        <pc:chgData name="Navjot Kaur" userId="76524fbb-235d-4978-87d8-cabc83fc22f8" providerId="ADAL" clId="{5A313F82-C0AA-4D0F-B9F6-8BDD614944EC}" dt="2022-08-18T21:05:06.939" v="5096" actId="20577"/>
        <pc:sldMkLst>
          <pc:docMk/>
          <pc:sldMk cId="755443187" sldId="331"/>
        </pc:sldMkLst>
        <pc:spChg chg="mod">
          <ac:chgData name="Navjot Kaur" userId="76524fbb-235d-4978-87d8-cabc83fc22f8" providerId="ADAL" clId="{5A313F82-C0AA-4D0F-B9F6-8BDD614944EC}" dt="2022-08-18T21:05:06.939" v="5096" actId="20577"/>
          <ac:spMkLst>
            <pc:docMk/>
            <pc:sldMk cId="755443187" sldId="331"/>
            <ac:spMk id="5" creationId="{00000000-0000-0000-0000-000000000000}"/>
          </ac:spMkLst>
        </pc:spChg>
        <pc:picChg chg="add mod">
          <ac:chgData name="Navjot Kaur" userId="76524fbb-235d-4978-87d8-cabc83fc22f8" providerId="ADAL" clId="{5A313F82-C0AA-4D0F-B9F6-8BDD614944EC}" dt="2022-08-18T20:30:22.816" v="3930" actId="1076"/>
          <ac:picMkLst>
            <pc:docMk/>
            <pc:sldMk cId="755443187" sldId="331"/>
            <ac:picMk id="3" creationId="{F3C9B37C-07A5-F946-B2B5-299548B88DDD}"/>
          </ac:picMkLst>
        </pc:picChg>
        <pc:picChg chg="del">
          <ac:chgData name="Navjot Kaur" userId="76524fbb-235d-4978-87d8-cabc83fc22f8" providerId="ADAL" clId="{5A313F82-C0AA-4D0F-B9F6-8BDD614944EC}" dt="2022-08-18T20:26:33.574" v="3897" actId="478"/>
          <ac:picMkLst>
            <pc:docMk/>
            <pc:sldMk cId="755443187" sldId="331"/>
            <ac:picMk id="6" creationId="{00000000-0000-0000-0000-000000000000}"/>
          </ac:picMkLst>
        </pc:picChg>
        <pc:picChg chg="del">
          <ac:chgData name="Navjot Kaur" userId="76524fbb-235d-4978-87d8-cabc83fc22f8" providerId="ADAL" clId="{5A313F82-C0AA-4D0F-B9F6-8BDD614944EC}" dt="2022-08-18T20:27:24.152" v="3905" actId="478"/>
          <ac:picMkLst>
            <pc:docMk/>
            <pc:sldMk cId="755443187" sldId="331"/>
            <ac:picMk id="7" creationId="{00000000-0000-0000-0000-000000000000}"/>
          </ac:picMkLst>
        </pc:picChg>
        <pc:picChg chg="del">
          <ac:chgData name="Navjot Kaur" userId="76524fbb-235d-4978-87d8-cabc83fc22f8" providerId="ADAL" clId="{5A313F82-C0AA-4D0F-B9F6-8BDD614944EC}" dt="2022-08-18T20:30:13.406" v="3927" actId="478"/>
          <ac:picMkLst>
            <pc:docMk/>
            <pc:sldMk cId="755443187" sldId="331"/>
            <ac:picMk id="8" creationId="{93569EB9-C29A-39A8-418B-F37511062AED}"/>
          </ac:picMkLst>
        </pc:picChg>
        <pc:picChg chg="add del mod">
          <ac:chgData name="Navjot Kaur" userId="76524fbb-235d-4978-87d8-cabc83fc22f8" providerId="ADAL" clId="{5A313F82-C0AA-4D0F-B9F6-8BDD614944EC}" dt="2022-08-18T20:28:47.224" v="3912" actId="21"/>
          <ac:picMkLst>
            <pc:docMk/>
            <pc:sldMk cId="755443187" sldId="331"/>
            <ac:picMk id="9" creationId="{8D5E2CAB-3CA8-1D47-D947-46AC8B665FB0}"/>
          </ac:picMkLst>
        </pc:picChg>
      </pc:sldChg>
      <pc:sldChg chg="addSp delSp modSp add mod">
        <pc:chgData name="Navjot Kaur" userId="76524fbb-235d-4978-87d8-cabc83fc22f8" providerId="ADAL" clId="{5A313F82-C0AA-4D0F-B9F6-8BDD614944EC}" dt="2022-08-18T22:06:44.457" v="6509" actId="20577"/>
        <pc:sldMkLst>
          <pc:docMk/>
          <pc:sldMk cId="2819277139" sldId="332"/>
        </pc:sldMkLst>
        <pc:spChg chg="add del mod">
          <ac:chgData name="Navjot Kaur" userId="76524fbb-235d-4978-87d8-cabc83fc22f8" providerId="ADAL" clId="{5A313F82-C0AA-4D0F-B9F6-8BDD614944EC}" dt="2022-08-18T22:06:44.457" v="6509" actId="20577"/>
          <ac:spMkLst>
            <pc:docMk/>
            <pc:sldMk cId="2819277139" sldId="332"/>
            <ac:spMk id="3" creationId="{914C2F61-0F9A-10E0-251B-2CF2E94F5F14}"/>
          </ac:spMkLst>
        </pc:spChg>
        <pc:spChg chg="del mod">
          <ac:chgData name="Navjot Kaur" userId="76524fbb-235d-4978-87d8-cabc83fc22f8" providerId="ADAL" clId="{5A313F82-C0AA-4D0F-B9F6-8BDD614944EC}" dt="2022-08-18T20:29:16.816" v="3918" actId="478"/>
          <ac:spMkLst>
            <pc:docMk/>
            <pc:sldMk cId="2819277139" sldId="332"/>
            <ac:spMk id="5" creationId="{00000000-0000-0000-0000-000000000000}"/>
          </ac:spMkLst>
        </pc:spChg>
        <pc:picChg chg="del">
          <ac:chgData name="Navjot Kaur" userId="76524fbb-235d-4978-87d8-cabc83fc22f8" providerId="ADAL" clId="{5A313F82-C0AA-4D0F-B9F6-8BDD614944EC}" dt="2022-08-18T20:28:56.042" v="3913" actId="478"/>
          <ac:picMkLst>
            <pc:docMk/>
            <pc:sldMk cId="2819277139" sldId="332"/>
            <ac:picMk id="6" creationId="{00000000-0000-0000-0000-000000000000}"/>
          </ac:picMkLst>
        </pc:picChg>
        <pc:picChg chg="del">
          <ac:chgData name="Navjot Kaur" userId="76524fbb-235d-4978-87d8-cabc83fc22f8" providerId="ADAL" clId="{5A313F82-C0AA-4D0F-B9F6-8BDD614944EC}" dt="2022-08-18T20:29:01.415" v="3914" actId="478"/>
          <ac:picMkLst>
            <pc:docMk/>
            <pc:sldMk cId="2819277139" sldId="332"/>
            <ac:picMk id="7" creationId="{00000000-0000-0000-0000-000000000000}"/>
          </ac:picMkLst>
        </pc:picChg>
        <pc:picChg chg="add mod">
          <ac:chgData name="Navjot Kaur" userId="76524fbb-235d-4978-87d8-cabc83fc22f8" providerId="ADAL" clId="{5A313F82-C0AA-4D0F-B9F6-8BDD614944EC}" dt="2022-08-18T21:06:40.436" v="5191" actId="14100"/>
          <ac:picMkLst>
            <pc:docMk/>
            <pc:sldMk cId="2819277139" sldId="332"/>
            <ac:picMk id="9" creationId="{69E89C28-D4A8-B3C1-9C8A-E8C94697E5B0}"/>
          </ac:picMkLst>
        </pc:picChg>
      </pc:sldChg>
      <pc:sldChg chg="modSp add mod">
        <pc:chgData name="Navjot Kaur" userId="76524fbb-235d-4978-87d8-cabc83fc22f8" providerId="ADAL" clId="{5A313F82-C0AA-4D0F-B9F6-8BDD614944EC}" dt="2022-08-18T22:01:42.580" v="6445" actId="20577"/>
        <pc:sldMkLst>
          <pc:docMk/>
          <pc:sldMk cId="3033927972" sldId="333"/>
        </pc:sldMkLst>
        <pc:spChg chg="mod">
          <ac:chgData name="Navjot Kaur" userId="76524fbb-235d-4978-87d8-cabc83fc22f8" providerId="ADAL" clId="{5A313F82-C0AA-4D0F-B9F6-8BDD614944EC}" dt="2022-08-18T22:01:42.580" v="6445" actId="20577"/>
          <ac:spMkLst>
            <pc:docMk/>
            <pc:sldMk cId="3033927972" sldId="333"/>
            <ac:spMk id="2" creationId="{00000000-0000-0000-0000-000000000000}"/>
          </ac:spMkLst>
        </pc:spChg>
        <pc:spChg chg="mod">
          <ac:chgData name="Navjot Kaur" userId="76524fbb-235d-4978-87d8-cabc83fc22f8" providerId="ADAL" clId="{5A313F82-C0AA-4D0F-B9F6-8BDD614944EC}" dt="2022-08-18T20:32:35.001" v="3989" actId="20577"/>
          <ac:spMkLst>
            <pc:docMk/>
            <pc:sldMk cId="3033927972" sldId="333"/>
            <ac:spMk id="3" creationId="{00000000-0000-0000-0000-000000000000}"/>
          </ac:spMkLst>
        </pc:spChg>
      </pc:sldChg>
      <pc:sldChg chg="modSp add mod">
        <pc:chgData name="Navjot Kaur" userId="76524fbb-235d-4978-87d8-cabc83fc22f8" providerId="ADAL" clId="{5A313F82-C0AA-4D0F-B9F6-8BDD614944EC}" dt="2022-08-18T22:03:56.243" v="6508" actId="20577"/>
        <pc:sldMkLst>
          <pc:docMk/>
          <pc:sldMk cId="3006952998" sldId="334"/>
        </pc:sldMkLst>
        <pc:spChg chg="mod">
          <ac:chgData name="Navjot Kaur" userId="76524fbb-235d-4978-87d8-cabc83fc22f8" providerId="ADAL" clId="{5A313F82-C0AA-4D0F-B9F6-8BDD614944EC}" dt="2022-08-18T22:03:56.243" v="6508" actId="20577"/>
          <ac:spMkLst>
            <pc:docMk/>
            <pc:sldMk cId="3006952998" sldId="334"/>
            <ac:spMk id="2" creationId="{00000000-0000-0000-0000-000000000000}"/>
          </ac:spMkLst>
        </pc:spChg>
        <pc:spChg chg="mod">
          <ac:chgData name="Navjot Kaur" userId="76524fbb-235d-4978-87d8-cabc83fc22f8" providerId="ADAL" clId="{5A313F82-C0AA-4D0F-B9F6-8BDD614944EC}" dt="2022-08-18T21:09:41.471" v="5260" actId="20577"/>
          <ac:spMkLst>
            <pc:docMk/>
            <pc:sldMk cId="3006952998" sldId="33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C7DF4D-2825-4911-8E49-D6DE65321951}" type="datetimeFigureOut">
              <a:rPr lang="en-CA" smtClean="0"/>
              <a:t>2022-08-18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0E183-A5C3-4760-9D6E-2BD3054657FE}" type="slidenum">
              <a:rPr lang="en-CA" smtClean="0"/>
              <a:t>‹#›</a:t>
            </a:fld>
            <a:endParaRPr lang="en-CA"/>
          </a:p>
        </p:txBody>
      </p:sp>
    </p:spTree>
    <p:extLst>
      <p:ext uri="{BB962C8B-B14F-4D97-AF65-F5344CB8AC3E}">
        <p14:creationId xmlns:p14="http://schemas.microsoft.com/office/powerpoint/2010/main" val="2671351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older age groups were analyzed but not included as they were higher but followed similar trend</a:t>
            </a:r>
          </a:p>
          <a:p>
            <a:endParaRPr lang="en-CA" dirty="0"/>
          </a:p>
        </p:txBody>
      </p:sp>
      <p:sp>
        <p:nvSpPr>
          <p:cNvPr id="4" name="Slide Number Placeholder 3"/>
          <p:cNvSpPr>
            <a:spLocks noGrp="1"/>
          </p:cNvSpPr>
          <p:nvPr>
            <p:ph type="sldNum" sz="quarter" idx="5"/>
          </p:nvPr>
        </p:nvSpPr>
        <p:spPr/>
        <p:txBody>
          <a:bodyPr/>
          <a:lstStyle/>
          <a:p>
            <a:fld id="{E7E0E183-A5C3-4760-9D6E-2BD3054657FE}" type="slidenum">
              <a:rPr lang="en-CA" smtClean="0"/>
              <a:t>9</a:t>
            </a:fld>
            <a:endParaRPr lang="en-CA"/>
          </a:p>
        </p:txBody>
      </p:sp>
    </p:spTree>
    <p:extLst>
      <p:ext uri="{BB962C8B-B14F-4D97-AF65-F5344CB8AC3E}">
        <p14:creationId xmlns:p14="http://schemas.microsoft.com/office/powerpoint/2010/main" val="2731483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Current screening guidelines for those ≥ 18 years of age recommend screening starting at age 40, or earlier in the presence of risk factors every 3 years (DC guidelines REF). In light of our findings this should be re-evaluated and the recommendation for “earlier screening” in the presence of risk factors be more clearly defined. We have also seen increased incidence of type 2 diabetes in women of child bearing age, reinforcing the need for early (first prenatal visit) screening in women at risk.</a:t>
            </a:r>
          </a:p>
          <a:p>
            <a:endParaRPr lang="en-CA" dirty="0"/>
          </a:p>
        </p:txBody>
      </p:sp>
      <p:sp>
        <p:nvSpPr>
          <p:cNvPr id="4" name="Slide Number Placeholder 3"/>
          <p:cNvSpPr>
            <a:spLocks noGrp="1"/>
          </p:cNvSpPr>
          <p:nvPr>
            <p:ph type="sldNum" sz="quarter" idx="10"/>
          </p:nvPr>
        </p:nvSpPr>
        <p:spPr/>
        <p:txBody>
          <a:bodyPr/>
          <a:lstStyle/>
          <a:p>
            <a:fld id="{E7E0E183-A5C3-4760-9D6E-2BD3054657FE}" type="slidenum">
              <a:rPr lang="en-CA" smtClean="0"/>
              <a:t>12</a:t>
            </a:fld>
            <a:endParaRPr lang="en-CA"/>
          </a:p>
        </p:txBody>
      </p:sp>
    </p:spTree>
    <p:extLst>
      <p:ext uri="{BB962C8B-B14F-4D97-AF65-F5344CB8AC3E}">
        <p14:creationId xmlns:p14="http://schemas.microsoft.com/office/powerpoint/2010/main" val="137183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7E0E183-A5C3-4760-9D6E-2BD3054657FE}" type="slidenum">
              <a:rPr lang="en-CA" smtClean="0"/>
              <a:t>13</a:t>
            </a:fld>
            <a:endParaRPr lang="en-CA"/>
          </a:p>
        </p:txBody>
      </p:sp>
    </p:spTree>
    <p:extLst>
      <p:ext uri="{BB962C8B-B14F-4D97-AF65-F5344CB8AC3E}">
        <p14:creationId xmlns:p14="http://schemas.microsoft.com/office/powerpoint/2010/main" val="1187527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7E0E183-A5C3-4760-9D6E-2BD3054657FE}" type="slidenum">
              <a:rPr lang="en-CA" smtClean="0"/>
              <a:t>15</a:t>
            </a:fld>
            <a:endParaRPr lang="en-CA"/>
          </a:p>
        </p:txBody>
      </p:sp>
    </p:spTree>
    <p:extLst>
      <p:ext uri="{BB962C8B-B14F-4D97-AF65-F5344CB8AC3E}">
        <p14:creationId xmlns:p14="http://schemas.microsoft.com/office/powerpoint/2010/main" val="56510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Presenta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7" y="1266825"/>
            <a:ext cx="8072437" cy="1781176"/>
          </a:xfrm>
        </p:spPr>
        <p:txBody>
          <a:bodyPr anchor="b">
            <a:normAutofit/>
          </a:bodyPr>
          <a:lstStyle>
            <a:lvl1pPr>
              <a:defRPr sz="4000" baseline="0"/>
            </a:lvl1pPr>
          </a:lstStyle>
          <a:p>
            <a:r>
              <a:rPr lang="en-US" dirty="0"/>
              <a:t>Presentation Title</a:t>
            </a:r>
          </a:p>
        </p:txBody>
      </p:sp>
      <p:sp>
        <p:nvSpPr>
          <p:cNvPr id="3" name="Text Placeholder 2"/>
          <p:cNvSpPr>
            <a:spLocks noGrp="1"/>
          </p:cNvSpPr>
          <p:nvPr>
            <p:ph type="body" idx="1" hasCustomPrompt="1"/>
          </p:nvPr>
        </p:nvSpPr>
        <p:spPr>
          <a:xfrm>
            <a:off x="623888" y="3857626"/>
            <a:ext cx="8072436" cy="2000250"/>
          </a:xfrm>
        </p:spPr>
        <p:txBody>
          <a:bodyPr>
            <a:normAutofit/>
          </a:bodyPr>
          <a:lstStyle>
            <a:lvl1pPr marL="0" indent="0">
              <a:buNone/>
              <a:defRPr sz="2000" spc="300" baseline="0">
                <a:solidFill>
                  <a:srgbClr val="706258"/>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231324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70845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6855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183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hasCustomPrompt="1"/>
          </p:nvPr>
        </p:nvSpPr>
        <p:spPr>
          <a:xfrm>
            <a:off x="628650" y="438150"/>
            <a:ext cx="8058150" cy="601381"/>
          </a:xfrm>
        </p:spPr>
        <p:txBody>
          <a:bodyPr/>
          <a:lstStyle>
            <a:lvl1pPr>
              <a:defRPr/>
            </a:lvl1pPr>
          </a:lstStyle>
          <a:p>
            <a:r>
              <a:rPr lang="en-US" dirty="0"/>
              <a:t>Slide Title</a:t>
            </a:r>
          </a:p>
        </p:txBody>
      </p:sp>
    </p:spTree>
    <p:extLst>
      <p:ext uri="{BB962C8B-B14F-4D97-AF65-F5344CB8AC3E}">
        <p14:creationId xmlns:p14="http://schemas.microsoft.com/office/powerpoint/2010/main" val="268532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70703"/>
            <a:ext cx="8070507" cy="467497"/>
          </a:xfrm>
          <a:solidFill>
            <a:schemeClr val="bg1"/>
          </a:solidFill>
        </p:spPr>
        <p:txBody>
          <a:bodyPr anchor="t">
            <a:normAutofit/>
          </a:bodyPr>
          <a:lstStyle>
            <a:lvl1pPr>
              <a:defRPr sz="1400"/>
            </a:lvl1pPr>
          </a:lstStyle>
          <a:p>
            <a:r>
              <a:rPr lang="en-US" dirty="0"/>
              <a:t>Graph Title</a:t>
            </a:r>
          </a:p>
        </p:txBody>
      </p:sp>
      <p:sp>
        <p:nvSpPr>
          <p:cNvPr id="3" name="Content Placeholder 2"/>
          <p:cNvSpPr>
            <a:spLocks noGrp="1"/>
          </p:cNvSpPr>
          <p:nvPr>
            <p:ph idx="1" hasCustomPrompt="1"/>
          </p:nvPr>
        </p:nvSpPr>
        <p:spPr>
          <a:xfrm>
            <a:off x="628650" y="1284895"/>
            <a:ext cx="8070507" cy="4585189"/>
          </a:xfrm>
          <a:solidFill>
            <a:schemeClr val="bg1"/>
          </a:solidFill>
        </p:spPr>
        <p:txBody>
          <a:bodyPr/>
          <a:lstStyle>
            <a:lvl1pPr marL="0" indent="0">
              <a:buNone/>
              <a:defRPr/>
            </a:lvl1pPr>
          </a:lstStyle>
          <a:p>
            <a:pPr lvl="0"/>
            <a:r>
              <a:rPr lang="en-US" dirty="0"/>
              <a:t>Insert Graph</a:t>
            </a:r>
          </a:p>
        </p:txBody>
      </p:sp>
      <p:sp>
        <p:nvSpPr>
          <p:cNvPr id="6" name="Text Placeholder 5"/>
          <p:cNvSpPr>
            <a:spLocks noGrp="1"/>
          </p:cNvSpPr>
          <p:nvPr>
            <p:ph type="body" sz="quarter" idx="10" hasCustomPrompt="1"/>
          </p:nvPr>
        </p:nvSpPr>
        <p:spPr>
          <a:xfrm>
            <a:off x="628650" y="838200"/>
            <a:ext cx="8070506" cy="438149"/>
          </a:xfrm>
          <a:solidFill>
            <a:schemeClr val="bg1"/>
          </a:solidFill>
        </p:spPr>
        <p:txBody>
          <a:bodyPr>
            <a:normAutofit/>
          </a:bodyPr>
          <a:lstStyle>
            <a:lvl1pPr marL="0" indent="0">
              <a:buNone/>
              <a:defRPr sz="1200">
                <a:latin typeface="+mj-lt"/>
              </a:defRPr>
            </a:lvl1pPr>
          </a:lstStyle>
          <a:p>
            <a:pPr lvl="0"/>
            <a:r>
              <a:rPr lang="en-US" dirty="0">
                <a:latin typeface="+mj-lt"/>
              </a:rPr>
              <a:t>Subtitle</a:t>
            </a:r>
            <a:endParaRPr lang="en-US" dirty="0"/>
          </a:p>
        </p:txBody>
      </p:sp>
    </p:spTree>
    <p:extLst>
      <p:ext uri="{BB962C8B-B14F-4D97-AF65-F5344CB8AC3E}">
        <p14:creationId xmlns:p14="http://schemas.microsoft.com/office/powerpoint/2010/main" val="35525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itle 5"/>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76814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655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366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8322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920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6438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userDrawn="1"/>
        </p:nvSpPr>
        <p:spPr>
          <a:xfrm>
            <a:off x="446778" y="0"/>
            <a:ext cx="8250444" cy="5274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userDrawn="1"/>
        </p:nvSpPr>
        <p:spPr>
          <a:xfrm>
            <a:off x="632299" y="473528"/>
            <a:ext cx="8246795" cy="529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aseline="0" dirty="0"/>
          </a:p>
        </p:txBody>
      </p:sp>
      <p:sp>
        <p:nvSpPr>
          <p:cNvPr id="2" name="Title Placeholder 1"/>
          <p:cNvSpPr>
            <a:spLocks noGrp="1"/>
          </p:cNvSpPr>
          <p:nvPr>
            <p:ph type="title"/>
          </p:nvPr>
        </p:nvSpPr>
        <p:spPr>
          <a:xfrm>
            <a:off x="628650" y="368602"/>
            <a:ext cx="8016612" cy="67092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173890"/>
            <a:ext cx="8058150" cy="457376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80522" y="6180629"/>
            <a:ext cx="3237957" cy="558000"/>
          </a:xfrm>
          <a:prstGeom prst="rect">
            <a:avLst/>
          </a:prstGeom>
          <a:noFill/>
        </p:spPr>
        <p:txBody>
          <a:bodyPr wrap="square" rtlCol="0" anchor="ctr">
            <a:noAutofit/>
          </a:bodyPr>
          <a:lstStyle>
            <a:defPPr>
              <a:defRPr lang="en-US"/>
            </a:defPPr>
            <a:lvl1pPr algn="l" rtl="0" fontAlgn="base">
              <a:spcBef>
                <a:spcPct val="0"/>
              </a:spcBef>
              <a:spcAft>
                <a:spcPct val="0"/>
              </a:spcAft>
              <a:defRPr sz="2400" kern="1200">
                <a:solidFill>
                  <a:schemeClr val="tx1"/>
                </a:solidFill>
                <a:latin typeface="Times" pitchFamily="18" charset="0"/>
                <a:ea typeface="+mn-ea"/>
                <a:cs typeface="+mn-cs"/>
              </a:defRPr>
            </a:lvl1pPr>
            <a:lvl2pPr marL="457200" algn="l" rtl="0" fontAlgn="base">
              <a:spcBef>
                <a:spcPct val="0"/>
              </a:spcBef>
              <a:spcAft>
                <a:spcPct val="0"/>
              </a:spcAft>
              <a:defRPr sz="2400" kern="1200">
                <a:solidFill>
                  <a:schemeClr val="tx1"/>
                </a:solidFill>
                <a:latin typeface="Times" pitchFamily="18" charset="0"/>
                <a:ea typeface="+mn-ea"/>
                <a:cs typeface="+mn-cs"/>
              </a:defRPr>
            </a:lvl2pPr>
            <a:lvl3pPr marL="914400" algn="l" rtl="0" fontAlgn="base">
              <a:spcBef>
                <a:spcPct val="0"/>
              </a:spcBef>
              <a:spcAft>
                <a:spcPct val="0"/>
              </a:spcAft>
              <a:defRPr sz="2400" kern="1200">
                <a:solidFill>
                  <a:schemeClr val="tx1"/>
                </a:solidFill>
                <a:latin typeface="Times" pitchFamily="18" charset="0"/>
                <a:ea typeface="+mn-ea"/>
                <a:cs typeface="+mn-cs"/>
              </a:defRPr>
            </a:lvl3pPr>
            <a:lvl4pPr marL="1371600" algn="l" rtl="0" fontAlgn="base">
              <a:spcBef>
                <a:spcPct val="0"/>
              </a:spcBef>
              <a:spcAft>
                <a:spcPct val="0"/>
              </a:spcAft>
              <a:defRPr sz="2400" kern="1200">
                <a:solidFill>
                  <a:schemeClr val="tx1"/>
                </a:solidFill>
                <a:latin typeface="Times" pitchFamily="18" charset="0"/>
                <a:ea typeface="+mn-ea"/>
                <a:cs typeface="+mn-cs"/>
              </a:defRPr>
            </a:lvl4pPr>
            <a:lvl5pPr marL="1828800" algn="l" rtl="0" fontAlgn="base">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a:lstStyle>
          <a:p>
            <a:endParaRPr lang="en-US" sz="1600" kern="1200" dirty="0">
              <a:solidFill>
                <a:srgbClr val="512909"/>
              </a:solidFill>
              <a:latin typeface="Arial" panose="020B0604020202020204" pitchFamily="34" charset="0"/>
              <a:ea typeface="+mn-ea"/>
              <a:cs typeface="Arial" panose="020B0604020202020204" pitchFamily="34" charset="0"/>
            </a:endParaRPr>
          </a:p>
        </p:txBody>
      </p:sp>
      <p:sp>
        <p:nvSpPr>
          <p:cNvPr id="8" name="TextBox 7"/>
          <p:cNvSpPr txBox="1"/>
          <p:nvPr userDrawn="1"/>
        </p:nvSpPr>
        <p:spPr>
          <a:xfrm>
            <a:off x="216560" y="6054816"/>
            <a:ext cx="524435" cy="809625"/>
          </a:xfrm>
          <a:prstGeom prst="rect">
            <a:avLst/>
          </a:prstGeom>
          <a:noFill/>
        </p:spPr>
        <p:txBody>
          <a:bodyPr wrap="square" rtlCol="0" anchor="ctr">
            <a:noAutofit/>
          </a:bodyPr>
          <a:lstStyle/>
          <a:p>
            <a:fld id="{13323FE4-B310-4BE5-AAFC-604B9AAF7763}" type="slidenum">
              <a:rPr lang="en-US" sz="1600" smtClean="0">
                <a:solidFill>
                  <a:srgbClr val="512909"/>
                </a:solidFill>
                <a:latin typeface="+mj-lt"/>
              </a:rPr>
              <a:t>‹#›</a:t>
            </a:fld>
            <a:endParaRPr lang="en-US" sz="1600" dirty="0">
              <a:solidFill>
                <a:srgbClr val="512909"/>
              </a:solidFill>
              <a:latin typeface="+mj-lt"/>
            </a:endParaRPr>
          </a:p>
        </p:txBody>
      </p:sp>
      <p:pic>
        <p:nvPicPr>
          <p:cNvPr id="11" name="Picture 1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40995" y="6231028"/>
            <a:ext cx="1968501" cy="457200"/>
          </a:xfrm>
          <a:prstGeom prst="rect">
            <a:avLst/>
          </a:prstGeom>
        </p:spPr>
      </p:pic>
    </p:spTree>
    <p:extLst>
      <p:ext uri="{BB962C8B-B14F-4D97-AF65-F5344CB8AC3E}">
        <p14:creationId xmlns:p14="http://schemas.microsoft.com/office/powerpoint/2010/main" val="2495717405"/>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72" r:id="rId3"/>
    <p:sldLayoutId id="2147483661"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3600" kern="1200">
          <a:solidFill>
            <a:srgbClr val="706258"/>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rgbClr val="70625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70625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70625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rgbClr val="70625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0625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850" y="2468594"/>
            <a:ext cx="8356510" cy="707886"/>
          </a:xfrm>
          <a:prstGeom prst="rect">
            <a:avLst/>
          </a:prstGeom>
          <a:noFill/>
        </p:spPr>
        <p:txBody>
          <a:bodyPr wrap="square" rtlCol="0">
            <a:spAutoFit/>
          </a:bodyPr>
          <a:lstStyle/>
          <a:p>
            <a:r>
              <a:rPr lang="en-US" sz="4000" b="1" dirty="0">
                <a:solidFill>
                  <a:schemeClr val="tx1">
                    <a:lumMod val="65000"/>
                    <a:lumOff val="35000"/>
                  </a:schemeClr>
                </a:solidFill>
                <a:cs typeface="Minion Pro"/>
              </a:rPr>
              <a:t>Type 2 Diabetes in Manitoba</a:t>
            </a:r>
            <a:endParaRPr lang="en-US" sz="4000" b="1" dirty="0">
              <a:solidFill>
                <a:schemeClr val="tx1">
                  <a:lumMod val="65000"/>
                  <a:lumOff val="35000"/>
                </a:schemeClr>
              </a:solidFill>
              <a:cs typeface="Arial" panose="020B0604020202020204" pitchFamily="34" charset="0"/>
            </a:endParaRPr>
          </a:p>
        </p:txBody>
      </p:sp>
    </p:spTree>
    <p:extLst>
      <p:ext uri="{BB962C8B-B14F-4D97-AF65-F5344CB8AC3E}">
        <p14:creationId xmlns:p14="http://schemas.microsoft.com/office/powerpoint/2010/main" val="298246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9440" y="1005840"/>
            <a:ext cx="8087360" cy="4741817"/>
          </a:xfrm>
        </p:spPr>
        <p:txBody>
          <a:bodyPr>
            <a:normAutofit/>
          </a:bodyPr>
          <a:lstStyle/>
          <a:p>
            <a:pPr algn="just">
              <a:lnSpc>
                <a:spcPct val="100000"/>
              </a:lnSpc>
            </a:pPr>
            <a:r>
              <a:rPr lang="en-CA" dirty="0">
                <a:solidFill>
                  <a:schemeClr val="tx1">
                    <a:lumMod val="65000"/>
                    <a:lumOff val="35000"/>
                  </a:schemeClr>
                </a:solidFill>
              </a:rPr>
              <a:t>I used the clustered column chart to represent time evolution of diabetes in different age groups. This because we have four discrete age groups corresponding to each fiscal year. It shows the direct comparison in different age groups clearly.</a:t>
            </a:r>
          </a:p>
          <a:p>
            <a:pPr algn="just">
              <a:lnSpc>
                <a:spcPct val="100000"/>
              </a:lnSpc>
            </a:pPr>
            <a:r>
              <a:rPr lang="en-CA" dirty="0">
                <a:solidFill>
                  <a:schemeClr val="tx1">
                    <a:lumMod val="65000"/>
                    <a:lumOff val="35000"/>
                  </a:schemeClr>
                </a:solidFill>
              </a:rPr>
              <a:t>In this chart, it is easier to differentiate the values in different age groups as well as variation of values in each age group over time by comparing column lengths.</a:t>
            </a:r>
          </a:p>
          <a:p>
            <a:pPr>
              <a:lnSpc>
                <a:spcPct val="100000"/>
              </a:lnSpc>
              <a:tabLst>
                <a:tab pos="269875" algn="l"/>
              </a:tabLst>
            </a:pPr>
            <a:r>
              <a:rPr lang="en-CA" dirty="0">
                <a:solidFill>
                  <a:schemeClr val="tx1">
                    <a:lumMod val="65000"/>
                    <a:lumOff val="35000"/>
                  </a:schemeClr>
                </a:solidFill>
              </a:rPr>
              <a:t>The line chart in existing visual tend to lose clarity because there were 4 age categories corresponding to single point (</a:t>
            </a:r>
            <a:r>
              <a:rPr lang="en-CA" dirty="0" err="1">
                <a:solidFill>
                  <a:schemeClr val="tx1">
                    <a:lumMod val="65000"/>
                    <a:lumOff val="35000"/>
                  </a:schemeClr>
                </a:solidFill>
              </a:rPr>
              <a:t>i.e</a:t>
            </a:r>
            <a:r>
              <a:rPr lang="en-CA" dirty="0">
                <a:solidFill>
                  <a:schemeClr val="tx1">
                    <a:lumMod val="65000"/>
                    <a:lumOff val="35000"/>
                  </a:schemeClr>
                </a:solidFill>
              </a:rPr>
              <a:t> year). Moreover, plotting 4 lines over the graph makes it cluttered and confusing to read.</a:t>
            </a:r>
          </a:p>
          <a:p>
            <a:pPr>
              <a:lnSpc>
                <a:spcPct val="100000"/>
              </a:lnSpc>
              <a:tabLst>
                <a:tab pos="269875" algn="l"/>
              </a:tabLst>
            </a:pPr>
            <a:r>
              <a:rPr lang="en-CA" dirty="0">
                <a:solidFill>
                  <a:schemeClr val="tx1">
                    <a:lumMod val="65000"/>
                    <a:lumOff val="35000"/>
                  </a:schemeClr>
                </a:solidFill>
              </a:rPr>
              <a:t>Furthermore, I removed the title “New  diagnosis of diabetes are increasing in younger age  group”. This seems not major finding of this graph as diabetes is increasing in all age groups.</a:t>
            </a:r>
          </a:p>
          <a:p>
            <a:pPr>
              <a:lnSpc>
                <a:spcPct val="100000"/>
              </a:lnSpc>
              <a:tabLst>
                <a:tab pos="269875" algn="l"/>
              </a:tabLst>
            </a:pPr>
            <a:endParaRPr lang="en-CA" dirty="0">
              <a:solidFill>
                <a:schemeClr val="tx1">
                  <a:lumMod val="65000"/>
                  <a:lumOff val="35000"/>
                </a:schemeClr>
              </a:solidFill>
            </a:endParaRPr>
          </a:p>
        </p:txBody>
      </p:sp>
      <p:sp>
        <p:nvSpPr>
          <p:cNvPr id="3" name="Title 2"/>
          <p:cNvSpPr>
            <a:spLocks noGrp="1"/>
          </p:cNvSpPr>
          <p:nvPr>
            <p:ph type="title"/>
          </p:nvPr>
        </p:nvSpPr>
        <p:spPr>
          <a:xfrm>
            <a:off x="323850" y="271752"/>
            <a:ext cx="8362950" cy="453600"/>
          </a:xfrm>
        </p:spPr>
        <p:txBody>
          <a:bodyPr>
            <a:noAutofit/>
          </a:bodyPr>
          <a:lstStyle/>
          <a:p>
            <a:r>
              <a:rPr lang="en-CA" sz="2000" b="1" dirty="0">
                <a:solidFill>
                  <a:schemeClr val="tx1">
                    <a:lumMod val="65000"/>
                    <a:lumOff val="35000"/>
                  </a:schemeClr>
                </a:solidFill>
              </a:rPr>
              <a:t>Rationale for making New Visualizations (Fig 2)</a:t>
            </a:r>
          </a:p>
        </p:txBody>
      </p:sp>
    </p:spTree>
    <p:extLst>
      <p:ext uri="{BB962C8B-B14F-4D97-AF65-F5344CB8AC3E}">
        <p14:creationId xmlns:p14="http://schemas.microsoft.com/office/powerpoint/2010/main" val="1633856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9440" y="1005840"/>
            <a:ext cx="8087360" cy="4741817"/>
          </a:xfrm>
        </p:spPr>
        <p:txBody>
          <a:bodyPr>
            <a:normAutofit/>
          </a:bodyPr>
          <a:lstStyle/>
          <a:p>
            <a:pPr>
              <a:lnSpc>
                <a:spcPct val="100000"/>
              </a:lnSpc>
            </a:pPr>
            <a:r>
              <a:rPr lang="en-CA" sz="2300" dirty="0">
                <a:solidFill>
                  <a:schemeClr val="tx1">
                    <a:lumMod val="65000"/>
                    <a:lumOff val="35000"/>
                  </a:schemeClr>
                </a:solidFill>
              </a:rPr>
              <a:t>First of all I imported data from given excel file and worked on diabetes_ </a:t>
            </a:r>
            <a:r>
              <a:rPr lang="en-CA" sz="2300" dirty="0" err="1">
                <a:solidFill>
                  <a:schemeClr val="tx1">
                    <a:lumMod val="65000"/>
                    <a:lumOff val="35000"/>
                  </a:schemeClr>
                </a:solidFill>
              </a:rPr>
              <a:t>age_data</a:t>
            </a:r>
            <a:r>
              <a:rPr lang="en-CA" sz="2300" dirty="0">
                <a:solidFill>
                  <a:schemeClr val="tx1">
                    <a:lumMod val="65000"/>
                    <a:lumOff val="35000"/>
                  </a:schemeClr>
                </a:solidFill>
              </a:rPr>
              <a:t> to create this visual.</a:t>
            </a:r>
          </a:p>
          <a:p>
            <a:pPr>
              <a:lnSpc>
                <a:spcPct val="100000"/>
              </a:lnSpc>
            </a:pPr>
            <a:r>
              <a:rPr lang="en-CA" sz="2300" dirty="0">
                <a:solidFill>
                  <a:schemeClr val="tx1">
                    <a:lumMod val="65000"/>
                    <a:lumOff val="35000"/>
                  </a:schemeClr>
                </a:solidFill>
              </a:rPr>
              <a:t>After importing data to Power BI, I cleaned the data and modified it.</a:t>
            </a:r>
          </a:p>
          <a:p>
            <a:pPr>
              <a:lnSpc>
                <a:spcPct val="100000"/>
              </a:lnSpc>
            </a:pPr>
            <a:r>
              <a:rPr lang="en-CA" sz="2300" dirty="0">
                <a:solidFill>
                  <a:schemeClr val="tx1">
                    <a:lumMod val="65000"/>
                    <a:lumOff val="35000"/>
                  </a:schemeClr>
                </a:solidFill>
              </a:rPr>
              <a:t>I promoted headers.</a:t>
            </a:r>
          </a:p>
          <a:p>
            <a:pPr>
              <a:lnSpc>
                <a:spcPct val="100000"/>
              </a:lnSpc>
            </a:pPr>
            <a:r>
              <a:rPr lang="en-CA" sz="2300" dirty="0">
                <a:solidFill>
                  <a:schemeClr val="tx1">
                    <a:lumMod val="65000"/>
                    <a:lumOff val="35000"/>
                  </a:schemeClr>
                </a:solidFill>
              </a:rPr>
              <a:t>Then  I loaded data created Figure 2 in power report.</a:t>
            </a:r>
          </a:p>
        </p:txBody>
      </p:sp>
      <p:sp>
        <p:nvSpPr>
          <p:cNvPr id="3" name="Title 2"/>
          <p:cNvSpPr>
            <a:spLocks noGrp="1"/>
          </p:cNvSpPr>
          <p:nvPr>
            <p:ph type="title"/>
          </p:nvPr>
        </p:nvSpPr>
        <p:spPr>
          <a:xfrm>
            <a:off x="323850" y="271752"/>
            <a:ext cx="8362950" cy="453600"/>
          </a:xfrm>
        </p:spPr>
        <p:txBody>
          <a:bodyPr>
            <a:noAutofit/>
          </a:bodyPr>
          <a:lstStyle/>
          <a:p>
            <a:r>
              <a:rPr lang="en-CA" sz="2000" b="1" dirty="0">
                <a:solidFill>
                  <a:schemeClr val="tx1">
                    <a:lumMod val="65000"/>
                    <a:lumOff val="35000"/>
                  </a:schemeClr>
                </a:solidFill>
              </a:rPr>
              <a:t>Steps in Creating New Visualizations (Fig 2)</a:t>
            </a:r>
          </a:p>
        </p:txBody>
      </p:sp>
    </p:spTree>
    <p:extLst>
      <p:ext uri="{BB962C8B-B14F-4D97-AF65-F5344CB8AC3E}">
        <p14:creationId xmlns:p14="http://schemas.microsoft.com/office/powerpoint/2010/main" val="266563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9760" y="1574800"/>
            <a:ext cx="8067040" cy="4172856"/>
          </a:xfrm>
        </p:spPr>
        <p:txBody>
          <a:bodyPr>
            <a:normAutofit lnSpcReduction="10000"/>
          </a:bodyPr>
          <a:lstStyle/>
          <a:p>
            <a:pPr>
              <a:lnSpc>
                <a:spcPct val="100000"/>
              </a:lnSpc>
            </a:pPr>
            <a:r>
              <a:rPr lang="en-CA" dirty="0">
                <a:solidFill>
                  <a:schemeClr val="tx1">
                    <a:lumMod val="65000"/>
                    <a:lumOff val="35000"/>
                  </a:schemeClr>
                </a:solidFill>
              </a:rPr>
              <a:t>Type 2 diabetes in adults is being diagnosed at younger ages over time</a:t>
            </a:r>
          </a:p>
          <a:p>
            <a:pPr lvl="1">
              <a:lnSpc>
                <a:spcPct val="100000"/>
              </a:lnSpc>
              <a:buSzPct val="80000"/>
              <a:buFont typeface="Courier New" panose="02070309020205020404" pitchFamily="49" charset="0"/>
              <a:buChar char="o"/>
            </a:pPr>
            <a:r>
              <a:rPr lang="en-CA" sz="2000" dirty="0">
                <a:solidFill>
                  <a:schemeClr val="tx1">
                    <a:lumMod val="65000"/>
                    <a:lumOff val="35000"/>
                  </a:schemeClr>
                </a:solidFill>
              </a:rPr>
              <a:t>Mean age is decreasing </a:t>
            </a:r>
          </a:p>
          <a:p>
            <a:pPr>
              <a:lnSpc>
                <a:spcPct val="100000"/>
              </a:lnSpc>
            </a:pPr>
            <a:endParaRPr lang="en-CA" dirty="0">
              <a:solidFill>
                <a:schemeClr val="tx1">
                  <a:lumMod val="65000"/>
                  <a:lumOff val="35000"/>
                </a:schemeClr>
              </a:solidFill>
            </a:endParaRPr>
          </a:p>
          <a:p>
            <a:pPr>
              <a:lnSpc>
                <a:spcPct val="100000"/>
              </a:lnSpc>
            </a:pPr>
            <a:r>
              <a:rPr lang="en-CA" dirty="0">
                <a:solidFill>
                  <a:schemeClr val="tx1">
                    <a:lumMod val="65000"/>
                    <a:lumOff val="35000"/>
                  </a:schemeClr>
                </a:solidFill>
              </a:rPr>
              <a:t>Paediatric population with type 2 diabetes is growing</a:t>
            </a:r>
          </a:p>
          <a:p>
            <a:pPr lvl="1">
              <a:lnSpc>
                <a:spcPct val="100000"/>
              </a:lnSpc>
              <a:buSzPct val="80000"/>
              <a:buFont typeface="Courier New" panose="02070309020205020404" pitchFamily="49" charset="0"/>
              <a:buChar char="o"/>
            </a:pPr>
            <a:r>
              <a:rPr lang="en-CA" sz="2000" dirty="0">
                <a:solidFill>
                  <a:schemeClr val="tx1">
                    <a:lumMod val="65000"/>
                    <a:lumOff val="35000"/>
                  </a:schemeClr>
                </a:solidFill>
              </a:rPr>
              <a:t>Incidence in First Nations children is highest in the world</a:t>
            </a:r>
          </a:p>
          <a:p>
            <a:pPr lvl="1">
              <a:lnSpc>
                <a:spcPct val="100000"/>
              </a:lnSpc>
              <a:buSzPct val="80000"/>
              <a:buFont typeface="Courier New" panose="02070309020205020404" pitchFamily="49" charset="0"/>
              <a:buChar char="o"/>
            </a:pPr>
            <a:r>
              <a:rPr lang="en-CA" sz="2000" dirty="0">
                <a:solidFill>
                  <a:schemeClr val="tx1">
                    <a:lumMod val="65000"/>
                    <a:lumOff val="35000"/>
                  </a:schemeClr>
                </a:solidFill>
              </a:rPr>
              <a:t>Increased from 110 to 154 per 100,000 over 9 years</a:t>
            </a:r>
          </a:p>
          <a:p>
            <a:pPr>
              <a:lnSpc>
                <a:spcPct val="100000"/>
              </a:lnSpc>
            </a:pPr>
            <a:endParaRPr lang="en-CA" dirty="0">
              <a:solidFill>
                <a:schemeClr val="tx1">
                  <a:lumMod val="65000"/>
                  <a:lumOff val="35000"/>
                </a:schemeClr>
              </a:solidFill>
            </a:endParaRPr>
          </a:p>
          <a:p>
            <a:pPr>
              <a:lnSpc>
                <a:spcPct val="100000"/>
              </a:lnSpc>
            </a:pPr>
            <a:r>
              <a:rPr lang="en-CA" dirty="0">
                <a:solidFill>
                  <a:schemeClr val="tx1">
                    <a:lumMod val="65000"/>
                    <a:lumOff val="35000"/>
                  </a:schemeClr>
                </a:solidFill>
              </a:rPr>
              <a:t>Increasing rates of new type 2 diabetes in youth and young adults who are not registered First Nation</a:t>
            </a:r>
          </a:p>
          <a:p>
            <a:pPr lvl="1">
              <a:lnSpc>
                <a:spcPct val="100000"/>
              </a:lnSpc>
              <a:buSzPct val="80000"/>
              <a:buFont typeface="Courier New" panose="02070309020205020404" pitchFamily="49" charset="0"/>
              <a:buChar char="o"/>
            </a:pPr>
            <a:r>
              <a:rPr lang="en-CA" sz="2000" dirty="0">
                <a:solidFill>
                  <a:schemeClr val="tx1">
                    <a:lumMod val="65000"/>
                    <a:lumOff val="35000"/>
                  </a:schemeClr>
                </a:solidFill>
              </a:rPr>
              <a:t>Incidence increasing: from 4.9 to 9 per 100,000</a:t>
            </a:r>
          </a:p>
          <a:p>
            <a:pPr lvl="1">
              <a:lnSpc>
                <a:spcPct val="100000"/>
              </a:lnSpc>
            </a:pPr>
            <a:endParaRPr lang="en-CA" sz="2000" dirty="0">
              <a:solidFill>
                <a:schemeClr val="tx1">
                  <a:lumMod val="65000"/>
                  <a:lumOff val="35000"/>
                </a:schemeClr>
              </a:solidFill>
            </a:endParaRPr>
          </a:p>
        </p:txBody>
      </p:sp>
      <p:sp>
        <p:nvSpPr>
          <p:cNvPr id="3" name="Title 2"/>
          <p:cNvSpPr>
            <a:spLocks noGrp="1"/>
          </p:cNvSpPr>
          <p:nvPr>
            <p:ph type="title"/>
          </p:nvPr>
        </p:nvSpPr>
        <p:spPr>
          <a:xfrm>
            <a:off x="323850" y="457200"/>
            <a:ext cx="8362950" cy="731520"/>
          </a:xfrm>
        </p:spPr>
        <p:txBody>
          <a:bodyPr>
            <a:noAutofit/>
          </a:bodyPr>
          <a:lstStyle/>
          <a:p>
            <a:r>
              <a:rPr lang="en-US" sz="2400" dirty="0">
                <a:solidFill>
                  <a:schemeClr val="tx1">
                    <a:lumMod val="65000"/>
                    <a:lumOff val="35000"/>
                  </a:schemeClr>
                </a:solidFill>
              </a:rPr>
              <a:t>Type 2 diabetes is occurring at a younger age. Screening guidelines need to be updated.</a:t>
            </a:r>
            <a:endParaRPr lang="en-CA" sz="2400" dirty="0">
              <a:solidFill>
                <a:schemeClr val="tx1">
                  <a:lumMod val="65000"/>
                  <a:lumOff val="35000"/>
                </a:schemeClr>
              </a:solidFill>
            </a:endParaRPr>
          </a:p>
        </p:txBody>
      </p:sp>
    </p:spTree>
    <p:extLst>
      <p:ext uri="{BB962C8B-B14F-4D97-AF65-F5344CB8AC3E}">
        <p14:creationId xmlns:p14="http://schemas.microsoft.com/office/powerpoint/2010/main" val="83424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p:cNvSpPr>
            <a:spLocks noGrp="1"/>
          </p:cNvSpPr>
          <p:nvPr>
            <p:ph type="title"/>
          </p:nvPr>
        </p:nvSpPr>
        <p:spPr>
          <a:xfrm>
            <a:off x="323850" y="457200"/>
            <a:ext cx="8373110" cy="345440"/>
          </a:xfrm>
        </p:spPr>
        <p:txBody>
          <a:bodyPr>
            <a:normAutofit fontScale="90000"/>
          </a:bodyPr>
          <a:lstStyle/>
          <a:p>
            <a:r>
              <a:rPr lang="en-CA" sz="2400" dirty="0">
                <a:solidFill>
                  <a:schemeClr val="tx1">
                    <a:lumMod val="65000"/>
                    <a:lumOff val="35000"/>
                  </a:schemeClr>
                </a:solidFill>
              </a:rPr>
              <a:t>Fig 3. Variation of Hypertension among Manitobans in different regions</a:t>
            </a:r>
          </a:p>
        </p:txBody>
      </p:sp>
      <p:pic>
        <p:nvPicPr>
          <p:cNvPr id="3" name="Picture 2" descr="Chart, line chart&#10;&#10;Description automatically generated">
            <a:extLst>
              <a:ext uri="{FF2B5EF4-FFF2-40B4-BE49-F238E27FC236}">
                <a16:creationId xmlns:a16="http://schemas.microsoft.com/office/drawing/2014/main" id="{F3C9B37C-07A5-F946-B2B5-299548B88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670" y="996256"/>
            <a:ext cx="8006660" cy="4490144"/>
          </a:xfrm>
          <a:prstGeom prst="rect">
            <a:avLst/>
          </a:prstGeom>
        </p:spPr>
      </p:pic>
    </p:spTree>
    <p:extLst>
      <p:ext uri="{BB962C8B-B14F-4D97-AF65-F5344CB8AC3E}">
        <p14:creationId xmlns:p14="http://schemas.microsoft.com/office/powerpoint/2010/main" val="75544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9440" y="1005840"/>
            <a:ext cx="8087360" cy="4741817"/>
          </a:xfrm>
        </p:spPr>
        <p:txBody>
          <a:bodyPr>
            <a:normAutofit/>
          </a:bodyPr>
          <a:lstStyle/>
          <a:p>
            <a:pPr algn="just">
              <a:lnSpc>
                <a:spcPct val="100000"/>
              </a:lnSpc>
            </a:pPr>
            <a:r>
              <a:rPr lang="en-CA" dirty="0">
                <a:solidFill>
                  <a:schemeClr val="tx1">
                    <a:lumMod val="65000"/>
                    <a:lumOff val="35000"/>
                  </a:schemeClr>
                </a:solidFill>
              </a:rPr>
              <a:t>The existing graph combines bar chart with lines ,so it was hard to understand. Two legends were represented by bars and other two with lines which makes it confusing.</a:t>
            </a:r>
          </a:p>
          <a:p>
            <a:pPr algn="just">
              <a:lnSpc>
                <a:spcPct val="100000"/>
              </a:lnSpc>
            </a:pPr>
            <a:r>
              <a:rPr lang="en-CA" dirty="0">
                <a:solidFill>
                  <a:schemeClr val="tx1">
                    <a:lumMod val="65000"/>
                    <a:lumOff val="35000"/>
                  </a:schemeClr>
                </a:solidFill>
              </a:rPr>
              <a:t>I replaced current visuals with line chart which is displaying information clearly.</a:t>
            </a:r>
          </a:p>
          <a:p>
            <a:pPr algn="just">
              <a:lnSpc>
                <a:spcPct val="100000"/>
              </a:lnSpc>
            </a:pPr>
            <a:r>
              <a:rPr lang="en-CA" dirty="0">
                <a:solidFill>
                  <a:schemeClr val="tx1">
                    <a:lumMod val="65000"/>
                    <a:lumOff val="35000"/>
                  </a:schemeClr>
                </a:solidFill>
              </a:rPr>
              <a:t>The graph shows that % of First nations and all other Manitobans with hypertension remains constant over different regions.</a:t>
            </a:r>
          </a:p>
          <a:p>
            <a:pPr algn="just">
              <a:lnSpc>
                <a:spcPct val="100000"/>
              </a:lnSpc>
            </a:pPr>
            <a:r>
              <a:rPr lang="en-CA" dirty="0">
                <a:solidFill>
                  <a:schemeClr val="tx1">
                    <a:lumMod val="65000"/>
                    <a:lumOff val="35000"/>
                  </a:schemeClr>
                </a:solidFill>
              </a:rPr>
              <a:t>The First Nations &amp; others Manitobans with T2DM  are more prone to hypertension in some regions like “prairie mountain health” &amp;  “</a:t>
            </a:r>
            <a:r>
              <a:rPr lang="en-CA" dirty="0" err="1">
                <a:solidFill>
                  <a:schemeClr val="tx1">
                    <a:lumMod val="65000"/>
                    <a:lumOff val="35000"/>
                  </a:schemeClr>
                </a:solidFill>
              </a:rPr>
              <a:t>interlake</a:t>
            </a:r>
            <a:r>
              <a:rPr lang="en-CA" dirty="0">
                <a:solidFill>
                  <a:schemeClr val="tx1">
                    <a:lumMod val="65000"/>
                    <a:lumOff val="35000"/>
                  </a:schemeClr>
                </a:solidFill>
              </a:rPr>
              <a:t> eastern RHA “ and are less prone to Hypertension in “Northern health region”.</a:t>
            </a:r>
          </a:p>
          <a:p>
            <a:pPr>
              <a:lnSpc>
                <a:spcPct val="100000"/>
              </a:lnSpc>
              <a:tabLst>
                <a:tab pos="269875" algn="l"/>
              </a:tabLst>
            </a:pPr>
            <a:r>
              <a:rPr lang="en-CA" dirty="0">
                <a:solidFill>
                  <a:schemeClr val="tx1">
                    <a:lumMod val="65000"/>
                    <a:lumOff val="35000"/>
                  </a:schemeClr>
                </a:solidFill>
              </a:rPr>
              <a:t>Furthermore, I replaced title of graph by more appropriate one.</a:t>
            </a:r>
          </a:p>
          <a:p>
            <a:pPr>
              <a:lnSpc>
                <a:spcPct val="100000"/>
              </a:lnSpc>
              <a:tabLst>
                <a:tab pos="269875" algn="l"/>
              </a:tabLst>
            </a:pPr>
            <a:r>
              <a:rPr lang="en-CA" dirty="0">
                <a:solidFill>
                  <a:schemeClr val="tx1">
                    <a:lumMod val="65000"/>
                    <a:lumOff val="35000"/>
                  </a:schemeClr>
                </a:solidFill>
              </a:rPr>
              <a:t>Used  </a:t>
            </a:r>
            <a:r>
              <a:rPr lang="en-CA" dirty="0" err="1">
                <a:solidFill>
                  <a:schemeClr val="tx1">
                    <a:lumMod val="65000"/>
                    <a:lumOff val="35000"/>
                  </a:schemeClr>
                </a:solidFill>
              </a:rPr>
              <a:t>hypert_region_data</a:t>
            </a:r>
            <a:r>
              <a:rPr lang="en-CA" dirty="0">
                <a:solidFill>
                  <a:schemeClr val="tx1">
                    <a:lumMod val="65000"/>
                    <a:lumOff val="35000"/>
                  </a:schemeClr>
                </a:solidFill>
              </a:rPr>
              <a:t> to draw this visual in power BI.</a:t>
            </a:r>
          </a:p>
        </p:txBody>
      </p:sp>
      <p:sp>
        <p:nvSpPr>
          <p:cNvPr id="3" name="Title 2"/>
          <p:cNvSpPr>
            <a:spLocks noGrp="1"/>
          </p:cNvSpPr>
          <p:nvPr>
            <p:ph type="title"/>
          </p:nvPr>
        </p:nvSpPr>
        <p:spPr>
          <a:xfrm>
            <a:off x="323850" y="271752"/>
            <a:ext cx="8362950" cy="453600"/>
          </a:xfrm>
        </p:spPr>
        <p:txBody>
          <a:bodyPr>
            <a:noAutofit/>
          </a:bodyPr>
          <a:lstStyle/>
          <a:p>
            <a:r>
              <a:rPr lang="en-CA" sz="2000" b="1" dirty="0">
                <a:solidFill>
                  <a:schemeClr val="tx1">
                    <a:lumMod val="65000"/>
                    <a:lumOff val="35000"/>
                  </a:schemeClr>
                </a:solidFill>
              </a:rPr>
              <a:t>Rationale for making New Visualizations (Fig 3)</a:t>
            </a:r>
          </a:p>
        </p:txBody>
      </p:sp>
    </p:spTree>
    <p:extLst>
      <p:ext uri="{BB962C8B-B14F-4D97-AF65-F5344CB8AC3E}">
        <p14:creationId xmlns:p14="http://schemas.microsoft.com/office/powerpoint/2010/main" val="303392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6" descr="Blueprint with solid fill">
            <a:extLst>
              <a:ext uri="{FF2B5EF4-FFF2-40B4-BE49-F238E27FC236}">
                <a16:creationId xmlns:a16="http://schemas.microsoft.com/office/drawing/2014/main" id="{93569EB9-C29A-39A8-418B-F37511062A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1645" y="936624"/>
            <a:ext cx="615315" cy="615315"/>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69E89C28-D4A8-B3C1-9C8A-E8C94697E5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164" y="1053557"/>
            <a:ext cx="8016612" cy="4659080"/>
          </a:xfrm>
          <a:prstGeom prst="rect">
            <a:avLst/>
          </a:prstGeom>
        </p:spPr>
      </p:pic>
      <p:sp>
        <p:nvSpPr>
          <p:cNvPr id="3" name="Title 2">
            <a:extLst>
              <a:ext uri="{FF2B5EF4-FFF2-40B4-BE49-F238E27FC236}">
                <a16:creationId xmlns:a16="http://schemas.microsoft.com/office/drawing/2014/main" id="{914C2F61-0F9A-10E0-251B-2CF2E94F5F14}"/>
              </a:ext>
            </a:extLst>
          </p:cNvPr>
          <p:cNvSpPr>
            <a:spLocks noGrp="1"/>
          </p:cNvSpPr>
          <p:nvPr>
            <p:ph type="title"/>
          </p:nvPr>
        </p:nvSpPr>
        <p:spPr>
          <a:xfrm>
            <a:off x="628650" y="337429"/>
            <a:ext cx="8016612" cy="670929"/>
          </a:xfrm>
        </p:spPr>
        <p:txBody>
          <a:bodyPr>
            <a:normAutofit/>
          </a:bodyPr>
          <a:lstStyle/>
          <a:p>
            <a:r>
              <a:rPr lang="en-CA" sz="2000" dirty="0">
                <a:solidFill>
                  <a:schemeClr val="tx1">
                    <a:lumMod val="65000"/>
                    <a:lumOff val="35000"/>
                  </a:schemeClr>
                </a:solidFill>
              </a:rPr>
              <a:t>Fig 4. Variation of congestive heart  failure among Manitobans in different regions</a:t>
            </a:r>
            <a:endParaRPr lang="en-CA" sz="2000" dirty="0"/>
          </a:p>
        </p:txBody>
      </p:sp>
    </p:spTree>
    <p:extLst>
      <p:ext uri="{BB962C8B-B14F-4D97-AF65-F5344CB8AC3E}">
        <p14:creationId xmlns:p14="http://schemas.microsoft.com/office/powerpoint/2010/main" val="281927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9440" y="1005840"/>
            <a:ext cx="8087360" cy="4741817"/>
          </a:xfrm>
        </p:spPr>
        <p:txBody>
          <a:bodyPr>
            <a:normAutofit/>
          </a:bodyPr>
          <a:lstStyle/>
          <a:p>
            <a:pPr algn="just">
              <a:lnSpc>
                <a:spcPct val="100000"/>
              </a:lnSpc>
            </a:pPr>
            <a:r>
              <a:rPr lang="en-CA" dirty="0">
                <a:solidFill>
                  <a:schemeClr val="tx1">
                    <a:lumMod val="65000"/>
                    <a:lumOff val="35000"/>
                  </a:schemeClr>
                </a:solidFill>
              </a:rPr>
              <a:t>The existing graph was very complex and all the information seems cluttered.</a:t>
            </a:r>
          </a:p>
          <a:p>
            <a:pPr algn="just">
              <a:lnSpc>
                <a:spcPct val="100000"/>
              </a:lnSpc>
            </a:pPr>
            <a:r>
              <a:rPr lang="en-CA" dirty="0">
                <a:solidFill>
                  <a:schemeClr val="tx1">
                    <a:lumMod val="65000"/>
                    <a:lumOff val="35000"/>
                  </a:schemeClr>
                </a:solidFill>
              </a:rPr>
              <a:t>I replaced current visuals with area chart which is displaying information clearly.</a:t>
            </a:r>
          </a:p>
          <a:p>
            <a:pPr algn="just">
              <a:lnSpc>
                <a:spcPct val="100000"/>
              </a:lnSpc>
            </a:pPr>
            <a:r>
              <a:rPr lang="en-CA" dirty="0">
                <a:solidFill>
                  <a:schemeClr val="tx1">
                    <a:lumMod val="65000"/>
                    <a:lumOff val="35000"/>
                  </a:schemeClr>
                </a:solidFill>
              </a:rPr>
              <a:t>The chart is same as line chart in Fig 3 except area below plotted line is filled with colour.</a:t>
            </a:r>
          </a:p>
          <a:p>
            <a:pPr algn="just">
              <a:lnSpc>
                <a:spcPct val="100000"/>
              </a:lnSpc>
            </a:pPr>
            <a:r>
              <a:rPr lang="en-CA" dirty="0">
                <a:solidFill>
                  <a:schemeClr val="tx1">
                    <a:lumMod val="65000"/>
                    <a:lumOff val="35000"/>
                  </a:schemeClr>
                </a:solidFill>
              </a:rPr>
              <a:t>I used area chart to emphasize volume so that it can be easily grabbed by end users,</a:t>
            </a:r>
          </a:p>
          <a:p>
            <a:pPr algn="just">
              <a:lnSpc>
                <a:spcPct val="100000"/>
              </a:lnSpc>
            </a:pPr>
            <a:r>
              <a:rPr lang="en-CA" dirty="0">
                <a:solidFill>
                  <a:schemeClr val="tx1">
                    <a:lumMod val="65000"/>
                    <a:lumOff val="35000"/>
                  </a:schemeClr>
                </a:solidFill>
              </a:rPr>
              <a:t>Furthermore, I replaced title of graph by more appropriate one.</a:t>
            </a:r>
          </a:p>
          <a:p>
            <a:pPr>
              <a:lnSpc>
                <a:spcPct val="100000"/>
              </a:lnSpc>
              <a:tabLst>
                <a:tab pos="269875" algn="l"/>
              </a:tabLst>
            </a:pPr>
            <a:r>
              <a:rPr lang="en-CA" dirty="0">
                <a:solidFill>
                  <a:schemeClr val="tx1">
                    <a:lumMod val="65000"/>
                    <a:lumOff val="35000"/>
                  </a:schemeClr>
                </a:solidFill>
              </a:rPr>
              <a:t>Used  </a:t>
            </a:r>
            <a:r>
              <a:rPr lang="en-CA" dirty="0" err="1">
                <a:solidFill>
                  <a:schemeClr val="tx1">
                    <a:lumMod val="65000"/>
                    <a:lumOff val="35000"/>
                  </a:schemeClr>
                </a:solidFill>
              </a:rPr>
              <a:t>CHF_region_data</a:t>
            </a:r>
            <a:r>
              <a:rPr lang="en-CA" dirty="0">
                <a:solidFill>
                  <a:schemeClr val="tx1">
                    <a:lumMod val="65000"/>
                    <a:lumOff val="35000"/>
                  </a:schemeClr>
                </a:solidFill>
              </a:rPr>
              <a:t> to draw this visual in power BI.</a:t>
            </a:r>
          </a:p>
        </p:txBody>
      </p:sp>
      <p:sp>
        <p:nvSpPr>
          <p:cNvPr id="3" name="Title 2"/>
          <p:cNvSpPr>
            <a:spLocks noGrp="1"/>
          </p:cNvSpPr>
          <p:nvPr>
            <p:ph type="title"/>
          </p:nvPr>
        </p:nvSpPr>
        <p:spPr>
          <a:xfrm>
            <a:off x="323850" y="271752"/>
            <a:ext cx="8362950" cy="453600"/>
          </a:xfrm>
        </p:spPr>
        <p:txBody>
          <a:bodyPr>
            <a:noAutofit/>
          </a:bodyPr>
          <a:lstStyle/>
          <a:p>
            <a:r>
              <a:rPr lang="en-CA" sz="2000" b="1" dirty="0">
                <a:solidFill>
                  <a:schemeClr val="tx1">
                    <a:lumMod val="65000"/>
                    <a:lumOff val="35000"/>
                  </a:schemeClr>
                </a:solidFill>
              </a:rPr>
              <a:t>Rationale for making New Visualization (Fig 4)</a:t>
            </a:r>
          </a:p>
        </p:txBody>
      </p:sp>
    </p:spTree>
    <p:extLst>
      <p:ext uri="{BB962C8B-B14F-4D97-AF65-F5344CB8AC3E}">
        <p14:creationId xmlns:p14="http://schemas.microsoft.com/office/powerpoint/2010/main" val="3006952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9760" y="717269"/>
            <a:ext cx="8067040" cy="4497977"/>
          </a:xfrm>
        </p:spPr>
        <p:txBody>
          <a:bodyPr>
            <a:noAutofit/>
          </a:bodyPr>
          <a:lstStyle/>
          <a:p>
            <a:pPr>
              <a:lnSpc>
                <a:spcPct val="100000"/>
              </a:lnSpc>
            </a:pPr>
            <a:r>
              <a:rPr lang="en-US" sz="2400" dirty="0">
                <a:solidFill>
                  <a:schemeClr val="tx1">
                    <a:lumMod val="65000"/>
                    <a:lumOff val="35000"/>
                  </a:schemeClr>
                </a:solidFill>
              </a:rPr>
              <a:t>Analyze the major trends in Type 2 Diabetes (T2DM) prevalence, incidence, complications and mortality</a:t>
            </a:r>
          </a:p>
          <a:p>
            <a:pPr>
              <a:lnSpc>
                <a:spcPct val="100000"/>
              </a:lnSpc>
            </a:pPr>
            <a:endParaRPr lang="en-US" sz="2400" dirty="0">
              <a:solidFill>
                <a:schemeClr val="tx1">
                  <a:lumMod val="65000"/>
                  <a:lumOff val="35000"/>
                </a:schemeClr>
              </a:solidFill>
            </a:endParaRPr>
          </a:p>
          <a:p>
            <a:pPr>
              <a:lnSpc>
                <a:spcPct val="100000"/>
              </a:lnSpc>
            </a:pPr>
            <a:r>
              <a:rPr lang="en-US" sz="2400" dirty="0">
                <a:solidFill>
                  <a:schemeClr val="tx1">
                    <a:lumMod val="65000"/>
                    <a:lumOff val="35000"/>
                  </a:schemeClr>
                </a:solidFill>
              </a:rPr>
              <a:t>Describe the impact of T2DM across the life course</a:t>
            </a:r>
          </a:p>
          <a:p>
            <a:pPr>
              <a:lnSpc>
                <a:spcPct val="100000"/>
              </a:lnSpc>
            </a:pPr>
            <a:endParaRPr lang="en-US" sz="2400" dirty="0">
              <a:solidFill>
                <a:schemeClr val="tx1">
                  <a:lumMod val="65000"/>
                  <a:lumOff val="35000"/>
                </a:schemeClr>
              </a:solidFill>
            </a:endParaRPr>
          </a:p>
          <a:p>
            <a:pPr>
              <a:lnSpc>
                <a:spcPct val="100000"/>
              </a:lnSpc>
            </a:pPr>
            <a:r>
              <a:rPr lang="en-US" sz="2400" dirty="0">
                <a:solidFill>
                  <a:schemeClr val="tx1">
                    <a:lumMod val="65000"/>
                    <a:lumOff val="35000"/>
                  </a:schemeClr>
                </a:solidFill>
              </a:rPr>
              <a:t>Look at use of health services, social services, and educational outcomes, as well as complications and co-morbidities</a:t>
            </a:r>
          </a:p>
          <a:p>
            <a:pPr>
              <a:lnSpc>
                <a:spcPct val="100000"/>
              </a:lnSpc>
            </a:pPr>
            <a:endParaRPr lang="en-US" sz="2400" dirty="0">
              <a:solidFill>
                <a:schemeClr val="tx1">
                  <a:lumMod val="65000"/>
                  <a:lumOff val="35000"/>
                </a:schemeClr>
              </a:solidFill>
            </a:endParaRPr>
          </a:p>
          <a:p>
            <a:pPr>
              <a:lnSpc>
                <a:spcPct val="100000"/>
              </a:lnSpc>
            </a:pPr>
            <a:r>
              <a:rPr lang="en-US" sz="2400" dirty="0">
                <a:solidFill>
                  <a:schemeClr val="tx1">
                    <a:lumMod val="65000"/>
                    <a:lumOff val="35000"/>
                  </a:schemeClr>
                </a:solidFill>
              </a:rPr>
              <a:t>Describe the outcomes/indicators separately for T2DM in the First Nation population</a:t>
            </a:r>
          </a:p>
        </p:txBody>
      </p:sp>
      <p:sp>
        <p:nvSpPr>
          <p:cNvPr id="3" name="Title 2"/>
          <p:cNvSpPr>
            <a:spLocks noGrp="1"/>
          </p:cNvSpPr>
          <p:nvPr>
            <p:ph type="title"/>
          </p:nvPr>
        </p:nvSpPr>
        <p:spPr>
          <a:xfrm>
            <a:off x="323850" y="115888"/>
            <a:ext cx="8362950" cy="582331"/>
          </a:xfrm>
        </p:spPr>
        <p:txBody>
          <a:bodyPr>
            <a:noAutofit/>
          </a:bodyPr>
          <a:lstStyle/>
          <a:p>
            <a:r>
              <a:rPr lang="en-CA" b="1" dirty="0">
                <a:solidFill>
                  <a:schemeClr val="tx1">
                    <a:lumMod val="65000"/>
                    <a:lumOff val="35000"/>
                  </a:schemeClr>
                </a:solidFill>
              </a:rPr>
              <a:t>Research Objectives</a:t>
            </a:r>
          </a:p>
        </p:txBody>
      </p:sp>
    </p:spTree>
    <p:extLst>
      <p:ext uri="{BB962C8B-B14F-4D97-AF65-F5344CB8AC3E}">
        <p14:creationId xmlns:p14="http://schemas.microsoft.com/office/powerpoint/2010/main" val="164788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173890"/>
            <a:ext cx="8058150" cy="4573767"/>
          </a:xfrm>
        </p:spPr>
        <p:txBody>
          <a:bodyPr>
            <a:normAutofit/>
          </a:bodyPr>
          <a:lstStyle/>
          <a:p>
            <a:r>
              <a:rPr lang="en-CA" sz="2400" dirty="0">
                <a:solidFill>
                  <a:schemeClr val="tx1">
                    <a:lumMod val="65000"/>
                    <a:lumOff val="35000"/>
                  </a:schemeClr>
                </a:solidFill>
              </a:rPr>
              <a:t>Population burden of type 2 diabetes is increasing</a:t>
            </a:r>
          </a:p>
          <a:p>
            <a:pPr lvl="1"/>
            <a:r>
              <a:rPr lang="en-CA" sz="2000" dirty="0">
                <a:solidFill>
                  <a:schemeClr val="tx1">
                    <a:lumMod val="65000"/>
                    <a:lumOff val="35000"/>
                  </a:schemeClr>
                </a:solidFill>
              </a:rPr>
              <a:t>Faster in younger age groups</a:t>
            </a:r>
          </a:p>
          <a:p>
            <a:pPr lvl="1"/>
            <a:endParaRPr lang="en-CA" sz="2400" dirty="0">
              <a:solidFill>
                <a:schemeClr val="tx1">
                  <a:lumMod val="65000"/>
                  <a:lumOff val="35000"/>
                </a:schemeClr>
              </a:solidFill>
            </a:endParaRPr>
          </a:p>
          <a:p>
            <a:r>
              <a:rPr lang="en-CA" sz="2400" dirty="0">
                <a:solidFill>
                  <a:schemeClr val="tx1">
                    <a:lumMod val="65000"/>
                    <a:lumOff val="35000"/>
                  </a:schemeClr>
                </a:solidFill>
              </a:rPr>
              <a:t>Control of type 2 diabetes is poor throughout the population</a:t>
            </a:r>
          </a:p>
          <a:p>
            <a:endParaRPr lang="en-CA" sz="2400" dirty="0">
              <a:solidFill>
                <a:schemeClr val="tx1">
                  <a:lumMod val="65000"/>
                  <a:lumOff val="35000"/>
                </a:schemeClr>
              </a:solidFill>
            </a:endParaRPr>
          </a:p>
          <a:p>
            <a:r>
              <a:rPr lang="en-CA" sz="2400" dirty="0">
                <a:solidFill>
                  <a:schemeClr val="tx1">
                    <a:lumMod val="65000"/>
                    <a:lumOff val="35000"/>
                  </a:schemeClr>
                </a:solidFill>
              </a:rPr>
              <a:t>Both rates and complications of type 2 diabetes are higher in the First Nation population </a:t>
            </a:r>
          </a:p>
          <a:p>
            <a:endParaRPr lang="en-CA" sz="2400" dirty="0">
              <a:solidFill>
                <a:schemeClr val="tx1">
                  <a:lumMod val="65000"/>
                  <a:lumOff val="35000"/>
                </a:schemeClr>
              </a:solidFill>
            </a:endParaRPr>
          </a:p>
          <a:p>
            <a:r>
              <a:rPr lang="en-CA" sz="2400" dirty="0">
                <a:solidFill>
                  <a:schemeClr val="tx1">
                    <a:lumMod val="65000"/>
                    <a:lumOff val="35000"/>
                  </a:schemeClr>
                </a:solidFill>
              </a:rPr>
              <a:t>Many people are not receiving care as recommended by Diabetes Canada</a:t>
            </a:r>
          </a:p>
        </p:txBody>
      </p:sp>
      <p:sp>
        <p:nvSpPr>
          <p:cNvPr id="3" name="Title 2"/>
          <p:cNvSpPr>
            <a:spLocks noGrp="1"/>
          </p:cNvSpPr>
          <p:nvPr>
            <p:ph type="title"/>
          </p:nvPr>
        </p:nvSpPr>
        <p:spPr>
          <a:xfrm>
            <a:off x="323850" y="80963"/>
            <a:ext cx="8058150" cy="601381"/>
          </a:xfrm>
        </p:spPr>
        <p:txBody>
          <a:bodyPr/>
          <a:lstStyle/>
          <a:p>
            <a:r>
              <a:rPr lang="en-CA" b="1" dirty="0">
                <a:solidFill>
                  <a:schemeClr val="tx1">
                    <a:lumMod val="65000"/>
                    <a:lumOff val="35000"/>
                  </a:schemeClr>
                </a:solidFill>
              </a:rPr>
              <a:t>Key Findings Overall</a:t>
            </a:r>
          </a:p>
        </p:txBody>
      </p:sp>
    </p:spTree>
    <p:extLst>
      <p:ext uri="{BB962C8B-B14F-4D97-AF65-F5344CB8AC3E}">
        <p14:creationId xmlns:p14="http://schemas.microsoft.com/office/powerpoint/2010/main" val="339089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9440" y="1005840"/>
            <a:ext cx="8087360" cy="4741817"/>
          </a:xfrm>
        </p:spPr>
        <p:txBody>
          <a:bodyPr>
            <a:normAutofit/>
          </a:bodyPr>
          <a:lstStyle/>
          <a:p>
            <a:pPr>
              <a:lnSpc>
                <a:spcPct val="100000"/>
              </a:lnSpc>
            </a:pPr>
            <a:r>
              <a:rPr lang="en-US" sz="2400" dirty="0">
                <a:solidFill>
                  <a:schemeClr val="tx1">
                    <a:lumMod val="65000"/>
                    <a:lumOff val="35000"/>
                  </a:schemeClr>
                </a:solidFill>
              </a:rPr>
              <a:t>Crude incidence (2015/16 to 2016/17):</a:t>
            </a:r>
          </a:p>
          <a:p>
            <a:pPr lvl="1">
              <a:lnSpc>
                <a:spcPct val="100000"/>
              </a:lnSpc>
              <a:buSzPct val="80000"/>
              <a:buFont typeface="Courier New" panose="02070309020205020404" pitchFamily="49" charset="0"/>
              <a:buChar char="o"/>
            </a:pPr>
            <a:r>
              <a:rPr lang="en-US" sz="2000" dirty="0">
                <a:solidFill>
                  <a:schemeClr val="tx1">
                    <a:lumMod val="65000"/>
                    <a:lumOff val="35000"/>
                  </a:schemeClr>
                </a:solidFill>
              </a:rPr>
              <a:t>First Nation Manitobans was 7.6 per 1,000 person-years</a:t>
            </a:r>
          </a:p>
          <a:p>
            <a:pPr lvl="1">
              <a:lnSpc>
                <a:spcPct val="100000"/>
              </a:lnSpc>
              <a:buSzPct val="80000"/>
              <a:buFont typeface="Courier New" panose="02070309020205020404" pitchFamily="49" charset="0"/>
              <a:buChar char="o"/>
            </a:pPr>
            <a:r>
              <a:rPr lang="en-US" sz="2000" dirty="0">
                <a:solidFill>
                  <a:schemeClr val="tx1">
                    <a:lumMod val="65000"/>
                    <a:lumOff val="35000"/>
                  </a:schemeClr>
                </a:solidFill>
              </a:rPr>
              <a:t>All Other Manitobans was 5.7 per 1,000 person years</a:t>
            </a:r>
          </a:p>
          <a:p>
            <a:pPr lvl="1">
              <a:lnSpc>
                <a:spcPct val="100000"/>
              </a:lnSpc>
              <a:buSzPct val="80000"/>
              <a:buFont typeface="Courier New" panose="02070309020205020404" pitchFamily="49" charset="0"/>
              <a:buChar char="o"/>
            </a:pPr>
            <a:r>
              <a:rPr lang="en-US" sz="2000" dirty="0">
                <a:solidFill>
                  <a:schemeClr val="tx1">
                    <a:lumMod val="65000"/>
                    <a:lumOff val="35000"/>
                  </a:schemeClr>
                </a:solidFill>
              </a:rPr>
              <a:t>Age- and sex-adjusted incidence is almost 2x (RR 1.97, 1.51-2.56)</a:t>
            </a:r>
          </a:p>
          <a:p>
            <a:pPr marL="457200" lvl="1" indent="0">
              <a:lnSpc>
                <a:spcPct val="100000"/>
              </a:lnSpc>
              <a:buNone/>
            </a:pPr>
            <a:endParaRPr lang="en-CA" sz="2300" dirty="0">
              <a:solidFill>
                <a:schemeClr val="tx1">
                  <a:lumMod val="65000"/>
                  <a:lumOff val="35000"/>
                </a:schemeClr>
              </a:solidFill>
            </a:endParaRPr>
          </a:p>
          <a:p>
            <a:pPr>
              <a:lnSpc>
                <a:spcPct val="100000"/>
              </a:lnSpc>
            </a:pPr>
            <a:r>
              <a:rPr lang="en-CA" sz="2400" dirty="0">
                <a:solidFill>
                  <a:schemeClr val="tx1">
                    <a:lumMod val="65000"/>
                    <a:lumOff val="35000"/>
                  </a:schemeClr>
                </a:solidFill>
              </a:rPr>
              <a:t>No differences between health regions when stratified by First Nation/All Other Manitobans </a:t>
            </a:r>
          </a:p>
          <a:p>
            <a:pPr>
              <a:lnSpc>
                <a:spcPct val="100000"/>
              </a:lnSpc>
            </a:pPr>
            <a:endParaRPr lang="en-CA" sz="2300" dirty="0">
              <a:solidFill>
                <a:schemeClr val="tx1">
                  <a:lumMod val="65000"/>
                  <a:lumOff val="35000"/>
                </a:schemeClr>
              </a:solidFill>
            </a:endParaRPr>
          </a:p>
        </p:txBody>
      </p:sp>
      <p:sp>
        <p:nvSpPr>
          <p:cNvPr id="3" name="Title 2"/>
          <p:cNvSpPr>
            <a:spLocks noGrp="1"/>
          </p:cNvSpPr>
          <p:nvPr>
            <p:ph type="title"/>
          </p:nvPr>
        </p:nvSpPr>
        <p:spPr>
          <a:xfrm>
            <a:off x="323850" y="115888"/>
            <a:ext cx="8362950" cy="453600"/>
          </a:xfrm>
        </p:spPr>
        <p:txBody>
          <a:bodyPr>
            <a:noAutofit/>
          </a:bodyPr>
          <a:lstStyle/>
          <a:p>
            <a:r>
              <a:rPr lang="en-CA" sz="3200" b="1" dirty="0">
                <a:solidFill>
                  <a:schemeClr val="tx1">
                    <a:lumMod val="65000"/>
                    <a:lumOff val="35000"/>
                  </a:schemeClr>
                </a:solidFill>
              </a:rPr>
              <a:t>Incidence of Type 2 Diabetes</a:t>
            </a:r>
          </a:p>
        </p:txBody>
      </p:sp>
    </p:spTree>
    <p:extLst>
      <p:ext uri="{BB962C8B-B14F-4D97-AF65-F5344CB8AC3E}">
        <p14:creationId xmlns:p14="http://schemas.microsoft.com/office/powerpoint/2010/main" val="263480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9440" y="1005840"/>
            <a:ext cx="8087360" cy="4741817"/>
          </a:xfrm>
        </p:spPr>
        <p:txBody>
          <a:bodyPr>
            <a:normAutofit/>
          </a:bodyPr>
          <a:lstStyle/>
          <a:p>
            <a:pPr>
              <a:lnSpc>
                <a:spcPct val="100000"/>
              </a:lnSpc>
            </a:pPr>
            <a:r>
              <a:rPr lang="en-CA" sz="2300" dirty="0">
                <a:solidFill>
                  <a:schemeClr val="tx1">
                    <a:lumMod val="65000"/>
                    <a:lumOff val="35000"/>
                  </a:schemeClr>
                </a:solidFill>
              </a:rPr>
              <a:t>First of all, I changed all the visualizations and presented them in a much simpler way, as the existing graphs were very  complex to understand.</a:t>
            </a:r>
          </a:p>
          <a:p>
            <a:pPr>
              <a:lnSpc>
                <a:spcPct val="100000"/>
              </a:lnSpc>
            </a:pPr>
            <a:r>
              <a:rPr lang="en-CA" sz="2300" dirty="0">
                <a:solidFill>
                  <a:schemeClr val="tx1">
                    <a:lumMod val="65000"/>
                    <a:lumOff val="35000"/>
                  </a:schemeClr>
                </a:solidFill>
              </a:rPr>
              <a:t>I tried to make all visualizations self explanatory and </a:t>
            </a:r>
            <a:r>
              <a:rPr lang="en-CA" sz="2300" dirty="0" err="1">
                <a:solidFill>
                  <a:schemeClr val="tx1">
                    <a:lumMod val="65000"/>
                    <a:lumOff val="35000"/>
                  </a:schemeClr>
                </a:solidFill>
              </a:rPr>
              <a:t>easiy</a:t>
            </a:r>
            <a:r>
              <a:rPr lang="en-CA" sz="2300" dirty="0">
                <a:solidFill>
                  <a:schemeClr val="tx1">
                    <a:lumMod val="65000"/>
                    <a:lumOff val="35000"/>
                  </a:schemeClr>
                </a:solidFill>
              </a:rPr>
              <a:t> understandable.</a:t>
            </a:r>
          </a:p>
          <a:p>
            <a:pPr>
              <a:lnSpc>
                <a:spcPct val="100000"/>
              </a:lnSpc>
            </a:pPr>
            <a:r>
              <a:rPr lang="en-CA" sz="2300" dirty="0">
                <a:solidFill>
                  <a:schemeClr val="tx1">
                    <a:lumMod val="65000"/>
                    <a:lumOff val="35000"/>
                  </a:schemeClr>
                </a:solidFill>
              </a:rPr>
              <a:t>To make new visuals, I imported all the data from </a:t>
            </a:r>
            <a:r>
              <a:rPr lang="en-CA" sz="2300" dirty="0" err="1">
                <a:solidFill>
                  <a:schemeClr val="tx1">
                    <a:lumMod val="65000"/>
                    <a:lumOff val="35000"/>
                  </a:schemeClr>
                </a:solidFill>
              </a:rPr>
              <a:t>Diabetes_Graphs_Data</a:t>
            </a:r>
            <a:r>
              <a:rPr lang="en-CA" sz="2300" dirty="0">
                <a:solidFill>
                  <a:schemeClr val="tx1">
                    <a:lumMod val="65000"/>
                    <a:lumOff val="35000"/>
                  </a:schemeClr>
                </a:solidFill>
              </a:rPr>
              <a:t> to Power BI. I cleaned all the data in power query and loaded to power view where I created new visuals. </a:t>
            </a:r>
          </a:p>
          <a:p>
            <a:pPr>
              <a:lnSpc>
                <a:spcPct val="100000"/>
              </a:lnSpc>
            </a:pPr>
            <a:r>
              <a:rPr lang="en-CA" sz="2300" dirty="0">
                <a:solidFill>
                  <a:schemeClr val="tx1">
                    <a:lumMod val="65000"/>
                    <a:lumOff val="35000"/>
                  </a:schemeClr>
                </a:solidFill>
              </a:rPr>
              <a:t>I will explain how I cleaned data to make new visuals in upcoming slides I will add one slide after inserting new visuals with complete details and rationale.</a:t>
            </a:r>
          </a:p>
        </p:txBody>
      </p:sp>
      <p:sp>
        <p:nvSpPr>
          <p:cNvPr id="3" name="Title 2"/>
          <p:cNvSpPr>
            <a:spLocks noGrp="1"/>
          </p:cNvSpPr>
          <p:nvPr>
            <p:ph type="title"/>
          </p:nvPr>
        </p:nvSpPr>
        <p:spPr>
          <a:xfrm>
            <a:off x="323850" y="115888"/>
            <a:ext cx="8362950" cy="453600"/>
          </a:xfrm>
        </p:spPr>
        <p:txBody>
          <a:bodyPr>
            <a:noAutofit/>
          </a:bodyPr>
          <a:lstStyle/>
          <a:p>
            <a:r>
              <a:rPr lang="en-CA" sz="3200" b="1" dirty="0">
                <a:solidFill>
                  <a:schemeClr val="tx1">
                    <a:lumMod val="65000"/>
                    <a:lumOff val="35000"/>
                  </a:schemeClr>
                </a:solidFill>
              </a:rPr>
              <a:t>Details of New Visualizations</a:t>
            </a:r>
          </a:p>
        </p:txBody>
      </p:sp>
    </p:spTree>
    <p:extLst>
      <p:ext uri="{BB962C8B-B14F-4D97-AF65-F5344CB8AC3E}">
        <p14:creationId xmlns:p14="http://schemas.microsoft.com/office/powerpoint/2010/main" val="154269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able&#10;&#10;Description automatically generated">
            <a:extLst>
              <a:ext uri="{FF2B5EF4-FFF2-40B4-BE49-F238E27FC236}">
                <a16:creationId xmlns:a16="http://schemas.microsoft.com/office/drawing/2014/main" id="{1E42F4D9-5BE8-845E-3911-A72F5A1D5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27" y="800100"/>
            <a:ext cx="8551718" cy="4917238"/>
          </a:xfrm>
          <a:prstGeom prst="rect">
            <a:avLst/>
          </a:prstGeom>
        </p:spPr>
      </p:pic>
      <p:sp>
        <p:nvSpPr>
          <p:cNvPr id="6" name="TextBox 5">
            <a:extLst>
              <a:ext uri="{FF2B5EF4-FFF2-40B4-BE49-F238E27FC236}">
                <a16:creationId xmlns:a16="http://schemas.microsoft.com/office/drawing/2014/main" id="{AA391E85-CB5F-8173-875D-8864443B655C}"/>
              </a:ext>
            </a:extLst>
          </p:cNvPr>
          <p:cNvSpPr txBox="1"/>
          <p:nvPr/>
        </p:nvSpPr>
        <p:spPr>
          <a:xfrm>
            <a:off x="197427" y="166255"/>
            <a:ext cx="8385464" cy="523220"/>
          </a:xfrm>
          <a:prstGeom prst="rect">
            <a:avLst/>
          </a:prstGeom>
          <a:noFill/>
        </p:spPr>
        <p:txBody>
          <a:bodyPr wrap="square" rtlCol="0">
            <a:spAutoFit/>
          </a:bodyPr>
          <a:lstStyle/>
          <a:p>
            <a:r>
              <a:rPr lang="en-CA" sz="1400" dirty="0"/>
              <a:t>Figure 1. Health Region Distribution of First Nation Manitobans and all other Manitobans with Type 2 Diabetes, 2015/16-2016/17.</a:t>
            </a:r>
          </a:p>
        </p:txBody>
      </p:sp>
    </p:spTree>
    <p:extLst>
      <p:ext uri="{BB962C8B-B14F-4D97-AF65-F5344CB8AC3E}">
        <p14:creationId xmlns:p14="http://schemas.microsoft.com/office/powerpoint/2010/main" val="141751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9440" y="1005840"/>
            <a:ext cx="8087360" cy="4741817"/>
          </a:xfrm>
        </p:spPr>
        <p:txBody>
          <a:bodyPr>
            <a:normAutofit/>
          </a:bodyPr>
          <a:lstStyle/>
          <a:p>
            <a:pPr>
              <a:lnSpc>
                <a:spcPct val="100000"/>
              </a:lnSpc>
            </a:pPr>
            <a:r>
              <a:rPr lang="en-CA" sz="1600" dirty="0">
                <a:solidFill>
                  <a:schemeClr val="tx1">
                    <a:lumMod val="65000"/>
                    <a:lumOff val="35000"/>
                  </a:schemeClr>
                </a:solidFill>
              </a:rPr>
              <a:t>I changed  existing graph to donut chart because it is reader friendly and it gives the distribution in % which makes it easier to extract information from visual. </a:t>
            </a:r>
          </a:p>
          <a:p>
            <a:pPr>
              <a:lnSpc>
                <a:spcPct val="100000"/>
              </a:lnSpc>
            </a:pPr>
            <a:r>
              <a:rPr lang="en-CA" sz="1600" dirty="0">
                <a:solidFill>
                  <a:schemeClr val="tx1">
                    <a:lumMod val="65000"/>
                    <a:lumOff val="35000"/>
                  </a:schemeClr>
                </a:solidFill>
              </a:rPr>
              <a:t>From existing graph, it was hard to find and compare exact % in different regions because different colors (representing regions) were merging into each other.</a:t>
            </a:r>
          </a:p>
          <a:p>
            <a:pPr>
              <a:lnSpc>
                <a:spcPct val="100000"/>
              </a:lnSpc>
            </a:pPr>
            <a:r>
              <a:rPr lang="en-CA" sz="1600" dirty="0">
                <a:solidFill>
                  <a:schemeClr val="tx1">
                    <a:lumMod val="65000"/>
                    <a:lumOff val="35000"/>
                  </a:schemeClr>
                </a:solidFill>
              </a:rPr>
              <a:t>This graph clearly show health region distribution of First Nation Manitobans  and all other Manitobans  with Type 2 diabetes.</a:t>
            </a:r>
          </a:p>
          <a:p>
            <a:pPr>
              <a:lnSpc>
                <a:spcPct val="100000"/>
              </a:lnSpc>
            </a:pPr>
            <a:r>
              <a:rPr lang="en-CA" sz="1600" dirty="0">
                <a:solidFill>
                  <a:schemeClr val="tx1">
                    <a:lumMod val="65000"/>
                    <a:lumOff val="35000"/>
                  </a:schemeClr>
                </a:solidFill>
              </a:rPr>
              <a:t>Each portion of donut represent % of Manitobans ( Both first nation and others ) with T2DM indifferent regions.</a:t>
            </a:r>
          </a:p>
          <a:p>
            <a:pPr>
              <a:lnSpc>
                <a:spcPct val="100000"/>
              </a:lnSpc>
            </a:pPr>
            <a:r>
              <a:rPr lang="en-CA" sz="1600" dirty="0">
                <a:solidFill>
                  <a:schemeClr val="tx1">
                    <a:lumMod val="65000"/>
                    <a:lumOff val="35000"/>
                  </a:schemeClr>
                </a:solidFill>
              </a:rPr>
              <a:t>For e.g. Orange colour on left side shows 60.31% of all other Manitobans in  Winnipeg RHA which can easily be compared with orange part of donut chart on right  which shows only 16.8% of First Nation Manitobans with T2DM in that region. Similar comparison goes with other regions.</a:t>
            </a:r>
          </a:p>
          <a:p>
            <a:pPr>
              <a:lnSpc>
                <a:spcPct val="100000"/>
              </a:lnSpc>
            </a:pPr>
            <a:r>
              <a:rPr lang="en-CA" sz="1600" dirty="0">
                <a:solidFill>
                  <a:schemeClr val="tx1">
                    <a:lumMod val="65000"/>
                    <a:lumOff val="35000"/>
                  </a:schemeClr>
                </a:solidFill>
              </a:rPr>
              <a:t>Table below shows the number of all Manitobans and First Nation with T2DM in different regions.</a:t>
            </a:r>
          </a:p>
        </p:txBody>
      </p:sp>
      <p:sp>
        <p:nvSpPr>
          <p:cNvPr id="3" name="Title 2"/>
          <p:cNvSpPr>
            <a:spLocks noGrp="1"/>
          </p:cNvSpPr>
          <p:nvPr>
            <p:ph type="title"/>
          </p:nvPr>
        </p:nvSpPr>
        <p:spPr>
          <a:xfrm>
            <a:off x="323850" y="271752"/>
            <a:ext cx="8362950" cy="453600"/>
          </a:xfrm>
        </p:spPr>
        <p:txBody>
          <a:bodyPr>
            <a:noAutofit/>
          </a:bodyPr>
          <a:lstStyle/>
          <a:p>
            <a:r>
              <a:rPr lang="en-CA" sz="2000" b="1" dirty="0">
                <a:solidFill>
                  <a:schemeClr val="tx1">
                    <a:lumMod val="65000"/>
                    <a:lumOff val="35000"/>
                  </a:schemeClr>
                </a:solidFill>
              </a:rPr>
              <a:t>Rationale for making New Visualizations (Fig 1)</a:t>
            </a:r>
          </a:p>
        </p:txBody>
      </p:sp>
    </p:spTree>
    <p:extLst>
      <p:ext uri="{BB962C8B-B14F-4D97-AF65-F5344CB8AC3E}">
        <p14:creationId xmlns:p14="http://schemas.microsoft.com/office/powerpoint/2010/main" val="3924952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9440" y="1005840"/>
            <a:ext cx="8087360" cy="4741817"/>
          </a:xfrm>
        </p:spPr>
        <p:txBody>
          <a:bodyPr>
            <a:normAutofit/>
          </a:bodyPr>
          <a:lstStyle/>
          <a:p>
            <a:pPr>
              <a:lnSpc>
                <a:spcPct val="100000"/>
              </a:lnSpc>
            </a:pPr>
            <a:r>
              <a:rPr lang="en-CA" sz="2300" dirty="0">
                <a:solidFill>
                  <a:schemeClr val="tx1">
                    <a:lumMod val="65000"/>
                    <a:lumOff val="35000"/>
                  </a:schemeClr>
                </a:solidFill>
              </a:rPr>
              <a:t>First of all I imported data from given excel file and worked on diabetes_ </a:t>
            </a:r>
            <a:r>
              <a:rPr lang="en-CA" sz="2300" dirty="0" err="1">
                <a:solidFill>
                  <a:schemeClr val="tx1">
                    <a:lumMod val="65000"/>
                    <a:lumOff val="35000"/>
                  </a:schemeClr>
                </a:solidFill>
              </a:rPr>
              <a:t>region_data</a:t>
            </a:r>
            <a:r>
              <a:rPr lang="en-CA" sz="2300" dirty="0">
                <a:solidFill>
                  <a:schemeClr val="tx1">
                    <a:lumMod val="65000"/>
                    <a:lumOff val="35000"/>
                  </a:schemeClr>
                </a:solidFill>
              </a:rPr>
              <a:t> to create this visual.</a:t>
            </a:r>
          </a:p>
          <a:p>
            <a:pPr>
              <a:lnSpc>
                <a:spcPct val="100000"/>
              </a:lnSpc>
            </a:pPr>
            <a:r>
              <a:rPr lang="en-CA" sz="2300" dirty="0">
                <a:solidFill>
                  <a:schemeClr val="tx1">
                    <a:lumMod val="65000"/>
                    <a:lumOff val="35000"/>
                  </a:schemeClr>
                </a:solidFill>
              </a:rPr>
              <a:t>After importing data to Power BI, I cleaned the data and modified it.</a:t>
            </a:r>
          </a:p>
          <a:p>
            <a:pPr>
              <a:lnSpc>
                <a:spcPct val="100000"/>
              </a:lnSpc>
            </a:pPr>
            <a:r>
              <a:rPr lang="en-CA" sz="2300" dirty="0">
                <a:solidFill>
                  <a:schemeClr val="tx1">
                    <a:lumMod val="65000"/>
                    <a:lumOff val="35000"/>
                  </a:schemeClr>
                </a:solidFill>
              </a:rPr>
              <a:t>I promoted headers, removed extra Column and rows.</a:t>
            </a:r>
          </a:p>
          <a:p>
            <a:pPr>
              <a:lnSpc>
                <a:spcPct val="100000"/>
              </a:lnSpc>
            </a:pPr>
            <a:r>
              <a:rPr lang="en-CA" sz="2300" dirty="0">
                <a:solidFill>
                  <a:schemeClr val="tx1">
                    <a:lumMod val="65000"/>
                    <a:lumOff val="35000"/>
                  </a:schemeClr>
                </a:solidFill>
              </a:rPr>
              <a:t>Then  I loaded data created Figure 1 in power report.</a:t>
            </a:r>
          </a:p>
        </p:txBody>
      </p:sp>
      <p:sp>
        <p:nvSpPr>
          <p:cNvPr id="3" name="Title 2"/>
          <p:cNvSpPr>
            <a:spLocks noGrp="1"/>
          </p:cNvSpPr>
          <p:nvPr>
            <p:ph type="title"/>
          </p:nvPr>
        </p:nvSpPr>
        <p:spPr>
          <a:xfrm>
            <a:off x="323850" y="271752"/>
            <a:ext cx="8362950" cy="453600"/>
          </a:xfrm>
        </p:spPr>
        <p:txBody>
          <a:bodyPr>
            <a:noAutofit/>
          </a:bodyPr>
          <a:lstStyle/>
          <a:p>
            <a:r>
              <a:rPr lang="en-CA" sz="2000" b="1" dirty="0">
                <a:solidFill>
                  <a:schemeClr val="tx1">
                    <a:lumMod val="65000"/>
                    <a:lumOff val="35000"/>
                  </a:schemeClr>
                </a:solidFill>
              </a:rPr>
              <a:t>Steps in Creating New Visualizations (Fig 1)</a:t>
            </a:r>
          </a:p>
        </p:txBody>
      </p:sp>
    </p:spTree>
    <p:extLst>
      <p:ext uri="{BB962C8B-B14F-4D97-AF65-F5344CB8AC3E}">
        <p14:creationId xmlns:p14="http://schemas.microsoft.com/office/powerpoint/2010/main" val="376704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writing implement, stationary, pencil&#10;&#10;Description automatically generated">
            <a:extLst>
              <a:ext uri="{FF2B5EF4-FFF2-40B4-BE49-F238E27FC236}">
                <a16:creationId xmlns:a16="http://schemas.microsoft.com/office/drawing/2014/main" id="{1F2376F4-4AB0-721A-58BA-DBA26940D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57" y="795094"/>
            <a:ext cx="8028686" cy="4868722"/>
          </a:xfrm>
          <a:prstGeom prst="rect">
            <a:avLst/>
          </a:prstGeom>
        </p:spPr>
      </p:pic>
      <p:sp>
        <p:nvSpPr>
          <p:cNvPr id="8" name="Title 7">
            <a:extLst>
              <a:ext uri="{FF2B5EF4-FFF2-40B4-BE49-F238E27FC236}">
                <a16:creationId xmlns:a16="http://schemas.microsoft.com/office/drawing/2014/main" id="{B0441689-2DFC-355D-EF98-3B440E897DFC}"/>
              </a:ext>
            </a:extLst>
          </p:cNvPr>
          <p:cNvSpPr>
            <a:spLocks noGrp="1"/>
          </p:cNvSpPr>
          <p:nvPr>
            <p:ph type="title"/>
          </p:nvPr>
        </p:nvSpPr>
        <p:spPr>
          <a:xfrm>
            <a:off x="316923" y="193713"/>
            <a:ext cx="8058150" cy="601381"/>
          </a:xfrm>
        </p:spPr>
        <p:txBody>
          <a:bodyPr>
            <a:normAutofit/>
          </a:bodyPr>
          <a:lstStyle/>
          <a:p>
            <a:r>
              <a:rPr lang="en-CA" sz="2000" dirty="0"/>
              <a:t>Figure 2 Time evolution of Diabetes for different age Groups.</a:t>
            </a:r>
          </a:p>
        </p:txBody>
      </p:sp>
    </p:spTree>
    <p:extLst>
      <p:ext uri="{BB962C8B-B14F-4D97-AF65-F5344CB8AC3E}">
        <p14:creationId xmlns:p14="http://schemas.microsoft.com/office/powerpoint/2010/main" val="3294871375"/>
      </p:ext>
    </p:extLst>
  </p:cSld>
  <p:clrMapOvr>
    <a:masterClrMapping/>
  </p:clrMapOvr>
</p:sld>
</file>

<file path=ppt/theme/theme1.xml><?xml version="1.0" encoding="utf-8"?>
<a:theme xmlns:a="http://schemas.openxmlformats.org/drawingml/2006/main" name="Office Theme">
  <a:themeElements>
    <a:clrScheme name="New UofM Rady Colours">
      <a:dk1>
        <a:sysClr val="windowText" lastClr="000000"/>
      </a:dk1>
      <a:lt1>
        <a:sysClr val="window" lastClr="FFFFFF"/>
      </a:lt1>
      <a:dk2>
        <a:srgbClr val="5BADB9"/>
      </a:dk2>
      <a:lt2>
        <a:srgbClr val="C4CFD7"/>
      </a:lt2>
      <a:accent1>
        <a:srgbClr val="706258"/>
      </a:accent1>
      <a:accent2>
        <a:srgbClr val="512909"/>
      </a:accent2>
      <a:accent3>
        <a:srgbClr val="48562A"/>
      </a:accent3>
      <a:accent4>
        <a:srgbClr val="DDC1A0"/>
      </a:accent4>
      <a:accent5>
        <a:srgbClr val="FDB813"/>
      </a:accent5>
      <a:accent6>
        <a:srgbClr val="6C889D"/>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7BF06989-4644-4FD2-87C3-20E8B706520B}" vid="{B7FE5A8F-E42F-4669-9AE8-7FE98FD08F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MCHP Presentation template_2019-09-30_ik</Template>
  <TotalTime>8262</TotalTime>
  <Words>1256</Words>
  <Application>Microsoft Office PowerPoint</Application>
  <PresentationFormat>On-screen Show (4:3)</PresentationFormat>
  <Paragraphs>86</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Times New Roman</vt:lpstr>
      <vt:lpstr>Office Theme</vt:lpstr>
      <vt:lpstr>PowerPoint Presentation</vt:lpstr>
      <vt:lpstr>Research Objectives</vt:lpstr>
      <vt:lpstr>Key Findings Overall</vt:lpstr>
      <vt:lpstr>Incidence of Type 2 Diabetes</vt:lpstr>
      <vt:lpstr>Details of New Visualizations</vt:lpstr>
      <vt:lpstr>PowerPoint Presentation</vt:lpstr>
      <vt:lpstr>Rationale for making New Visualizations (Fig 1)</vt:lpstr>
      <vt:lpstr>Steps in Creating New Visualizations (Fig 1)</vt:lpstr>
      <vt:lpstr>Figure 2 Time evolution of Diabetes for different age Groups.</vt:lpstr>
      <vt:lpstr>Rationale for making New Visualizations (Fig 2)</vt:lpstr>
      <vt:lpstr>Steps in Creating New Visualizations (Fig 2)</vt:lpstr>
      <vt:lpstr>Type 2 diabetes is occurring at a younger age. Screening guidelines need to be updated.</vt:lpstr>
      <vt:lpstr>Fig 3. Variation of Hypertension among Manitobans in different regions</vt:lpstr>
      <vt:lpstr>Rationale for making New Visualizations (Fig 3)</vt:lpstr>
      <vt:lpstr>Fig 4. Variation of congestive heart  failure among Manitobans in different regions</vt:lpstr>
      <vt:lpstr>Rationale for making New Visualization (Fig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Pepneck</dc:creator>
  <cp:lastModifiedBy>Navjot Kaur</cp:lastModifiedBy>
  <cp:revision>165</cp:revision>
  <dcterms:created xsi:type="dcterms:W3CDTF">2019-10-25T14:54:51Z</dcterms:created>
  <dcterms:modified xsi:type="dcterms:W3CDTF">2022-08-18T22:06:53Z</dcterms:modified>
</cp:coreProperties>
</file>