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2778" y="1126109"/>
            <a:ext cx="14373919" cy="1947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083" y="1253090"/>
            <a:ext cx="9593580" cy="7375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-635" algn="ctr">
              <a:lnSpc>
                <a:spcPct val="99900"/>
              </a:lnSpc>
              <a:spcBef>
                <a:spcPts val="125"/>
              </a:spcBef>
            </a:pPr>
            <a:r>
              <a:rPr sz="9650" b="1" spc="40" dirty="0">
                <a:solidFill>
                  <a:srgbClr val="FFFFFF"/>
                </a:solidFill>
                <a:latin typeface="Cambria"/>
                <a:cs typeface="Cambria"/>
              </a:rPr>
              <a:t>Defending </a:t>
            </a:r>
            <a:r>
              <a:rPr sz="9650" b="1" dirty="0">
                <a:solidFill>
                  <a:srgbClr val="FFFFFF"/>
                </a:solidFill>
                <a:latin typeface="Cambria"/>
                <a:cs typeface="Cambria"/>
              </a:rPr>
              <a:t>Against</a:t>
            </a:r>
            <a:r>
              <a:rPr sz="965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50" b="1" spc="50" dirty="0">
                <a:solidFill>
                  <a:srgbClr val="FFFFFF"/>
                </a:solidFill>
                <a:latin typeface="Cambria"/>
                <a:cs typeface="Cambria"/>
              </a:rPr>
              <a:t>Phishing </a:t>
            </a:r>
            <a:r>
              <a:rPr sz="9650" b="1" spc="-30" dirty="0">
                <a:solidFill>
                  <a:srgbClr val="FFFFFF"/>
                </a:solidFill>
                <a:latin typeface="Cambria"/>
                <a:cs typeface="Cambria"/>
              </a:rPr>
              <a:t>Attacks:</a:t>
            </a:r>
            <a:r>
              <a:rPr sz="9650" b="1" spc="-4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50" b="1" spc="7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9650" b="1" spc="-10" dirty="0">
                <a:solidFill>
                  <a:srgbClr val="FFFFFF"/>
                </a:solidFill>
                <a:latin typeface="Cambria"/>
                <a:cs typeface="Cambria"/>
              </a:rPr>
              <a:t>Cybersecurity Perspective</a:t>
            </a:r>
            <a:endParaRPr sz="96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4312" rIns="0" bIns="0" rtlCol="0">
            <a:spAutoFit/>
          </a:bodyPr>
          <a:lstStyle/>
          <a:p>
            <a:pPr marL="7922259" marR="5080">
              <a:lnSpc>
                <a:spcPct val="100400"/>
              </a:lnSpc>
              <a:spcBef>
                <a:spcPts val="110"/>
              </a:spcBef>
            </a:pPr>
            <a:r>
              <a:rPr spc="110" dirty="0"/>
              <a:t>Multi-</a:t>
            </a:r>
            <a:r>
              <a:rPr dirty="0"/>
              <a:t>Factor</a:t>
            </a:r>
            <a:r>
              <a:rPr spc="-90" dirty="0"/>
              <a:t> </a:t>
            </a:r>
            <a:r>
              <a:rPr spc="-10" dirty="0"/>
              <a:t>Authentication </a:t>
            </a:r>
            <a:r>
              <a:rPr spc="-10" dirty="0">
                <a:latin typeface="Times New Roman"/>
                <a:cs typeface="Times New Roman"/>
              </a:rPr>
              <a:t>(MFA)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0734" y="3214382"/>
            <a:ext cx="1478407" cy="310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51321" y="3976382"/>
            <a:ext cx="1726196" cy="2494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03882" y="4771694"/>
            <a:ext cx="1267460" cy="277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195" y="3135236"/>
            <a:ext cx="537273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14170">
              <a:lnSpc>
                <a:spcPct val="102000"/>
              </a:lnSpc>
              <a:spcBef>
                <a:spcPts val="65"/>
              </a:spcBef>
              <a:tabLst>
                <a:tab pos="3131185" algn="l"/>
              </a:tabLst>
            </a:pP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MFA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extra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layer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forms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harder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attackers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gain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unauthorized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825"/>
              </a:spcBef>
            </a:pPr>
            <a:r>
              <a:rPr sz="4950" dirty="0"/>
              <a:t>Incident</a:t>
            </a:r>
            <a:r>
              <a:rPr sz="4950" spc="-55" dirty="0"/>
              <a:t> </a:t>
            </a:r>
            <a:r>
              <a:rPr sz="4950" dirty="0"/>
              <a:t>Response</a:t>
            </a:r>
            <a:r>
              <a:rPr sz="4950" spc="-15" dirty="0"/>
              <a:t> </a:t>
            </a:r>
            <a:r>
              <a:rPr sz="4950" spc="-10" dirty="0"/>
              <a:t>Planning</a:t>
            </a:r>
            <a:endParaRPr sz="49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6182" y="3458679"/>
            <a:ext cx="2785999" cy="3072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7285" y="3896829"/>
            <a:ext cx="1621751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9106" y="4782654"/>
            <a:ext cx="2500020" cy="2477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68586" y="3316961"/>
            <a:ext cx="322199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latin typeface="Verdana"/>
                <a:cs typeface="Verdana"/>
              </a:rPr>
              <a:t>Developing</a:t>
            </a:r>
            <a:r>
              <a:rPr sz="2450" spc="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robust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06955" y="4849266"/>
            <a:ext cx="1320038" cy="2421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56850" y="3316961"/>
            <a:ext cx="3840479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85110">
              <a:lnSpc>
                <a:spcPct val="117300"/>
              </a:lnSpc>
              <a:spcBef>
                <a:spcPts val="95"/>
              </a:spcBef>
            </a:pPr>
            <a:r>
              <a:rPr sz="2450" spc="50" dirty="0">
                <a:latin typeface="Verdana"/>
                <a:cs typeface="Verdana"/>
              </a:rPr>
              <a:t>plan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is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impact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successful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5578" y="4183736"/>
            <a:ext cx="6594475" cy="13589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spc="60" dirty="0">
                <a:latin typeface="Verdana"/>
                <a:cs typeface="Verdana"/>
              </a:rPr>
              <a:t>phishing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attacks.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plan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should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include</a:t>
            </a:r>
            <a:endParaRPr sz="2450">
              <a:latin typeface="Verdana"/>
              <a:cs typeface="Verdana"/>
            </a:endParaRPr>
          </a:p>
          <a:p>
            <a:pPr marL="2370455" marR="1578610" indent="410845">
              <a:lnSpc>
                <a:spcPct val="117300"/>
              </a:lnSpc>
              <a:spcBef>
                <a:spcPts val="75"/>
              </a:spcBef>
            </a:pPr>
            <a:r>
              <a:rPr sz="2450" spc="-20" dirty="0">
                <a:latin typeface="Verdana"/>
                <a:cs typeface="Verdana"/>
              </a:rPr>
              <a:t>strategies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-10" dirty="0">
                <a:latin typeface="Verdana"/>
                <a:cs typeface="Verdana"/>
              </a:rPr>
              <a:t>procedures.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573278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60" dirty="0">
                <a:solidFill>
                  <a:srgbClr val="000000"/>
                </a:solidFill>
              </a:rPr>
              <a:t>Continuous</a:t>
            </a:r>
            <a:r>
              <a:rPr sz="4100" spc="100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Monitoring </a:t>
            </a:r>
            <a:r>
              <a:rPr sz="4100" dirty="0">
                <a:solidFill>
                  <a:srgbClr val="000000"/>
                </a:solidFill>
              </a:rPr>
              <a:t>and</a:t>
            </a:r>
            <a:r>
              <a:rPr sz="4100" spc="-114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Adaptation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1759" y="3317036"/>
            <a:ext cx="1732978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358" y="3317036"/>
            <a:ext cx="1415224" cy="30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0812" y="5079162"/>
            <a:ext cx="1111592" cy="2478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36436" y="4641012"/>
            <a:ext cx="1173175" cy="308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3296" y="3175317"/>
            <a:ext cx="6169025" cy="2225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451860" algn="l"/>
              </a:tabLst>
            </a:pPr>
            <a:r>
              <a:rPr sz="2450" spc="-10" dirty="0">
                <a:latin typeface="Verdana"/>
                <a:cs typeface="Verdana"/>
              </a:rPr>
              <a:t>Regularly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</a:pPr>
            <a:r>
              <a:rPr sz="2450" dirty="0">
                <a:latin typeface="Verdana"/>
                <a:cs typeface="Verdana"/>
              </a:rPr>
              <a:t>defense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mechanisms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 </a:t>
            </a:r>
            <a:r>
              <a:rPr sz="2450" spc="-80" dirty="0">
                <a:latin typeface="Verdana"/>
                <a:cs typeface="Verdana"/>
              </a:rPr>
              <a:t>ever-</a:t>
            </a:r>
            <a:r>
              <a:rPr sz="2450" dirty="0">
                <a:latin typeface="Verdana"/>
                <a:cs typeface="Verdana"/>
              </a:rPr>
              <a:t>evolving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landscape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phishing</a:t>
            </a:r>
            <a:endParaRPr sz="2450">
              <a:latin typeface="Verdana"/>
              <a:cs typeface="Verdana"/>
            </a:endParaRPr>
          </a:p>
          <a:p>
            <a:pPr marL="12700" marR="1036955">
              <a:lnSpc>
                <a:spcPct val="117300"/>
              </a:lnSpc>
              <a:spcBef>
                <a:spcPts val="75"/>
              </a:spcBef>
              <a:tabLst>
                <a:tab pos="3985260" algn="l"/>
              </a:tabLst>
            </a:pPr>
            <a:r>
              <a:rPr sz="2450" spc="-55" dirty="0">
                <a:latin typeface="Verdana"/>
                <a:cs typeface="Verdana"/>
              </a:rPr>
              <a:t>attacks.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Organizations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must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stay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adapt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new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2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5679" y="5121871"/>
              <a:ext cx="1786204" cy="30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6545" y="5502871"/>
              <a:ext cx="2128735" cy="307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6791" y="4739271"/>
              <a:ext cx="2090432" cy="2494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90186" y="5121871"/>
              <a:ext cx="1210259" cy="308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0413" y="5502871"/>
              <a:ext cx="1431493" cy="3072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34470" y="5501271"/>
              <a:ext cx="1413687" cy="24940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170" dirty="0">
                <a:solidFill>
                  <a:srgbClr val="000000"/>
                </a:solidFill>
              </a:rPr>
              <a:t>Conclusion</a:t>
            </a:r>
            <a:endParaRPr sz="10000"/>
          </a:p>
        </p:txBody>
      </p:sp>
      <p:sp>
        <p:nvSpPr>
          <p:cNvPr id="11" name="object 11"/>
          <p:cNvSpPr txBox="1"/>
          <p:nvPr/>
        </p:nvSpPr>
        <p:spPr>
          <a:xfrm>
            <a:off x="4390351" y="4660112"/>
            <a:ext cx="727583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75" dirty="0">
                <a:latin typeface="Verdana"/>
                <a:cs typeface="Verdana"/>
              </a:rPr>
              <a:t>Defending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against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phishing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attacks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requires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6997" y="5041112"/>
            <a:ext cx="401256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latin typeface="Verdana"/>
                <a:cs typeface="Verdana"/>
              </a:rPr>
              <a:t>approach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combines</a:t>
            </a:r>
            <a:endParaRPr sz="2450">
              <a:latin typeface="Verdana"/>
              <a:cs typeface="Verdana"/>
            </a:endParaRPr>
          </a:p>
          <a:p>
            <a:pPr marL="2214880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staying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02181" y="5041112"/>
            <a:ext cx="63690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5893" y="5041112"/>
            <a:ext cx="78549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165" algn="r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0387" y="5803112"/>
            <a:ext cx="983742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191000" marR="5080" indent="-4178935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/>
                <a:cs typeface="Verdana"/>
              </a:rPr>
              <a:t>organizations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effectively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mitigate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risks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associated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with </a:t>
            </a:r>
            <a:r>
              <a:rPr sz="2450" spc="-10" dirty="0">
                <a:latin typeface="Verdana"/>
                <a:cs typeface="Verdana"/>
              </a:rPr>
              <a:t>phishing.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68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45" dirty="0"/>
              <a:t>Thanks!</a:t>
            </a:r>
            <a:endParaRPr sz="14950"/>
          </a:p>
        </p:txBody>
      </p:sp>
      <p:sp>
        <p:nvSpPr>
          <p:cNvPr id="10" name="object 10"/>
          <p:cNvSpPr txBox="1"/>
          <p:nvPr/>
        </p:nvSpPr>
        <p:spPr>
          <a:xfrm>
            <a:off x="1505152" y="4929878"/>
            <a:ext cx="7492797" cy="40068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US" sz="2750" dirty="0">
                <a:solidFill>
                  <a:schemeClr val="bg1"/>
                </a:solidFill>
                <a:latin typeface="Verdana"/>
                <a:cs typeface="Verdana"/>
              </a:rPr>
              <a:t>Created By : Navjot Singh</a:t>
            </a:r>
            <a:endParaRPr sz="27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778" y="1429398"/>
            <a:ext cx="4526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000000"/>
                </a:solidFill>
              </a:rPr>
              <a:t>Introduction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010" y="3016669"/>
            <a:ext cx="1417167" cy="1811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7780" y="3386594"/>
            <a:ext cx="1653044" cy="249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2490" y="2808326"/>
            <a:ext cx="5935980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4545">
              <a:lnSpc>
                <a:spcPct val="117300"/>
              </a:lnSpc>
              <a:spcBef>
                <a:spcPts val="95"/>
              </a:spcBef>
              <a:tabLst>
                <a:tab pos="5626100" algn="l"/>
              </a:tabLst>
            </a:pPr>
            <a:r>
              <a:rPr sz="2450" spc="85" dirty="0">
                <a:latin typeface="Verdana"/>
                <a:cs typeface="Verdana"/>
              </a:rPr>
              <a:t>Phishing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attacks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30" dirty="0">
                <a:latin typeface="Verdana"/>
                <a:cs typeface="Verdana"/>
              </a:rPr>
              <a:t>in </a:t>
            </a:r>
            <a:r>
              <a:rPr sz="2450" spc="-35" dirty="0">
                <a:latin typeface="Verdana"/>
                <a:cs typeface="Verdana"/>
              </a:rPr>
              <a:t>cybersecurity.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They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involve</a:t>
            </a:r>
            <a:endParaRPr sz="2450">
              <a:latin typeface="Verdana"/>
              <a:cs typeface="Verdana"/>
            </a:endParaRPr>
          </a:p>
          <a:p>
            <a:pPr marL="570865" marR="5080" indent="956310">
              <a:lnSpc>
                <a:spcPts val="3529"/>
              </a:lnSpc>
              <a:spcBef>
                <a:spcPts val="20"/>
              </a:spcBef>
            </a:pPr>
            <a:r>
              <a:rPr sz="2450" dirty="0">
                <a:latin typeface="Verdana"/>
                <a:cs typeface="Verdana"/>
              </a:rPr>
              <a:t>attempts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obtain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sensitive </a:t>
            </a:r>
            <a:r>
              <a:rPr sz="2450" dirty="0">
                <a:latin typeface="Verdana"/>
                <a:cs typeface="Verdana"/>
              </a:rPr>
              <a:t>information.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presentation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will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6376" y="4710569"/>
            <a:ext cx="1487512" cy="2494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47287" y="4631410"/>
            <a:ext cx="118554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" dirty="0">
                <a:latin typeface="Verdana"/>
                <a:cs typeface="Verdana"/>
              </a:rPr>
              <a:t>explore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4177" y="4570450"/>
            <a:ext cx="280479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17300"/>
              </a:lnSpc>
              <a:spcBef>
                <a:spcPts val="95"/>
              </a:spcBef>
            </a:pPr>
            <a:r>
              <a:rPr sz="2450" spc="-20" dirty="0">
                <a:latin typeface="Verdana"/>
                <a:cs typeface="Verdana"/>
              </a:rPr>
              <a:t>strategies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against </a:t>
            </a:r>
            <a:r>
              <a:rPr sz="2450" spc="60" dirty="0">
                <a:latin typeface="Verdana"/>
                <a:cs typeface="Verdana"/>
              </a:rPr>
              <a:t>phishing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attacks.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5" y="1484668"/>
            <a:ext cx="621284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dirty="0">
                <a:solidFill>
                  <a:srgbClr val="000000"/>
                </a:solidFill>
              </a:rPr>
              <a:t>Understanding</a:t>
            </a:r>
            <a:r>
              <a:rPr sz="4350" spc="25" dirty="0">
                <a:solidFill>
                  <a:srgbClr val="000000"/>
                </a:solidFill>
              </a:rPr>
              <a:t> </a:t>
            </a:r>
            <a:r>
              <a:rPr sz="4350" spc="-10" dirty="0">
                <a:solidFill>
                  <a:srgbClr val="000000"/>
                </a:solidFill>
              </a:rPr>
              <a:t>Phishing</a:t>
            </a:r>
            <a:endParaRPr sz="4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3726" y="2869311"/>
            <a:ext cx="2867672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4351" y="3250311"/>
            <a:ext cx="1571244" cy="3072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2" y="2788552"/>
            <a:ext cx="201485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85" dirty="0">
                <a:latin typeface="Verdana"/>
                <a:cs typeface="Verdana"/>
              </a:rPr>
              <a:t>Phishing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9213" y="2788552"/>
            <a:ext cx="10109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" dirty="0">
                <a:latin typeface="Verdana"/>
                <a:cs typeface="Verdana"/>
              </a:rPr>
              <a:t>attack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80319" y="4391698"/>
            <a:ext cx="1840230" cy="2494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53141" y="3169552"/>
            <a:ext cx="5893435" cy="154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3748404" algn="l"/>
              </a:tabLst>
            </a:pP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relies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on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Attackers </a:t>
            </a:r>
            <a:r>
              <a:rPr sz="2450" dirty="0">
                <a:latin typeface="Verdana"/>
                <a:cs typeface="Verdana"/>
              </a:rPr>
              <a:t>often</a:t>
            </a:r>
            <a:r>
              <a:rPr sz="2450" spc="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impersonate</a:t>
            </a:r>
            <a:r>
              <a:rPr sz="2450" spc="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legitimate</a:t>
            </a:r>
            <a:r>
              <a:rPr sz="2450" spc="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entities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trick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victims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into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revealing</a:t>
            </a:r>
            <a:endParaRPr sz="2450">
              <a:latin typeface="Verdana"/>
              <a:cs typeface="Verdana"/>
            </a:endParaRPr>
          </a:p>
          <a:p>
            <a:pPr marL="1967864">
              <a:lnSpc>
                <a:spcPct val="100000"/>
              </a:lnSpc>
              <a:spcBef>
                <a:spcPts val="60"/>
              </a:spcBef>
            </a:pPr>
            <a:r>
              <a:rPr sz="2450" spc="-10" dirty="0">
                <a:latin typeface="Verdana"/>
                <a:cs typeface="Verdana"/>
              </a:rPr>
              <a:t>information.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13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900"/>
              </a:spcBef>
            </a:pPr>
            <a:r>
              <a:rPr sz="5400" dirty="0"/>
              <a:t>Types</a:t>
            </a:r>
            <a:r>
              <a:rPr sz="5400" spc="45" dirty="0"/>
              <a:t> </a:t>
            </a:r>
            <a:r>
              <a:rPr sz="5400" dirty="0"/>
              <a:t>of</a:t>
            </a:r>
            <a:r>
              <a:rPr sz="5400" spc="45" dirty="0"/>
              <a:t> Phishing</a:t>
            </a:r>
            <a:r>
              <a:rPr sz="5400" spc="-155" dirty="0"/>
              <a:t> </a:t>
            </a:r>
            <a:r>
              <a:rPr sz="5400" spc="-10" dirty="0"/>
              <a:t>Attacks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8362" y="3896829"/>
            <a:ext cx="2309469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0" y="3896829"/>
            <a:ext cx="1253490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65577" y="3896829"/>
            <a:ext cx="1118235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17569" y="3377920"/>
            <a:ext cx="633031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85" dirty="0">
                <a:latin typeface="Verdana"/>
                <a:cs typeface="Verdana"/>
              </a:rPr>
              <a:t>Phishing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attacks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take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various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forms,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01700" y="4334979"/>
            <a:ext cx="2193925" cy="2478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13534" y="3816070"/>
            <a:ext cx="78549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62103" y="3755111"/>
            <a:ext cx="1023619" cy="9017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605"/>
              </a:spcBef>
            </a:pPr>
            <a:r>
              <a:rPr sz="2450" spc="-41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60" dirty="0">
                <a:latin typeface="Verdana"/>
                <a:cs typeface="Verdana"/>
              </a:rPr>
              <a:t>within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9877" y="3755111"/>
            <a:ext cx="4818380" cy="13493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605"/>
              </a:spcBef>
              <a:tabLst>
                <a:tab pos="3925570" algn="l"/>
              </a:tabLst>
            </a:pPr>
            <a:r>
              <a:rPr sz="2450" spc="65" dirty="0">
                <a:latin typeface="Verdana"/>
                <a:cs typeface="Verdana"/>
              </a:rPr>
              <a:t>including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2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60" dirty="0">
                <a:latin typeface="Verdana"/>
                <a:cs typeface="Verdana"/>
              </a:rPr>
              <a:t>Each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type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targets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speciﬁc</a:t>
            </a:r>
            <a:endParaRPr sz="2450">
              <a:latin typeface="Verdana"/>
              <a:cs typeface="Verdana"/>
            </a:endParaRPr>
          </a:p>
          <a:p>
            <a:pPr marL="2600325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latin typeface="Verdana"/>
                <a:cs typeface="Verdana"/>
              </a:rPr>
              <a:t>organizations.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692" rIns="0" bIns="0" rtlCol="0">
            <a:spAutoFit/>
          </a:bodyPr>
          <a:lstStyle/>
          <a:p>
            <a:pPr marL="7922259">
              <a:lnSpc>
                <a:spcPct val="100000"/>
              </a:lnSpc>
              <a:spcBef>
                <a:spcPts val="125"/>
              </a:spcBef>
            </a:pPr>
            <a:r>
              <a:rPr sz="3600" spc="95" dirty="0"/>
              <a:t>Common</a:t>
            </a:r>
            <a:r>
              <a:rPr sz="3600" spc="195" dirty="0"/>
              <a:t> </a:t>
            </a:r>
            <a:r>
              <a:rPr sz="3600" dirty="0"/>
              <a:t>Phishing</a:t>
            </a:r>
            <a:r>
              <a:rPr sz="3600" spc="100" dirty="0"/>
              <a:t> </a:t>
            </a:r>
            <a:r>
              <a:rPr sz="3600" spc="-10" dirty="0"/>
              <a:t>Tactics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7790" y="3214382"/>
            <a:ext cx="1242949" cy="308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061" y="3596995"/>
            <a:ext cx="1480908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9466" y="3595382"/>
            <a:ext cx="655066" cy="2494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24257" y="4739995"/>
            <a:ext cx="1484376" cy="247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2195" y="3135236"/>
            <a:ext cx="545973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03375" marR="5080" indent="-1591310">
              <a:lnSpc>
                <a:spcPct val="102000"/>
              </a:lnSpc>
              <a:spcBef>
                <a:spcPts val="65"/>
              </a:spcBef>
              <a:tabLst>
                <a:tab pos="4348480" algn="l"/>
              </a:tabLst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Phishers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emails,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attachments,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652145">
              <a:lnSpc>
                <a:spcPct val="102000"/>
              </a:lnSpc>
              <a:tabLst>
                <a:tab pos="3244850" algn="l"/>
              </a:tabLst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websites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deceive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victims.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tactics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prevention.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517" rIns="0" bIns="0" rtlCol="0">
            <a:spAutoFit/>
          </a:bodyPr>
          <a:lstStyle/>
          <a:p>
            <a:pPr marL="7922259">
              <a:lnSpc>
                <a:spcPct val="100000"/>
              </a:lnSpc>
              <a:spcBef>
                <a:spcPts val="100"/>
              </a:spcBef>
            </a:pPr>
            <a:r>
              <a:rPr sz="3550" spc="95" dirty="0">
                <a:latin typeface="Times New Roman"/>
                <a:cs typeface="Times New Roman"/>
              </a:rPr>
              <a:t>Impact</a:t>
            </a:r>
            <a:r>
              <a:rPr sz="3550" spc="-85" dirty="0">
                <a:latin typeface="Times New Roman"/>
                <a:cs typeface="Times New Roman"/>
              </a:rPr>
              <a:t> </a:t>
            </a:r>
            <a:r>
              <a:rPr sz="3550" spc="140" dirty="0">
                <a:latin typeface="Times New Roman"/>
                <a:cs typeface="Times New Roman"/>
              </a:rPr>
              <a:t>of</a:t>
            </a:r>
            <a:r>
              <a:rPr sz="3550" spc="-55" dirty="0">
                <a:latin typeface="Times New Roman"/>
                <a:cs typeface="Times New Roman"/>
              </a:rPr>
              <a:t> </a:t>
            </a:r>
            <a:r>
              <a:rPr sz="3550" spc="155" dirty="0">
                <a:latin typeface="Times New Roman"/>
                <a:cs typeface="Times New Roman"/>
              </a:rPr>
              <a:t>Phishing</a:t>
            </a:r>
            <a:r>
              <a:rPr sz="3550" spc="-190" dirty="0">
                <a:latin typeface="Times New Roman"/>
                <a:cs typeface="Times New Roman"/>
              </a:rPr>
              <a:t> </a:t>
            </a:r>
            <a:r>
              <a:rPr sz="3550" spc="40" dirty="0">
                <a:latin typeface="Times New Roman"/>
                <a:cs typeface="Times New Roman"/>
              </a:rPr>
              <a:t>Attacks</a:t>
            </a:r>
            <a:endParaRPr sz="3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0280" y="3595382"/>
            <a:ext cx="2342857" cy="2494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3412" y="3596995"/>
            <a:ext cx="2218690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6061" y="4358995"/>
            <a:ext cx="1623656" cy="3072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786100" y="3516223"/>
            <a:ext cx="78549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81194" y="5187607"/>
            <a:ext cx="1000582" cy="1811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62144" y="3135224"/>
            <a:ext cx="4650740" cy="1164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Phishing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attacks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  <a:p>
            <a:pPr marL="131445" algn="ctr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R="128905" algn="ctr">
              <a:lnSpc>
                <a:spcPct val="100000"/>
              </a:lnSpc>
              <a:spcBef>
                <a:spcPts val="60"/>
              </a:spcBef>
            </a:pP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damage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organization's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2233" y="4278223"/>
            <a:ext cx="5167630" cy="1164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70685">
              <a:lnSpc>
                <a:spcPct val="102000"/>
              </a:lnSpc>
              <a:spcBef>
                <a:spcPts val="65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consequences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falling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victim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phishing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2450">
              <a:latin typeface="Verdana"/>
              <a:cs typeface="Verdana"/>
            </a:endParaRPr>
          </a:p>
          <a:p>
            <a:pPr marL="1019810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380" y="1419873"/>
            <a:ext cx="4076700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950" spc="185" dirty="0">
                <a:solidFill>
                  <a:srgbClr val="000000"/>
                </a:solidFill>
                <a:latin typeface="Times New Roman"/>
                <a:cs typeface="Times New Roman"/>
              </a:rPr>
              <a:t>Phishing</a:t>
            </a:r>
            <a:r>
              <a:rPr sz="395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50" spc="195" dirty="0">
                <a:solidFill>
                  <a:srgbClr val="000000"/>
                </a:solidFill>
                <a:latin typeface="Times New Roman"/>
                <a:cs typeface="Times New Roman"/>
              </a:rPr>
              <a:t>Defense</a:t>
            </a:r>
            <a:endParaRPr sz="3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950" spc="140" dirty="0">
                <a:solidFill>
                  <a:srgbClr val="000000"/>
                </a:solidFill>
                <a:latin typeface="Times New Roman"/>
                <a:cs typeface="Times New Roman"/>
              </a:rPr>
              <a:t>Strategies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738" y="2950057"/>
            <a:ext cx="2842298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8810" y="3386594"/>
            <a:ext cx="2151735" cy="310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2403" y="3386594"/>
            <a:ext cx="1844598" cy="2494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9795" y="3826357"/>
            <a:ext cx="2301989" cy="2477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4481" y="4712182"/>
            <a:ext cx="1068451" cy="247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85480" y="2808326"/>
            <a:ext cx="5993130" cy="26638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605"/>
              </a:spcBef>
              <a:tabLst>
                <a:tab pos="5913120" algn="l"/>
              </a:tabLst>
            </a:pPr>
            <a:r>
              <a:rPr sz="2450" spc="45" dirty="0">
                <a:latin typeface="Verdana"/>
                <a:cs typeface="Verdana"/>
              </a:rPr>
              <a:t>Implementing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2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3262629">
              <a:lnSpc>
                <a:spcPct val="100000"/>
              </a:lnSpc>
              <a:spcBef>
                <a:spcPts val="509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defense</a:t>
            </a:r>
            <a:endParaRPr sz="2450">
              <a:latin typeface="Verdana"/>
              <a:cs typeface="Verdana"/>
            </a:endParaRPr>
          </a:p>
          <a:p>
            <a:pPr marL="12700" marR="5080" indent="642620" algn="r">
              <a:lnSpc>
                <a:spcPct val="117300"/>
              </a:lnSpc>
              <a:spcBef>
                <a:spcPts val="75"/>
              </a:spcBef>
              <a:tabLst>
                <a:tab pos="5450205" algn="l"/>
              </a:tabLst>
            </a:pPr>
            <a:r>
              <a:rPr sz="2450" spc="-20" dirty="0">
                <a:latin typeface="Verdana"/>
                <a:cs typeface="Verdana"/>
              </a:rPr>
              <a:t>strategies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against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phishing.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These </a:t>
            </a:r>
            <a:r>
              <a:rPr sz="2450" dirty="0">
                <a:latin typeface="Verdana"/>
                <a:cs typeface="Verdana"/>
              </a:rPr>
              <a:t>measures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signiﬁcantly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25" dirty="0"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45" dirty="0">
                <a:latin typeface="Verdana"/>
                <a:cs typeface="Verdana"/>
              </a:rPr>
              <a:t>risk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successful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attacks.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472122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dirty="0">
                <a:solidFill>
                  <a:srgbClr val="000000"/>
                </a:solidFill>
              </a:rPr>
              <a:t>Security</a:t>
            </a:r>
            <a:r>
              <a:rPr sz="4100" spc="80" dirty="0">
                <a:solidFill>
                  <a:srgbClr val="000000"/>
                </a:solidFill>
              </a:rPr>
              <a:t> </a:t>
            </a:r>
            <a:r>
              <a:rPr sz="4100" spc="-30" dirty="0">
                <a:solidFill>
                  <a:srgbClr val="000000"/>
                </a:solidFill>
              </a:rPr>
              <a:t>Awareness </a:t>
            </a:r>
            <a:r>
              <a:rPr sz="4100" spc="130" dirty="0">
                <a:solidFill>
                  <a:srgbClr val="000000"/>
                </a:solidFill>
                <a:latin typeface="Times New Roman"/>
                <a:cs typeface="Times New Roman"/>
              </a:rPr>
              <a:t>Training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3565" y="3317036"/>
            <a:ext cx="1210259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3455" y="3753586"/>
            <a:ext cx="1660398" cy="310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7162" y="4193337"/>
            <a:ext cx="1443469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2295" y="4641012"/>
            <a:ext cx="2908617" cy="308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3296" y="3175317"/>
            <a:ext cx="6278880" cy="222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4640">
              <a:lnSpc>
                <a:spcPct val="117300"/>
              </a:lnSpc>
              <a:spcBef>
                <a:spcPts val="95"/>
              </a:spcBef>
              <a:tabLst>
                <a:tab pos="2650490" algn="l"/>
                <a:tab pos="4610735" algn="l"/>
              </a:tabLst>
            </a:pPr>
            <a:r>
              <a:rPr sz="2450" spc="-10" dirty="0">
                <a:latin typeface="Verdana"/>
                <a:cs typeface="Verdana"/>
              </a:rPr>
              <a:t>Regular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20" dirty="0">
                <a:latin typeface="Verdana"/>
                <a:cs typeface="Verdana"/>
              </a:rPr>
              <a:t>sessions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educate </a:t>
            </a:r>
            <a:r>
              <a:rPr sz="2450" dirty="0">
                <a:latin typeface="Verdana"/>
                <a:cs typeface="Verdana"/>
              </a:rPr>
              <a:t>employees</a:t>
            </a:r>
            <a:r>
              <a:rPr sz="2450" spc="-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about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587500">
              <a:lnSpc>
                <a:spcPct val="100000"/>
              </a:lnSpc>
              <a:spcBef>
                <a:spcPts val="509"/>
              </a:spcBef>
            </a:pPr>
            <a:r>
              <a:rPr sz="2450" spc="60" dirty="0">
                <a:latin typeface="Verdana"/>
                <a:cs typeface="Verdana"/>
              </a:rPr>
              <a:t>phishing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attempts.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Building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  <a:p>
            <a:pPr marL="12700" marR="796925" indent="2994025">
              <a:lnSpc>
                <a:spcPct val="1173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culture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key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spc="50" dirty="0">
                <a:latin typeface="Verdana"/>
                <a:cs typeface="Verdana"/>
              </a:rPr>
              <a:t>strengthening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defenses.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2567" rIns="0" bIns="0" rtlCol="0">
            <a:spAutoFit/>
          </a:bodyPr>
          <a:lstStyle/>
          <a:p>
            <a:pPr marL="7922259">
              <a:lnSpc>
                <a:spcPct val="100000"/>
              </a:lnSpc>
              <a:spcBef>
                <a:spcPts val="100"/>
              </a:spcBef>
            </a:pPr>
            <a:r>
              <a:rPr sz="3850" spc="80" dirty="0">
                <a:latin typeface="Times New Roman"/>
                <a:cs typeface="Times New Roman"/>
              </a:rPr>
              <a:t>Email</a:t>
            </a:r>
            <a:r>
              <a:rPr sz="3850" spc="-45" dirty="0">
                <a:latin typeface="Times New Roman"/>
                <a:cs typeface="Times New Roman"/>
              </a:rPr>
              <a:t> </a:t>
            </a:r>
            <a:r>
              <a:rPr sz="3850" spc="105" dirty="0">
                <a:latin typeface="Times New Roman"/>
                <a:cs typeface="Times New Roman"/>
              </a:rPr>
              <a:t>Filtering</a:t>
            </a:r>
            <a:r>
              <a:rPr sz="3850" spc="-45" dirty="0">
                <a:latin typeface="Times New Roman"/>
                <a:cs typeface="Times New Roman"/>
              </a:rPr>
              <a:t> </a:t>
            </a:r>
            <a:r>
              <a:rPr sz="3850" spc="155" dirty="0">
                <a:latin typeface="Times New Roman"/>
                <a:cs typeface="Times New Roman"/>
              </a:rPr>
              <a:t>Solutions</a:t>
            </a:r>
            <a:endParaRPr sz="38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63" y="3215995"/>
            <a:ext cx="1503667" cy="24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061" y="3977995"/>
            <a:ext cx="844473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1626" y="4358995"/>
            <a:ext cx="1680464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144" y="3135224"/>
            <a:ext cx="546417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3019425" algn="l"/>
              </a:tabLst>
            </a:pP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	email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ﬁltering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detect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677545" indent="940435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suspicious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emails.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solutions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  <a:p>
            <a:pPr marL="12700" marR="625475">
              <a:lnSpc>
                <a:spcPct val="102000"/>
              </a:lnSpc>
            </a:pP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phishing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emails</a:t>
            </a:r>
            <a:r>
              <a:rPr sz="24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4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reaching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employees'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inboxes.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332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Times New Roman</vt:lpstr>
      <vt:lpstr>Verdana</vt:lpstr>
      <vt:lpstr>Office Theme</vt:lpstr>
      <vt:lpstr>PowerPoint Presentation</vt:lpstr>
      <vt:lpstr>Introduction</vt:lpstr>
      <vt:lpstr>Understanding Phishing</vt:lpstr>
      <vt:lpstr>Types of Phishing Attacks</vt:lpstr>
      <vt:lpstr>Common Phishing Tactics</vt:lpstr>
      <vt:lpstr>Impact of Phishing Attacks</vt:lpstr>
      <vt:lpstr>Phishing Defense Strategies</vt:lpstr>
      <vt:lpstr>Security Awareness Training</vt:lpstr>
      <vt:lpstr>Email Filtering Solutions</vt:lpstr>
      <vt:lpstr>Multi-Factor Authentication (MFA)</vt:lpstr>
      <vt:lpstr>Incident Response Planning</vt:lpstr>
      <vt:lpstr>Continuous Monitoring and Adaptation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Navjot Singh</cp:lastModifiedBy>
  <cp:revision>1</cp:revision>
  <dcterms:created xsi:type="dcterms:W3CDTF">2024-03-27T15:55:33Z</dcterms:created>
  <dcterms:modified xsi:type="dcterms:W3CDTF">2024-03-27T15:57:50Z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2024-03-27T00:00:00Z</vt:filetime>
  </property>
  <property fmtid="{D5CDD505-2E9C-101B-9397-08002B2CF9AE}" pid="5" name="Producer">
    <vt:lpwstr>GPL Ghostscript 10.02.0</vt:lpwstr>
  </property>
</Properties>
</file>