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 id="2147483727" r:id="rId2"/>
  </p:sldMasterIdLst>
  <p:notesMasterIdLst>
    <p:notesMasterId r:id="rId55"/>
  </p:notesMasterIdLst>
  <p:handoutMasterIdLst>
    <p:handoutMasterId r:id="rId56"/>
  </p:handoutMasterIdLst>
  <p:sldIdLst>
    <p:sldId id="412" r:id="rId3"/>
    <p:sldId id="325" r:id="rId4"/>
    <p:sldId id="326" r:id="rId5"/>
    <p:sldId id="327" r:id="rId6"/>
    <p:sldId id="477" r:id="rId7"/>
    <p:sldId id="478" r:id="rId8"/>
    <p:sldId id="479" r:id="rId9"/>
    <p:sldId id="421" r:id="rId10"/>
    <p:sldId id="330" r:id="rId11"/>
    <p:sldId id="331" r:id="rId12"/>
    <p:sldId id="334" r:id="rId13"/>
    <p:sldId id="332" r:id="rId14"/>
    <p:sldId id="422" r:id="rId15"/>
    <p:sldId id="424" r:id="rId16"/>
    <p:sldId id="460" r:id="rId17"/>
    <p:sldId id="473" r:id="rId18"/>
    <p:sldId id="471" r:id="rId19"/>
    <p:sldId id="474" r:id="rId20"/>
    <p:sldId id="475" r:id="rId21"/>
    <p:sldId id="472" r:id="rId22"/>
    <p:sldId id="480" r:id="rId23"/>
    <p:sldId id="481" r:id="rId24"/>
    <p:sldId id="466" r:id="rId25"/>
    <p:sldId id="467" r:id="rId26"/>
    <p:sldId id="468" r:id="rId27"/>
    <p:sldId id="469" r:id="rId28"/>
    <p:sldId id="470" r:id="rId29"/>
    <p:sldId id="461" r:id="rId30"/>
    <p:sldId id="462" r:id="rId31"/>
    <p:sldId id="463" r:id="rId32"/>
    <p:sldId id="436" r:id="rId33"/>
    <p:sldId id="476" r:id="rId34"/>
    <p:sldId id="437" r:id="rId35"/>
    <p:sldId id="438" r:id="rId36"/>
    <p:sldId id="439" r:id="rId37"/>
    <p:sldId id="440" r:id="rId38"/>
    <p:sldId id="441" r:id="rId39"/>
    <p:sldId id="443" r:id="rId40"/>
    <p:sldId id="453" r:id="rId41"/>
    <p:sldId id="483" r:id="rId42"/>
    <p:sldId id="484" r:id="rId43"/>
    <p:sldId id="485" r:id="rId44"/>
    <p:sldId id="492" r:id="rId45"/>
    <p:sldId id="494" r:id="rId46"/>
    <p:sldId id="497" r:id="rId47"/>
    <p:sldId id="488" r:id="rId48"/>
    <p:sldId id="489" r:id="rId49"/>
    <p:sldId id="496" r:id="rId50"/>
    <p:sldId id="490" r:id="rId51"/>
    <p:sldId id="491" r:id="rId52"/>
    <p:sldId id="498" r:id="rId53"/>
    <p:sldId id="482" r:id="rId54"/>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5405" autoAdjust="0"/>
  </p:normalViewPr>
  <p:slideViewPr>
    <p:cSldViewPr snapToGrid="0">
      <p:cViewPr varScale="1">
        <p:scale>
          <a:sx n="82" d="100"/>
          <a:sy n="82" d="100"/>
        </p:scale>
        <p:origin x="1392" y="48"/>
      </p:cViewPr>
      <p:guideLst>
        <p:guide orient="horz" pos="679"/>
        <p:guide pos="521"/>
      </p:guideLst>
    </p:cSldViewPr>
  </p:slideViewPr>
  <p:outlineViewPr>
    <p:cViewPr>
      <p:scale>
        <a:sx n="33" d="100"/>
        <a:sy n="33" d="100"/>
      </p:scale>
      <p:origin x="0" y="-42120"/>
    </p:cViewPr>
  </p:outlineViewPr>
  <p:notesTextViewPr>
    <p:cViewPr>
      <p:scale>
        <a:sx n="100" d="100"/>
        <a:sy n="100" d="100"/>
      </p:scale>
      <p:origin x="0" y="0"/>
    </p:cViewPr>
  </p:notesTextViewPr>
  <p:sorterViewPr>
    <p:cViewPr>
      <p:scale>
        <a:sx n="100" d="100"/>
        <a:sy n="100" d="100"/>
      </p:scale>
      <p:origin x="0" y="-16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Grading Policy</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dLbl>
              <c:idx val="1"/>
              <c:layout/>
              <c:tx>
                <c:rich>
                  <a:bodyPr/>
                  <a:lstStyle/>
                  <a:p>
                    <a:r>
                      <a:rPr lang="en-US" smtClean="0"/>
                      <a:t>10%</a:t>
                    </a:r>
                    <a:endParaRPr lang="en-US" dirty="0"/>
                  </a:p>
                </c:rich>
              </c:tx>
              <c:dLblPos val="bestFit"/>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smtClean="0"/>
                      <a:t>30%</a:t>
                    </a:r>
                    <a:endParaRPr lang="en-US"/>
                  </a:p>
                </c:rich>
              </c:tx>
              <c:dLblPos val="bestFit"/>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smtClean="0"/>
                      <a:t>45%</a:t>
                    </a:r>
                    <a:endParaRPr lang="en-US"/>
                  </a:p>
                </c:rich>
              </c:tx>
              <c:dLblPos val="bestFit"/>
              <c:showLegendKey val="0"/>
              <c:showVal val="1"/>
              <c:showCatName val="0"/>
              <c:showSerName val="0"/>
              <c:showPercent val="0"/>
              <c:showBubbleSize val="0"/>
              <c:extLst>
                <c:ext xmlns:c15="http://schemas.microsoft.com/office/drawing/2012/chart" uri="{CE6537A1-D6FC-4f65-9D91-7224C49458BB}">
                  <c15:layout/>
                </c:ext>
              </c:extLst>
            </c:dLbl>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Sheet1!$A$2:$A$5</c:f>
              <c:strCache>
                <c:ptCount val="4"/>
                <c:pt idx="0">
                  <c:v>Quiz</c:v>
                </c:pt>
                <c:pt idx="1">
                  <c:v>Assignment</c:v>
                </c:pt>
                <c:pt idx="2">
                  <c:v>Midsem Examination</c:v>
                </c:pt>
                <c:pt idx="3">
                  <c:v>Comprehensive Examination</c:v>
                </c:pt>
              </c:strCache>
            </c:strRef>
          </c:cat>
          <c:val>
            <c:numRef>
              <c:f>Sheet1!$B$2:$B$5</c:f>
              <c:numCache>
                <c:formatCode>0%</c:formatCode>
                <c:ptCount val="4"/>
                <c:pt idx="0">
                  <c:v>0.15000000000000002</c:v>
                </c:pt>
                <c:pt idx="1">
                  <c:v>0.2</c:v>
                </c:pt>
                <c:pt idx="2">
                  <c:v>0.30000000000000004</c:v>
                </c:pt>
                <c:pt idx="3">
                  <c:v>0.45</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zero"/>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8371"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ea typeface="+mn-ea"/>
              </a:defRPr>
            </a:lvl1pPr>
          </a:lstStyle>
          <a:p>
            <a:pPr>
              <a:defRPr/>
            </a:pPr>
            <a:endParaRPr lang="en-US"/>
          </a:p>
        </p:txBody>
      </p:sp>
      <p:sp>
        <p:nvSpPr>
          <p:cNvPr id="58372"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8373"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fld id="{B152CA72-20F4-48EF-801A-0801F37C031B}" type="slidenum">
              <a:rPr lang="en-US"/>
              <a:pPr/>
              <a:t>‹#›</a:t>
            </a:fld>
            <a:endParaRPr lang="en-US"/>
          </a:p>
        </p:txBody>
      </p:sp>
    </p:spTree>
    <p:extLst>
      <p:ext uri="{BB962C8B-B14F-4D97-AF65-F5344CB8AC3E}">
        <p14:creationId xmlns:p14="http://schemas.microsoft.com/office/powerpoint/2010/main" val="1642893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222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ea typeface="+mn-ea"/>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223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fld id="{41EED0B2-7A89-4AD8-9C9E-84D8948F54C5}" type="slidenum">
              <a:rPr lang="en-US"/>
              <a:pPr/>
              <a:t>‹#›</a:t>
            </a:fld>
            <a:endParaRPr lang="en-US"/>
          </a:p>
        </p:txBody>
      </p:sp>
    </p:spTree>
    <p:extLst>
      <p:ext uri="{BB962C8B-B14F-4D97-AF65-F5344CB8AC3E}">
        <p14:creationId xmlns:p14="http://schemas.microsoft.com/office/powerpoint/2010/main" val="1559311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215DCEE-DECB-4C11-8DD2-8556E0EC58DF}" type="slidenum">
              <a:rPr lang="en-US"/>
              <a:pPr>
                <a:spcBef>
                  <a:spcPct val="0"/>
                </a:spcBef>
              </a:pPr>
              <a:t>1</a:t>
            </a:fld>
            <a:endParaRPr lang="en-US" dirty="0"/>
          </a:p>
        </p:txBody>
      </p:sp>
    </p:spTree>
    <p:extLst>
      <p:ext uri="{BB962C8B-B14F-4D97-AF65-F5344CB8AC3E}">
        <p14:creationId xmlns:p14="http://schemas.microsoft.com/office/powerpoint/2010/main" val="812572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A lack of </a:t>
            </a:r>
            <a:r>
              <a:rPr lang="en-US" dirty="0" err="1" smtClean="0"/>
              <a:t>orthogonality</a:t>
            </a:r>
            <a:r>
              <a:rPr lang="en-US" dirty="0" smtClean="0"/>
              <a:t> leads to exceptions to the rules of the language.</a:t>
            </a:r>
          </a:p>
          <a:p>
            <a:r>
              <a:rPr lang="en-US" dirty="0" smtClean="0"/>
              <a:t>For example, in a programming language that supports pointers, it should be possible to define a pointer to point to any specific type defined in the language. However, if pointers are not allowed to point to arrays, many potentially useful user-defined data structures cannot be defined.</a:t>
            </a:r>
          </a:p>
          <a:p>
            <a:endParaRPr lang="en-US" dirty="0" smtClean="0"/>
          </a:p>
          <a:p>
            <a:r>
              <a:rPr lang="en-US" dirty="0" smtClean="0"/>
              <a:t>The presence of adequate facilities for defining data types and data structures in a language is another significant aid to readability. For example, suppose a numeric type is used for an indicator flag because there is no Boolean type in the language.</a:t>
            </a:r>
          </a:p>
          <a:p>
            <a:endParaRPr lang="en-US" dirty="0" smtClean="0"/>
          </a:p>
          <a:p>
            <a:r>
              <a:rPr lang="en-US" dirty="0" smtClean="0"/>
              <a:t>Syntax Design</a:t>
            </a:r>
          </a:p>
          <a:p>
            <a:r>
              <a:rPr lang="en-US" i="1" dirty="0" smtClean="0"/>
              <a:t>Special words.</a:t>
            </a:r>
          </a:p>
          <a:p>
            <a:r>
              <a:rPr lang="en-US" i="1" dirty="0" smtClean="0"/>
              <a:t>Form and meaning</a:t>
            </a:r>
          </a:p>
          <a:p>
            <a:r>
              <a:rPr lang="en-US" dirty="0" smtClean="0"/>
              <a:t>C, for example, the meaning of the reserved word </a:t>
            </a:r>
            <a:r>
              <a:rPr lang="en-US" b="1" dirty="0" smtClean="0"/>
              <a:t>static </a:t>
            </a:r>
            <a:r>
              <a:rPr lang="en-US" dirty="0" smtClean="0"/>
              <a:t>depends on the context of its appearance.</a:t>
            </a:r>
          </a:p>
          <a:p>
            <a:endParaRPr lang="en-US" dirty="0" smtClean="0"/>
          </a:p>
          <a:p>
            <a:r>
              <a:rPr lang="en-US" dirty="0" err="1" smtClean="0"/>
              <a:t>Writability</a:t>
            </a:r>
            <a:endParaRPr lang="en-US" dirty="0" smtClean="0"/>
          </a:p>
          <a:p>
            <a:r>
              <a:rPr lang="en-US" dirty="0" err="1" smtClean="0"/>
              <a:t>Writability</a:t>
            </a:r>
            <a:r>
              <a:rPr lang="en-US" dirty="0" smtClean="0"/>
              <a:t> is a measure of how easily a language can be used to create programs for a chosen problem domain.</a:t>
            </a:r>
          </a:p>
          <a:p>
            <a:endParaRPr lang="en-US" dirty="0" smtClean="0"/>
          </a:p>
          <a:p>
            <a:r>
              <a:rPr lang="en-US" dirty="0" smtClean="0"/>
              <a:t>Support for Abstraction</a:t>
            </a:r>
          </a:p>
          <a:p>
            <a:r>
              <a:rPr lang="en-US" dirty="0" smtClean="0"/>
              <a:t>Briefly, </a:t>
            </a:r>
            <a:r>
              <a:rPr lang="en-US" b="1" dirty="0" smtClean="0"/>
              <a:t>abstraction </a:t>
            </a:r>
            <a:r>
              <a:rPr lang="en-US" dirty="0" smtClean="0"/>
              <a:t>means the ability to define and then use complicated structures or operations in ways that allow many of the details to be ignored.</a:t>
            </a:r>
          </a:p>
          <a:p>
            <a:endParaRPr lang="en-US" dirty="0" smtClean="0"/>
          </a:p>
          <a:p>
            <a:r>
              <a:rPr lang="en-US" dirty="0" smtClean="0"/>
              <a:t>A program is said to be reliable if it performs to its specifications under all conditions.</a:t>
            </a:r>
          </a:p>
          <a:p>
            <a:r>
              <a:rPr lang="en-US" b="1" dirty="0" smtClean="0"/>
              <a:t>Type checking </a:t>
            </a:r>
            <a:r>
              <a:rPr lang="en-US" dirty="0" smtClean="0"/>
              <a:t>is simply testing for type errors in a given program, either by the compiler or during program execution. Type checking is an important factor in language reliability.</a:t>
            </a:r>
          </a:p>
          <a:p>
            <a:endParaRPr lang="en-US" dirty="0" smtClean="0"/>
          </a:p>
          <a:p>
            <a:r>
              <a:rPr lang="en-US" b="1" dirty="0" smtClean="0"/>
              <a:t>aliasing </a:t>
            </a:r>
            <a:r>
              <a:rPr lang="en-US" dirty="0" smtClean="0"/>
              <a:t>is having two or more distinct names that can be used to access the same memory cell.</a:t>
            </a:r>
          </a:p>
          <a:p>
            <a:r>
              <a:rPr lang="en-US" dirty="0" smtClean="0"/>
              <a:t>aliasing—for example, two pointers set to point to the same variable, which is possible in most languages. In such a program, the programmer must always remember that changing the value pointed to by one of the two changes the value referenced by the other</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10B461B-0B24-4140-946E-FC522B0DCCFD}" type="slidenum">
              <a:rPr lang="en-US"/>
              <a:pPr eaLnBrk="1" hangingPunct="1"/>
              <a:t>32</a:t>
            </a:fld>
            <a:endParaRPr lang="en-US"/>
          </a:p>
        </p:txBody>
      </p:sp>
    </p:spTree>
    <p:extLst>
      <p:ext uri="{BB962C8B-B14F-4D97-AF65-F5344CB8AC3E}">
        <p14:creationId xmlns:p14="http://schemas.microsoft.com/office/powerpoint/2010/main" val="82359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D0B2-7A89-4AD8-9C9E-84D8948F54C5}" type="slidenum">
              <a:rPr lang="en-US" smtClean="0"/>
              <a:pPr/>
              <a:t>33</a:t>
            </a:fld>
            <a:endParaRPr lang="en-US"/>
          </a:p>
        </p:txBody>
      </p:sp>
    </p:spTree>
    <p:extLst>
      <p:ext uri="{BB962C8B-B14F-4D97-AF65-F5344CB8AC3E}">
        <p14:creationId xmlns:p14="http://schemas.microsoft.com/office/powerpoint/2010/main" val="397110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The primary source of this slowness is the decoding of the high-level language statements, which are far more complex than machine language instructions (although there may be fewer statements than instructions in  equivalent machine code). </a:t>
            </a:r>
          </a:p>
          <a:p>
            <a:r>
              <a:rPr lang="en-US" dirty="0" smtClean="0"/>
              <a:t>Furthermore, regardless of how many times a statement is executed, it must be decoded every time. Therefore, statement decoding, rather than the connection between the processor and memory, is the bottleneck of a pure interpreter. </a:t>
            </a:r>
          </a:p>
          <a:p>
            <a:endParaRPr lang="en-US" dirty="0" smtClean="0"/>
          </a:p>
          <a:p>
            <a:r>
              <a:rPr lang="en-US" dirty="0" smtClean="0"/>
              <a:t>Another disadvantage of pure interpretation is that it often requires more space.</a:t>
            </a:r>
          </a:p>
          <a:p>
            <a:r>
              <a:rPr lang="en-US" dirty="0" smtClean="0"/>
              <a:t>In addition to the source program, the symbol table must be present during interpretation.</a:t>
            </a:r>
          </a:p>
          <a:p>
            <a:endParaRPr lang="en-US" dirty="0" smtClean="0"/>
          </a:p>
          <a:p>
            <a:r>
              <a:rPr lang="en-US" dirty="0" smtClean="0"/>
              <a:t>APL, SNOBOL, and LISP</a:t>
            </a:r>
          </a:p>
          <a:p>
            <a:endParaRPr lang="en-US" dirty="0" smtClean="0"/>
          </a:p>
          <a:p>
            <a:r>
              <a:rPr lang="en-US" dirty="0" smtClean="0"/>
              <a:t>However, in recent years, pure interpretation has made a significant comeback with some Web scripting languages, such as JavaScript and PHP, which are now widely used.</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D4A2B6A6-0644-4CAB-A504-BE828BA10618}" type="slidenum">
              <a:rPr lang="en-US"/>
              <a:pPr eaLnBrk="1" hangingPunct="1"/>
              <a:t>46</a:t>
            </a:fld>
            <a:endParaRPr lang="en-US"/>
          </a:p>
        </p:txBody>
      </p:sp>
    </p:spTree>
    <p:extLst>
      <p:ext uri="{BB962C8B-B14F-4D97-AF65-F5344CB8AC3E}">
        <p14:creationId xmlns:p14="http://schemas.microsoft.com/office/powerpoint/2010/main" val="945924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Hybrid Implementation Systems translate high-level language programs to an intermediate language designed to allow easy interpretation.</a:t>
            </a:r>
          </a:p>
          <a:p>
            <a:endParaRPr lang="en-US" dirty="0" smtClean="0"/>
          </a:p>
          <a:p>
            <a:r>
              <a:rPr lang="en-US" dirty="0" smtClean="0"/>
              <a:t>Instead of translating intermediate language code to machine code, it simply interprets the intermediate code.</a:t>
            </a:r>
          </a:p>
          <a:p>
            <a:endParaRPr lang="en-US" dirty="0" smtClean="0"/>
          </a:p>
          <a:p>
            <a:r>
              <a:rPr lang="en-US" dirty="0" smtClean="0"/>
              <a:t>Perl is implemented with a hybrid system. Perl programs are partially compiled to detect errors before interpretation and to simplify the interpreter.</a:t>
            </a:r>
          </a:p>
          <a:p>
            <a:endParaRPr lang="en-US" dirty="0" smtClean="0"/>
          </a:p>
          <a:p>
            <a:r>
              <a:rPr lang="en-US" dirty="0" smtClean="0"/>
              <a:t>Initial implementations of Java were all hybrid. Its intermediate form, called </a:t>
            </a:r>
            <a:r>
              <a:rPr lang="en-US" b="1" dirty="0" smtClean="0"/>
              <a:t>byte code</a:t>
            </a:r>
            <a:r>
              <a:rPr lang="en-US" dirty="0" smtClean="0"/>
              <a:t>, provides portability to any machine that has a byte code interpreter and an associated run-time system. Together, these are called the Java Virtual Machine. There are now systems that translate Java byte code into machine code for faster execution.</a:t>
            </a:r>
          </a:p>
          <a:p>
            <a:endParaRPr lang="en-US" dirty="0" smtClean="0"/>
          </a:p>
          <a:p>
            <a:r>
              <a:rPr lang="en-US" dirty="0" smtClean="0"/>
              <a:t>A Just-in-Time ( JIT) implementation system initially translates programs to an intermediate language. Then, during execution, it compiles intermediate language methods into machine code when they are called. The machine code version is kept for subsequent calls. JIT systems are now widely used for Java programs. Also, the .NET languages are all implemented with a JIT system.</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9599FE10-0520-42BB-A27D-7CC94078813C}" type="slidenum">
              <a:rPr lang="en-US"/>
              <a:pPr eaLnBrk="1" hangingPunct="1"/>
              <a:t>49</a:t>
            </a:fld>
            <a:endParaRPr lang="en-US"/>
          </a:p>
        </p:txBody>
      </p:sp>
    </p:spTree>
    <p:extLst>
      <p:ext uri="{BB962C8B-B14F-4D97-AF65-F5344CB8AC3E}">
        <p14:creationId xmlns:p14="http://schemas.microsoft.com/office/powerpoint/2010/main" val="3243787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4A353CA4-6070-4F21-BB78-0F5D063AA94B}" type="slidenum">
              <a:rPr lang="en-US"/>
              <a:pPr eaLnBrk="1" hangingPunct="1"/>
              <a:t>52</a:t>
            </a:fld>
            <a:endParaRPr lang="en-US"/>
          </a:p>
        </p:txBody>
      </p:sp>
    </p:spTree>
    <p:extLst>
      <p:ext uri="{BB962C8B-B14F-4D97-AF65-F5344CB8AC3E}">
        <p14:creationId xmlns:p14="http://schemas.microsoft.com/office/powerpoint/2010/main" val="4047611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Increased capacity to express ideas</a:t>
            </a:r>
          </a:p>
          <a:p>
            <a:r>
              <a:rPr lang="en-US" dirty="0" smtClean="0"/>
              <a:t>– Learning new data structures, algorithms, and other language features will allow a programmer to create more efficient programs </a:t>
            </a:r>
          </a:p>
          <a:p>
            <a:r>
              <a:rPr lang="en-US" dirty="0" smtClean="0"/>
              <a:t>• Example: after learning object-oriented programming in Java, a C programmer could simulate objects using structures and functions</a:t>
            </a:r>
          </a:p>
          <a:p>
            <a:endParaRPr lang="en-US" dirty="0" smtClean="0"/>
          </a:p>
          <a:p>
            <a:r>
              <a:rPr lang="en-US" dirty="0" smtClean="0"/>
              <a:t>Improved background for choosing appropriate languages</a:t>
            </a:r>
          </a:p>
          <a:p>
            <a:r>
              <a:rPr lang="en-US" dirty="0" smtClean="0"/>
              <a:t>– Without having studied several different languages, programmers will tend to stick with the first language they learned</a:t>
            </a:r>
          </a:p>
          <a:p>
            <a:r>
              <a:rPr lang="en-US" dirty="0" smtClean="0"/>
              <a:t>• Example: A C programmer might implement a binary tree with arrays, instead of using the object oriented capabilities of Java</a:t>
            </a:r>
          </a:p>
          <a:p>
            <a:endParaRPr lang="en-US" dirty="0" smtClean="0"/>
          </a:p>
          <a:p>
            <a:r>
              <a:rPr lang="en-US" dirty="0" smtClean="0"/>
              <a:t>Knowing the basic concepts of programming languages allows one to learn a new language easier</a:t>
            </a:r>
          </a:p>
          <a:p>
            <a:r>
              <a:rPr lang="en-US" dirty="0" smtClean="0"/>
              <a:t>• Example: C++ or Ada programmers, who already understand the concept of object-oriented programming, will have an easier time of learning Java then programmers have never used these concepts</a:t>
            </a:r>
          </a:p>
          <a:p>
            <a:endParaRPr lang="en-US" dirty="0" smtClean="0"/>
          </a:p>
          <a:p>
            <a:r>
              <a:rPr lang="en-US" dirty="0" smtClean="0"/>
              <a:t>Better understanding of the significance of implementation</a:t>
            </a:r>
          </a:p>
          <a:p>
            <a:r>
              <a:rPr lang="en-US" dirty="0" smtClean="0"/>
              <a:t>– Knowledge of the basic concepts of programming languages enables the programmer to make more efficient choices with implementation and to find bugs easier in a program</a:t>
            </a:r>
          </a:p>
          <a:p>
            <a:r>
              <a:rPr lang="en-US" dirty="0" smtClean="0"/>
              <a:t>• Example: A C programmer who understands pointers can create the binary tree using structures and pointers, instead of with arrays, and will have an easier time debugging programs that use pointers</a:t>
            </a:r>
          </a:p>
          <a:p>
            <a:endParaRPr lang="en-US" dirty="0" smtClean="0"/>
          </a:p>
          <a:p>
            <a:r>
              <a:rPr lang="en-US" dirty="0" smtClean="0"/>
              <a:t>Overall advancement of computing</a:t>
            </a:r>
          </a:p>
          <a:p>
            <a:r>
              <a:rPr lang="en-US" dirty="0" smtClean="0"/>
              <a:t>Knowing the advantages &amp; disadvantages of different languages helps “those in charge” to choose better languages over poorer ones</a:t>
            </a:r>
          </a:p>
          <a:p>
            <a:r>
              <a:rPr lang="en-US" dirty="0" smtClean="0"/>
              <a:t>• Example: In the early 1960s, Fortran was used much more than ALGOL 60, even though ALGOL 60 had much better control statements than Fortran</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6D124D18-7B71-4C15-A4EE-6937D28F28D2}" type="slidenum">
              <a:rPr lang="en-US"/>
              <a:pPr eaLnBrk="1" hangingPunct="1"/>
              <a:t>5</a:t>
            </a:fld>
            <a:endParaRPr lang="en-US"/>
          </a:p>
        </p:txBody>
      </p:sp>
    </p:spTree>
    <p:extLst>
      <p:ext uri="{BB962C8B-B14F-4D97-AF65-F5344CB8AC3E}">
        <p14:creationId xmlns:p14="http://schemas.microsoft.com/office/powerpoint/2010/main" val="1631772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Increased capacity to express ideas</a:t>
            </a:r>
          </a:p>
          <a:p>
            <a:r>
              <a:rPr lang="en-US" smtClean="0"/>
              <a:t>– Learning new data structures, algorithms, and other language features will allow a programmer to create more efficient programs </a:t>
            </a:r>
          </a:p>
          <a:p>
            <a:r>
              <a:rPr lang="en-US" smtClean="0"/>
              <a:t>• Example: after learning object-oriented programming in Java, a C programmer could simulate objects using structures and functions</a:t>
            </a:r>
          </a:p>
          <a:p>
            <a:endParaRPr lang="en-US" smtClean="0"/>
          </a:p>
          <a:p>
            <a:r>
              <a:rPr lang="en-US" smtClean="0"/>
              <a:t>Improved background for choosing appropriate languages</a:t>
            </a:r>
          </a:p>
          <a:p>
            <a:r>
              <a:rPr lang="en-US" smtClean="0"/>
              <a:t>– Without having studied several different languages, programmers will tend to stick with the first language they learned</a:t>
            </a:r>
          </a:p>
          <a:p>
            <a:r>
              <a:rPr lang="en-US" smtClean="0"/>
              <a:t>• Example: A C programmer might implement a binary tree with arrays, instead of using the object oriented capabilities of Java</a:t>
            </a:r>
          </a:p>
          <a:p>
            <a:endParaRPr lang="en-US" smtClean="0"/>
          </a:p>
          <a:p>
            <a:r>
              <a:rPr lang="en-US" smtClean="0"/>
              <a:t>Knowing the basic concepts of programming languages allows one to learn a new language easier</a:t>
            </a:r>
          </a:p>
          <a:p>
            <a:r>
              <a:rPr lang="en-US" smtClean="0"/>
              <a:t>• Example: C++ or Ada programmers, who already understand the concept of object-oriented programming, will have an easier time of learning Java then programmers have never used these concepts</a:t>
            </a:r>
          </a:p>
          <a:p>
            <a:endParaRPr lang="en-US" smtClean="0"/>
          </a:p>
          <a:p>
            <a:r>
              <a:rPr lang="en-US" smtClean="0"/>
              <a:t>Better understanding of the significance of implementation</a:t>
            </a:r>
          </a:p>
          <a:p>
            <a:r>
              <a:rPr lang="en-US" smtClean="0"/>
              <a:t>– Knowledge of the basic concepts of programming languages enables the programmer to make more efficient choices with implementation and to find bugs easier in a program</a:t>
            </a:r>
          </a:p>
          <a:p>
            <a:r>
              <a:rPr lang="en-US" smtClean="0"/>
              <a:t>• Example: A C programmer who understands pointers can create the binary tree using structures and pointers, instead of with arrays, and will have an easier time debugging programs that use pointers</a:t>
            </a:r>
          </a:p>
          <a:p>
            <a:endParaRPr lang="en-US" smtClean="0"/>
          </a:p>
          <a:p>
            <a:r>
              <a:rPr lang="en-US" smtClean="0"/>
              <a:t>Overall advancement of computing</a:t>
            </a:r>
          </a:p>
          <a:p>
            <a:r>
              <a:rPr lang="en-US" smtClean="0"/>
              <a:t>Knowing the advantages &amp; disadvantages of different languages helps “those in charge” to choose better languages over poorer ones</a:t>
            </a:r>
          </a:p>
          <a:p>
            <a:r>
              <a:rPr lang="en-US" smtClean="0"/>
              <a:t>• Example: In the early 1960s, Fortran was used much more than ALGOL 60, even though ALGOL 60 had much better control statements than Fortran</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9F80C5C5-D729-4FDC-A19E-6C18E964B7AF}" type="slidenum">
              <a:rPr lang="en-US"/>
              <a:pPr eaLnBrk="1" hangingPunct="1"/>
              <a:t>6</a:t>
            </a:fld>
            <a:endParaRPr lang="en-US"/>
          </a:p>
        </p:txBody>
      </p:sp>
    </p:spTree>
    <p:extLst>
      <p:ext uri="{BB962C8B-B14F-4D97-AF65-F5344CB8AC3E}">
        <p14:creationId xmlns:p14="http://schemas.microsoft.com/office/powerpoint/2010/main" val="3024906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Increased capacity to express ideas</a:t>
            </a:r>
          </a:p>
          <a:p>
            <a:r>
              <a:rPr lang="en-US" smtClean="0"/>
              <a:t>– Learning new data structures, algorithms, and other language features will allow a programmer to create more efficient programs </a:t>
            </a:r>
          </a:p>
          <a:p>
            <a:r>
              <a:rPr lang="en-US" smtClean="0"/>
              <a:t>• Example: after learning object-oriented programming in Java, a C programmer could simulate objects using structures and functions</a:t>
            </a:r>
          </a:p>
          <a:p>
            <a:endParaRPr lang="en-US" smtClean="0"/>
          </a:p>
          <a:p>
            <a:r>
              <a:rPr lang="en-US" smtClean="0"/>
              <a:t>Improved background for choosing appropriate languages</a:t>
            </a:r>
          </a:p>
          <a:p>
            <a:r>
              <a:rPr lang="en-US" smtClean="0"/>
              <a:t>– Without having studied several different languages, programmers will tend to stick with the first language they learned</a:t>
            </a:r>
          </a:p>
          <a:p>
            <a:r>
              <a:rPr lang="en-US" smtClean="0"/>
              <a:t>• Example: A C programmer might implement a binary tree with arrays, instead of using the object oriented capabilities of Java</a:t>
            </a:r>
          </a:p>
          <a:p>
            <a:endParaRPr lang="en-US" smtClean="0"/>
          </a:p>
          <a:p>
            <a:r>
              <a:rPr lang="en-US" smtClean="0"/>
              <a:t>Knowing the basic concepts of programming languages allows one to learn a new language easier</a:t>
            </a:r>
          </a:p>
          <a:p>
            <a:r>
              <a:rPr lang="en-US" smtClean="0"/>
              <a:t>• Example: C++ or Ada programmers, who already understand the concept of object-oriented programming, will have an easier time of learning Java then programmers have never used these concepts</a:t>
            </a:r>
          </a:p>
          <a:p>
            <a:endParaRPr lang="en-US" smtClean="0"/>
          </a:p>
          <a:p>
            <a:r>
              <a:rPr lang="en-US" smtClean="0"/>
              <a:t>Better understanding of the significance of implementation</a:t>
            </a:r>
          </a:p>
          <a:p>
            <a:r>
              <a:rPr lang="en-US" smtClean="0"/>
              <a:t>– Knowledge of the basic concepts of programming languages enables the programmer to make more efficient choices with implementation and to find bugs easier in a program</a:t>
            </a:r>
          </a:p>
          <a:p>
            <a:r>
              <a:rPr lang="en-US" smtClean="0"/>
              <a:t>• Example: A C programmer who understands pointers can create the binary tree using structures and pointers, instead of with arrays, and will have an easier time debugging programs that use pointers</a:t>
            </a:r>
          </a:p>
          <a:p>
            <a:endParaRPr lang="en-US" smtClean="0"/>
          </a:p>
          <a:p>
            <a:r>
              <a:rPr lang="en-US" smtClean="0"/>
              <a:t>Overall advancement of computing</a:t>
            </a:r>
          </a:p>
          <a:p>
            <a:r>
              <a:rPr lang="en-US" smtClean="0"/>
              <a:t>Knowing the advantages &amp; disadvantages of different languages helps “those in charge” to choose better languages over poorer ones</a:t>
            </a:r>
          </a:p>
          <a:p>
            <a:r>
              <a:rPr lang="en-US" smtClean="0"/>
              <a:t>• Example: In the early 1960s, Fortran was used much more than ALGOL 60, even though ALGOL 60 had much better control statements than Fortran</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6C0A077A-6517-4095-9061-FC1705FBF9D9}" type="slidenum">
              <a:rPr lang="en-US"/>
              <a:pPr eaLnBrk="1" hangingPunct="1"/>
              <a:t>7</a:t>
            </a:fld>
            <a:endParaRPr lang="en-US"/>
          </a:p>
        </p:txBody>
      </p:sp>
    </p:spTree>
    <p:extLst>
      <p:ext uri="{BB962C8B-B14F-4D97-AF65-F5344CB8AC3E}">
        <p14:creationId xmlns:p14="http://schemas.microsoft.com/office/powerpoint/2010/main" val="1852842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E0902FFC-C5B4-41BB-A582-3D05EA619387}"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248815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ED0B2-7A89-4AD8-9C9E-84D8948F54C5}" type="slidenum">
              <a:rPr lang="en-US" smtClean="0"/>
              <a:pPr/>
              <a:t>12</a:t>
            </a:fld>
            <a:endParaRPr lang="en-US"/>
          </a:p>
        </p:txBody>
      </p:sp>
    </p:spTree>
    <p:extLst>
      <p:ext uri="{BB962C8B-B14F-4D97-AF65-F5344CB8AC3E}">
        <p14:creationId xmlns:p14="http://schemas.microsoft.com/office/powerpoint/2010/main" val="2841802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In a von Neumann computer, both data and programs are stored in the same memory. The central processing unit (CPU), which executes instructions, is separate from the memory. Therefore, instructions and data must be transmitted, or piped, from memory to the CPU. Results of operations in the CPU must be moved back to memory.</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FB298E7-F5D9-42A2-AA53-AD7504B8D7D5}" type="slidenum">
              <a:rPr lang="en-US"/>
              <a:pPr eaLnBrk="1" hangingPunct="1"/>
              <a:t>18</a:t>
            </a:fld>
            <a:endParaRPr lang="en-US"/>
          </a:p>
        </p:txBody>
      </p:sp>
    </p:spTree>
    <p:extLst>
      <p:ext uri="{BB962C8B-B14F-4D97-AF65-F5344CB8AC3E}">
        <p14:creationId xmlns:p14="http://schemas.microsoft.com/office/powerpoint/2010/main" val="603146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programs reside in memory but are executed in the CPU. Each instruction to be executed must be moved from memory to the processor. The address of the next instruction to be executed is maintained in a register called the </a:t>
            </a:r>
            <a:r>
              <a:rPr lang="en-US" b="1" smtClean="0"/>
              <a:t>program counter</a:t>
            </a:r>
            <a:r>
              <a:rPr lang="en-US" smtClean="0"/>
              <a:t>.</a:t>
            </a:r>
          </a:p>
          <a:p>
            <a:endParaRPr lang="en-US" smtClean="0"/>
          </a:p>
          <a:p>
            <a:r>
              <a:rPr lang="en-US" smtClean="0"/>
              <a:t>control transfers from the operating system to a user program for its execution and then back to the operating system when the user program execution is complete. In a computer system in which more than one user program may be in memory at a given time, this process is far more complex.</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CFB2DDCB-72C7-4C00-AEC8-679B447A21B4}" type="slidenum">
              <a:rPr lang="en-US"/>
              <a:pPr eaLnBrk="1" hangingPunct="1"/>
              <a:t>20</a:t>
            </a:fld>
            <a:endParaRPr lang="en-US"/>
          </a:p>
        </p:txBody>
      </p:sp>
    </p:spTree>
    <p:extLst>
      <p:ext uri="{BB962C8B-B14F-4D97-AF65-F5344CB8AC3E}">
        <p14:creationId xmlns:p14="http://schemas.microsoft.com/office/powerpoint/2010/main" val="826749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cat(tom) or cat(tom) :- true.</a:t>
            </a:r>
          </a:p>
          <a:p>
            <a:endParaRPr lang="en-US" dirty="0" smtClean="0"/>
          </a:p>
          <a:p>
            <a:r>
              <a:rPr lang="en-US" dirty="0" smtClean="0"/>
              <a:t>?- cat(tom). Yes</a:t>
            </a:r>
          </a:p>
          <a:p>
            <a:endParaRPr lang="en-US" dirty="0" smtClean="0"/>
          </a:p>
          <a:p>
            <a:r>
              <a:rPr lang="en-US" dirty="0" smtClean="0"/>
              <a:t>animal(X):- cat(X).</a:t>
            </a:r>
          </a:p>
          <a:p>
            <a:endParaRPr lang="en-US" dirty="0" smtClean="0"/>
          </a:p>
          <a:p>
            <a:r>
              <a:rPr lang="en-US" dirty="0" smtClean="0"/>
              <a:t>?- animal(X). X = tom</a:t>
            </a:r>
          </a:p>
          <a:p>
            <a:endParaRPr 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84C4942C-4350-4CCB-9609-FC88CCB446B8}" type="slidenum">
              <a:rPr lang="en-US"/>
              <a:pPr eaLnBrk="1" hangingPunct="1"/>
              <a:t>22</a:t>
            </a:fld>
            <a:endParaRPr lang="en-US"/>
          </a:p>
        </p:txBody>
      </p:sp>
    </p:spTree>
    <p:extLst>
      <p:ext uri="{BB962C8B-B14F-4D97-AF65-F5344CB8AC3E}">
        <p14:creationId xmlns:p14="http://schemas.microsoft.com/office/powerpoint/2010/main" val="3616672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800"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7" name="Picture 10" descr="BITS_university_logo_whitevert.png"/>
          <p:cNvPicPr>
            <a:picLocks noChangeAspect="1"/>
          </p:cNvPicPr>
          <p:nvPr userDrawn="1"/>
        </p:nvPicPr>
        <p:blipFill>
          <a:blip r:embed="rId2">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cs typeface="Arial" charset="0"/>
              </a:rPr>
              <a:t>Hyderabad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8513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2"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prstClr val="black"/>
                </a:solidFill>
                <a:latin typeface="Arial" panose="020B0604020202020204" pitchFamily="34" charset="0"/>
                <a:cs typeface="Arial" panose="020B0604020202020204" pitchFamily="34" charset="0"/>
              </a:rPr>
              <a:t>CS C441 / CS F441 </a:t>
            </a:r>
            <a:r>
              <a:rPr lang="en-US" sz="1100" b="1" dirty="0" smtClean="0">
                <a:solidFill>
                  <a:srgbClr val="101141"/>
                </a:solidFill>
                <a:latin typeface="Arial" panose="020B0604020202020204" pitchFamily="34" charset="0"/>
                <a:cs typeface="Arial" panose="020B0604020202020204" pitchFamily="34" charset="0"/>
              </a:rPr>
              <a:t>Second </a:t>
            </a:r>
            <a:r>
              <a:rPr lang="en-US" sz="1100" b="1" dirty="0" smtClean="0">
                <a:solidFill>
                  <a:srgbClr val="101141"/>
                </a:solidFill>
                <a:latin typeface="Arial" charset="0"/>
                <a:cs typeface="Arial" charset="0"/>
              </a:rPr>
              <a:t>Semester 2013-14         BITS </a:t>
            </a:r>
            <a:r>
              <a:rPr lang="en-US" sz="1100" dirty="0" smtClean="0">
                <a:solidFill>
                  <a:srgbClr val="101141"/>
                </a:solidFill>
                <a:latin typeface="Arial" charset="0"/>
                <a:cs typeface="Arial" charset="0"/>
              </a:rPr>
              <a:t>Pilani, Hyderabad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61430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0" descr="Picture 7.png"/>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900" b="1" dirty="0" smtClean="0">
                <a:solidFill>
                  <a:srgbClr val="101141"/>
                </a:solidFill>
                <a:latin typeface="Arial" charset="0"/>
                <a:cs typeface="Arial" charset="0"/>
              </a:rPr>
              <a:t>BITS </a:t>
            </a:r>
            <a:r>
              <a:rPr lang="en-US" sz="900" dirty="0" smtClean="0">
                <a:solidFill>
                  <a:srgbClr val="101141"/>
                </a:solidFill>
                <a:latin typeface="Arial" charset="0"/>
                <a:cs typeface="Arial" charset="0"/>
              </a:rPr>
              <a:t>Pilani, Hyderabad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683164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81200"/>
            <a:ext cx="381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800600" y="1981200"/>
            <a:ext cx="3810000" cy="4076700"/>
          </a:xfrm>
        </p:spPr>
        <p:txBody>
          <a:bodyPr/>
          <a:lstStyle/>
          <a:p>
            <a:pPr lvl="0"/>
            <a:endParaRPr lang="en-US" noProof="0"/>
          </a:p>
        </p:txBody>
      </p:sp>
    </p:spTree>
    <p:extLst>
      <p:ext uri="{BB962C8B-B14F-4D97-AF65-F5344CB8AC3E}">
        <p14:creationId xmlns:p14="http://schemas.microsoft.com/office/powerpoint/2010/main" val="3935768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7793D-5001-4EFA-AC06-2745D4EFA830}" type="datetime1">
              <a:rPr lang="en-US" smtClean="0"/>
              <a:pPr/>
              <a:t>8/7/2018</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smtClean="0"/>
              <a:t>CS F212 Database Systems</a:t>
            </a:r>
            <a:endParaRPr lang="en-US"/>
          </a:p>
        </p:txBody>
      </p:sp>
      <p:sp>
        <p:nvSpPr>
          <p:cNvPr id="4" name="Slide Number Placeholder 3"/>
          <p:cNvSpPr>
            <a:spLocks noGrp="1"/>
          </p:cNvSpPr>
          <p:nvPr>
            <p:ph type="sldNum" sz="quarter" idx="12"/>
          </p:nvPr>
        </p:nvSpPr>
        <p:spPr/>
        <p:txBody>
          <a:bodyPr/>
          <a:lstStyle/>
          <a:p>
            <a:fld id="{B54275D8-7A26-4CF0-991F-CA00F6035D31}" type="slidenum">
              <a:rPr lang="en-US" smtClean="0"/>
              <a:pPr/>
              <a:t>‹#›</a:t>
            </a:fld>
            <a:endParaRPr lang="en-US"/>
          </a:p>
        </p:txBody>
      </p:sp>
    </p:spTree>
    <p:extLst>
      <p:ext uri="{BB962C8B-B14F-4D97-AF65-F5344CB8AC3E}">
        <p14:creationId xmlns:p14="http://schemas.microsoft.com/office/powerpoint/2010/main" val="1217708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419100"/>
            <a:ext cx="77724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443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zh-TW" altLang="zh-TW"/>
          </a:p>
        </p:txBody>
      </p:sp>
      <p:sp>
        <p:nvSpPr>
          <p:cNvPr id="5" name="Footer Placeholder 4"/>
          <p:cNvSpPr>
            <a:spLocks noGrp="1"/>
          </p:cNvSpPr>
          <p:nvPr>
            <p:ph type="ftr" sz="quarter" idx="11"/>
          </p:nvPr>
        </p:nvSpPr>
        <p:spPr>
          <a:xfrm>
            <a:off x="3124200" y="6229350"/>
            <a:ext cx="2895600" cy="457200"/>
          </a:xfrm>
          <a:prstGeom prst="rect">
            <a:avLst/>
          </a:prstGeom>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AA6B6347-8750-4933-9049-0D208D2D66DE}" type="slidenum">
              <a:rPr lang="zh-TW" altLang="en-US"/>
              <a:pPr/>
              <a:t>‹#›</a:t>
            </a:fld>
            <a:endParaRPr lang="zh-TW" altLang="zh-TW"/>
          </a:p>
        </p:txBody>
      </p:sp>
    </p:spTree>
    <p:extLst>
      <p:ext uri="{BB962C8B-B14F-4D97-AF65-F5344CB8AC3E}">
        <p14:creationId xmlns:p14="http://schemas.microsoft.com/office/powerpoint/2010/main" val="452555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800"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cs typeface="Arial" charset="0"/>
              </a:rPr>
              <a:t>Hyderabad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7423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cs typeface="Arial" charset="0"/>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99222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5" name="Picture 8" descr="Picture 7.png"/>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cs typeface="Arial" charset="0"/>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solidFill>
                  <a:srgbClr val="0000FF"/>
                </a:solidFill>
                <a:latin typeface="Arial" pitchFamily="34" charset="0"/>
                <a:cs typeface="Arial" pitchFamily="34" charset="0"/>
              </a:defRPr>
            </a:lvl1pPr>
            <a:lvl2pPr>
              <a:defRPr>
                <a:solidFill>
                  <a:srgbClr val="0000FF"/>
                </a:solidFill>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17392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5"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4"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292881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9" name="Picture 10" descr="BITS_university_logo_whitevert.png"/>
          <p:cNvPicPr>
            <a:picLocks noChangeAspect="1"/>
          </p:cNvPicPr>
          <p:nvPr userDrawn="1"/>
        </p:nvPicPr>
        <p:blipFill>
          <a:blip r:embed="rId2">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cs typeface="Arial" charset="0"/>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2390735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1"/>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2156936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6"/>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2" name="Group 10"/>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6"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567656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6"/>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2"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7927566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6"/>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4"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6640581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4"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3920547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2"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3507021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0" descr="Picture 7.png"/>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900" b="1" dirty="0" smtClean="0">
                <a:solidFill>
                  <a:srgbClr val="101141"/>
                </a:solidFill>
                <a:latin typeface="Arial" charset="0"/>
                <a:cs typeface="Arial" charset="0"/>
              </a:rPr>
              <a:t>BITS </a:t>
            </a:r>
            <a:r>
              <a:rPr lang="en-US" sz="900" dirty="0" smtClean="0">
                <a:solidFill>
                  <a:srgbClr val="101141"/>
                </a:solidFill>
                <a:latin typeface="Arial" charset="0"/>
                <a:cs typeface="Arial" charset="0"/>
              </a:rPr>
              <a:t>Pilani, Hyderabad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91507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5" name="Picture 8" descr="Picture 7.png"/>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cs typeface="Arial" charset="0"/>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solidFill>
                  <a:srgbClr val="0000FF"/>
                </a:solidFill>
                <a:latin typeface="Arial" pitchFamily="34" charset="0"/>
                <a:cs typeface="Arial" pitchFamily="34" charset="0"/>
              </a:defRPr>
            </a:lvl1pPr>
            <a:lvl2pPr>
              <a:defRPr>
                <a:solidFill>
                  <a:srgbClr val="0000FF"/>
                </a:solidFill>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07308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grpSp>
        <p:nvGrpSpPr>
          <p:cNvPr id="5"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4"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63191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1"/>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887280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6"/>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2" name="Group 10"/>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6"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smtClean="0">
                <a:solidFill>
                  <a:srgbClr val="101141"/>
                </a:solidFill>
                <a:latin typeface="Arial" charset="0"/>
                <a:cs typeface="Arial" charset="0"/>
              </a:rPr>
              <a:t>Pilani, Hyderabad Campus</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2852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6"/>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2"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prstClr val="black"/>
                </a:solidFill>
                <a:latin typeface="Arial" panose="020B0604020202020204" pitchFamily="34" charset="0"/>
                <a:cs typeface="Arial" panose="020B0604020202020204" pitchFamily="34" charset="0"/>
              </a:rPr>
              <a:t>CS C441 / CS F441 </a:t>
            </a:r>
            <a:r>
              <a:rPr lang="en-US" sz="1100" b="1" dirty="0" smtClean="0">
                <a:solidFill>
                  <a:srgbClr val="101141"/>
                </a:solidFill>
                <a:latin typeface="Arial" panose="020B0604020202020204" pitchFamily="34" charset="0"/>
                <a:cs typeface="Arial" panose="020B0604020202020204" pitchFamily="34" charset="0"/>
              </a:rPr>
              <a:t>Second </a:t>
            </a:r>
            <a:r>
              <a:rPr lang="en-US" sz="1100" b="1" dirty="0" smtClean="0">
                <a:solidFill>
                  <a:srgbClr val="101141"/>
                </a:solidFill>
                <a:latin typeface="Arial" charset="0"/>
                <a:cs typeface="Arial" charset="0"/>
              </a:rPr>
              <a:t>Semester 2013-14         BITS </a:t>
            </a:r>
            <a:r>
              <a:rPr lang="en-US" sz="1100" dirty="0" smtClean="0">
                <a:solidFill>
                  <a:srgbClr val="101141"/>
                </a:solidFill>
                <a:latin typeface="Arial" charset="0"/>
                <a:cs typeface="Arial" charset="0"/>
              </a:rPr>
              <a:t>Pilani, Hyderabad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35620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6"/>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4"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prstClr val="black"/>
                </a:solidFill>
                <a:latin typeface="Arial" panose="020B0604020202020204" pitchFamily="34" charset="0"/>
                <a:cs typeface="Arial" panose="020B0604020202020204" pitchFamily="34" charset="0"/>
              </a:rPr>
              <a:t>CS C441 / CS F441 </a:t>
            </a:r>
            <a:r>
              <a:rPr lang="en-US" sz="1100" b="1" dirty="0" smtClean="0">
                <a:solidFill>
                  <a:srgbClr val="101141"/>
                </a:solidFill>
                <a:latin typeface="Arial" panose="020B0604020202020204" pitchFamily="34" charset="0"/>
                <a:cs typeface="Arial" panose="020B0604020202020204" pitchFamily="34" charset="0"/>
              </a:rPr>
              <a:t>Second </a:t>
            </a:r>
            <a:r>
              <a:rPr lang="en-US" sz="1100" b="1" dirty="0" smtClean="0">
                <a:solidFill>
                  <a:srgbClr val="101141"/>
                </a:solidFill>
                <a:latin typeface="Arial" charset="0"/>
                <a:cs typeface="Arial" charset="0"/>
              </a:rPr>
              <a:t>Semester 2013-14         BITS </a:t>
            </a:r>
            <a:r>
              <a:rPr lang="en-US" sz="1100" dirty="0" smtClean="0">
                <a:solidFill>
                  <a:srgbClr val="101141"/>
                </a:solidFill>
                <a:latin typeface="Arial" charset="0"/>
                <a:cs typeface="Arial" charset="0"/>
              </a:rPr>
              <a:t>Pilani, Hyderabad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250570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4"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prstClr val="black"/>
                </a:solidFill>
                <a:latin typeface="Arial" panose="020B0604020202020204" pitchFamily="34" charset="0"/>
                <a:cs typeface="Arial" panose="020B0604020202020204" pitchFamily="34" charset="0"/>
              </a:rPr>
              <a:t>CS C441 / CS F441 </a:t>
            </a:r>
            <a:r>
              <a:rPr lang="en-US" sz="1100" b="1" dirty="0" smtClean="0">
                <a:solidFill>
                  <a:srgbClr val="101141"/>
                </a:solidFill>
                <a:latin typeface="Arial" panose="020B0604020202020204" pitchFamily="34" charset="0"/>
                <a:cs typeface="Arial" panose="020B0604020202020204" pitchFamily="34" charset="0"/>
              </a:rPr>
              <a:t>Second </a:t>
            </a:r>
            <a:r>
              <a:rPr lang="en-US" sz="1100" b="1" dirty="0" smtClean="0">
                <a:solidFill>
                  <a:srgbClr val="101141"/>
                </a:solidFill>
                <a:latin typeface="Arial" charset="0"/>
                <a:cs typeface="Arial" charset="0"/>
              </a:rPr>
              <a:t>Semester 2013-14         BITS </a:t>
            </a:r>
            <a:r>
              <a:rPr lang="en-US" sz="1100" dirty="0" smtClean="0">
                <a:solidFill>
                  <a:srgbClr val="101141"/>
                </a:solidFill>
                <a:latin typeface="Arial" charset="0"/>
                <a:cs typeface="Arial" charset="0"/>
              </a:rPr>
              <a:t>Pilani, Hyderabad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068174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eaLnBrk="1" hangingPunct="1">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anose="020B0604020202020204" pitchFamily="34" charset="0"/>
              </a:defRPr>
            </a:lvl1pPr>
          </a:lstStyle>
          <a:p>
            <a:pPr eaLnBrk="1" hangingPunct="1"/>
            <a:fld id="{B3D376A6-023B-4628-A7A0-9CE7D4041235}" type="slidenum">
              <a:rPr lang="en-US">
                <a:cs typeface="Arial" panose="020B0604020202020204" pitchFamily="34" charset="0"/>
              </a:rPr>
              <a:pPr eaLnBrk="1" hangingPunct="1"/>
              <a:t>‹#›</a:t>
            </a:fld>
            <a:endParaRPr lang="en-US">
              <a:cs typeface="Arial" panose="020B0604020202020204" pitchFamily="34" charset="0"/>
            </a:endParaRPr>
          </a:p>
        </p:txBody>
      </p:sp>
    </p:spTree>
    <p:extLst>
      <p:ext uri="{BB962C8B-B14F-4D97-AF65-F5344CB8AC3E}">
        <p14:creationId xmlns:p14="http://schemas.microsoft.com/office/powerpoint/2010/main" val="28434346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724" r:id="rId12"/>
    <p:sldLayoutId id="2147483725" r:id="rId13"/>
    <p:sldLayoutId id="2147483726" r:id="rId14"/>
    <p:sldLayoutId id="2147483740" r:id="rId15"/>
  </p:sldLayoutIdLst>
  <p:timing>
    <p:tnLst>
      <p:par>
        <p:cTn id="1" dur="indefinite" restart="never" nodeType="tmRoot"/>
      </p:par>
    </p:tnLst>
  </p:timing>
  <p:hf sldNum="0" hdr="0" dt="0"/>
  <p:txStyles>
    <p:titleStyle>
      <a:lvl1pPr algn="l" rtl="0" eaLnBrk="0" fontAlgn="base" hangingPunct="0">
        <a:spcBef>
          <a:spcPct val="0"/>
        </a:spcBef>
        <a:spcAft>
          <a:spcPct val="0"/>
        </a:spcAft>
        <a:defRPr sz="4000" b="1" kern="1200" spc="-150">
          <a:solidFill>
            <a:srgbClr val="0000FF"/>
          </a:solidFill>
          <a:latin typeface="Arial" pitchFamily="34" charset="0"/>
          <a:ea typeface="+mj-ea"/>
          <a:cs typeface="Arial" pitchFamily="34" charset="0"/>
        </a:defRPr>
      </a:lvl1pPr>
      <a:lvl2pPr algn="l" rtl="0" eaLnBrk="0" fontAlgn="base" hangingPunct="0">
        <a:spcBef>
          <a:spcPct val="0"/>
        </a:spcBef>
        <a:spcAft>
          <a:spcPct val="0"/>
        </a:spcAft>
        <a:defRPr sz="4000" b="1">
          <a:solidFill>
            <a:srgbClr val="0000FF"/>
          </a:solidFill>
          <a:latin typeface="Arial" charset="0"/>
          <a:cs typeface="Arial" charset="0"/>
        </a:defRPr>
      </a:lvl2pPr>
      <a:lvl3pPr algn="l" rtl="0" eaLnBrk="0" fontAlgn="base" hangingPunct="0">
        <a:spcBef>
          <a:spcPct val="0"/>
        </a:spcBef>
        <a:spcAft>
          <a:spcPct val="0"/>
        </a:spcAft>
        <a:defRPr sz="4000" b="1">
          <a:solidFill>
            <a:srgbClr val="0000FF"/>
          </a:solidFill>
          <a:latin typeface="Arial" charset="0"/>
          <a:cs typeface="Arial" charset="0"/>
        </a:defRPr>
      </a:lvl3pPr>
      <a:lvl4pPr algn="l" rtl="0" eaLnBrk="0" fontAlgn="base" hangingPunct="0">
        <a:spcBef>
          <a:spcPct val="0"/>
        </a:spcBef>
        <a:spcAft>
          <a:spcPct val="0"/>
        </a:spcAft>
        <a:defRPr sz="4000" b="1">
          <a:solidFill>
            <a:srgbClr val="0000FF"/>
          </a:solidFill>
          <a:latin typeface="Arial" charset="0"/>
          <a:cs typeface="Arial" charset="0"/>
        </a:defRPr>
      </a:lvl4pPr>
      <a:lvl5pPr algn="l" rtl="0" eaLnBrk="0" fontAlgn="base" hangingPunct="0">
        <a:spcBef>
          <a:spcPct val="0"/>
        </a:spcBef>
        <a:spcAft>
          <a:spcPct val="0"/>
        </a:spcAft>
        <a:defRPr sz="4000" b="1">
          <a:solidFill>
            <a:srgbClr val="0000FF"/>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solidFill>
                  <a:prstClr val="black">
                    <a:tint val="75000"/>
                  </a:prstClr>
                </a:solidFill>
              </a:rPr>
              <a:t>CS F111 Second Semester 2011-12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Arial" panose="020B0604020202020204" pitchFamily="34" charset="0"/>
                <a:cs typeface="Arial" panose="020B0604020202020204" pitchFamily="34" charset="0"/>
              </a:defRPr>
            </a:lvl1pPr>
          </a:lstStyle>
          <a:p>
            <a:pPr>
              <a:defRPr/>
            </a:pPr>
            <a:fld id="{27A00AD5-833C-42F1-BF96-46B093F634ED}" type="slidenum">
              <a:rPr lang="en-US" altLang="en-US"/>
              <a:pPr>
                <a:defRPr/>
              </a:pPr>
              <a:t>‹#›</a:t>
            </a:fld>
            <a:endParaRPr lang="en-US" altLang="en-US"/>
          </a:p>
        </p:txBody>
      </p:sp>
    </p:spTree>
    <p:extLst>
      <p:ext uri="{BB962C8B-B14F-4D97-AF65-F5344CB8AC3E}">
        <p14:creationId xmlns:p14="http://schemas.microsoft.com/office/powerpoint/2010/main" val="243663130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dt="0"/>
  <p:txStyles>
    <p:titleStyle>
      <a:lvl1pPr algn="l" rtl="0" eaLnBrk="0" fontAlgn="base" hangingPunct="0">
        <a:spcBef>
          <a:spcPct val="0"/>
        </a:spcBef>
        <a:spcAft>
          <a:spcPct val="0"/>
        </a:spcAft>
        <a:defRPr sz="4000" b="1" kern="1200" spc="-150">
          <a:solidFill>
            <a:srgbClr val="0000FF"/>
          </a:solidFill>
          <a:latin typeface="Arial" pitchFamily="34" charset="0"/>
          <a:ea typeface="+mj-ea"/>
          <a:cs typeface="Arial" pitchFamily="34" charset="0"/>
        </a:defRPr>
      </a:lvl1pPr>
      <a:lvl2pPr algn="l" rtl="0" eaLnBrk="0" fontAlgn="base" hangingPunct="0">
        <a:spcBef>
          <a:spcPct val="0"/>
        </a:spcBef>
        <a:spcAft>
          <a:spcPct val="0"/>
        </a:spcAft>
        <a:defRPr sz="4000" b="1">
          <a:solidFill>
            <a:srgbClr val="0000FF"/>
          </a:solidFill>
          <a:latin typeface="Arial" charset="0"/>
          <a:cs typeface="Arial" charset="0"/>
        </a:defRPr>
      </a:lvl2pPr>
      <a:lvl3pPr algn="l" rtl="0" eaLnBrk="0" fontAlgn="base" hangingPunct="0">
        <a:spcBef>
          <a:spcPct val="0"/>
        </a:spcBef>
        <a:spcAft>
          <a:spcPct val="0"/>
        </a:spcAft>
        <a:defRPr sz="4000" b="1">
          <a:solidFill>
            <a:srgbClr val="0000FF"/>
          </a:solidFill>
          <a:latin typeface="Arial" charset="0"/>
          <a:cs typeface="Arial" charset="0"/>
        </a:defRPr>
      </a:lvl3pPr>
      <a:lvl4pPr algn="l" rtl="0" eaLnBrk="0" fontAlgn="base" hangingPunct="0">
        <a:spcBef>
          <a:spcPct val="0"/>
        </a:spcBef>
        <a:spcAft>
          <a:spcPct val="0"/>
        </a:spcAft>
        <a:defRPr sz="4000" b="1">
          <a:solidFill>
            <a:srgbClr val="0000FF"/>
          </a:solidFill>
          <a:latin typeface="Arial" charset="0"/>
          <a:cs typeface="Arial" charset="0"/>
        </a:defRPr>
      </a:lvl4pPr>
      <a:lvl5pPr algn="l" rtl="0" eaLnBrk="0" fontAlgn="base" hangingPunct="0">
        <a:spcBef>
          <a:spcPct val="0"/>
        </a:spcBef>
        <a:spcAft>
          <a:spcPct val="0"/>
        </a:spcAft>
        <a:defRPr sz="4000" b="1">
          <a:solidFill>
            <a:srgbClr val="0000FF"/>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smtClean="0"/>
              <a:t>BITS Pilani</a:t>
            </a:r>
            <a:endParaRPr lang="en-US" dirty="0"/>
          </a:p>
        </p:txBody>
      </p:sp>
      <p:sp>
        <p:nvSpPr>
          <p:cNvPr id="14339" name="Content Placeholder 1"/>
          <p:cNvSpPr>
            <a:spLocks noGrp="1"/>
          </p:cNvSpPr>
          <p:nvPr>
            <p:ph sz="quarter" idx="13"/>
          </p:nvPr>
        </p:nvSpPr>
        <p:spPr/>
        <p:txBody>
          <a:bodyPr/>
          <a:lstStyle/>
          <a:p>
            <a:pPr eaLnBrk="1" hangingPunct="1">
              <a:spcBef>
                <a:spcPct val="0"/>
              </a:spcBef>
            </a:pPr>
            <a:r>
              <a:rPr lang="en-US" altLang="en-US" dirty="0" smtClean="0"/>
              <a:t>Dr. Lavika Goel</a:t>
            </a:r>
          </a:p>
          <a:p>
            <a:pPr eaLnBrk="1" hangingPunct="1">
              <a:spcBef>
                <a:spcPct val="0"/>
              </a:spcBef>
            </a:pPr>
            <a:r>
              <a:rPr lang="en-US" altLang="en-US" dirty="0" smtClean="0"/>
              <a:t>Assistant Professor</a:t>
            </a:r>
          </a:p>
          <a:p>
            <a:pPr eaLnBrk="1" hangingPunct="1">
              <a:spcBef>
                <a:spcPct val="0"/>
              </a:spcBef>
            </a:pPr>
            <a:r>
              <a:rPr lang="en-US" altLang="en-US" dirty="0" smtClean="0"/>
              <a:t>Department of CSIS</a:t>
            </a:r>
          </a:p>
        </p:txBody>
      </p:sp>
      <p:sp>
        <p:nvSpPr>
          <p:cNvPr id="14340" name="TextBox 1"/>
          <p:cNvSpPr txBox="1">
            <a:spLocks noChangeArrowheads="1"/>
          </p:cNvSpPr>
          <p:nvPr/>
        </p:nvSpPr>
        <p:spPr bwMode="auto">
          <a:xfrm>
            <a:off x="228600" y="5676900"/>
            <a:ext cx="1981200" cy="307975"/>
          </a:xfrm>
          <a:prstGeom prst="rect">
            <a:avLst/>
          </a:prstGeom>
          <a:solidFill>
            <a:srgbClr val="10114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400" dirty="0">
                <a:solidFill>
                  <a:schemeClr val="bg1"/>
                </a:solidFill>
              </a:rPr>
              <a:t>Pilani Campus</a:t>
            </a:r>
          </a:p>
        </p:txBody>
      </p:sp>
    </p:spTree>
    <p:extLst>
      <p:ext uri="{BB962C8B-B14F-4D97-AF65-F5344CB8AC3E}">
        <p14:creationId xmlns:p14="http://schemas.microsoft.com/office/powerpoint/2010/main" val="24003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smtClean="0"/>
              <a:t>Text Book</a:t>
            </a:r>
            <a:endParaRPr lang="en-US" dirty="0"/>
          </a:p>
        </p:txBody>
      </p:sp>
      <p:sp>
        <p:nvSpPr>
          <p:cNvPr id="4" name="AutoShape 4" descr="Image result for garcia ullman images"/>
          <p:cNvSpPr>
            <a:spLocks noChangeAspect="1" noChangeArrowheads="1"/>
          </p:cNvSpPr>
          <p:nvPr/>
        </p:nvSpPr>
        <p:spPr bwMode="auto">
          <a:xfrm>
            <a:off x="1492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6" descr="Image result for garcia ullman images"/>
          <p:cNvSpPr>
            <a:spLocks noChangeAspect="1" noChangeArrowheads="1"/>
          </p:cNvSpPr>
          <p:nvPr/>
        </p:nvSpPr>
        <p:spPr bwMode="auto">
          <a:xfrm>
            <a:off x="3016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454025" y="1715399"/>
            <a:ext cx="7794429" cy="785343"/>
          </a:xfrm>
          <a:prstGeom prst="rect">
            <a:avLst/>
          </a:prstGeom>
        </p:spPr>
        <p:txBody>
          <a:bodyPr wrap="square">
            <a:spAutoFit/>
          </a:bodyPr>
          <a:lstStyle/>
          <a:p>
            <a:pPr>
              <a:lnSpc>
                <a:spcPct val="150000"/>
              </a:lnSpc>
            </a:pPr>
            <a:r>
              <a:rPr lang="en-US" dirty="0"/>
              <a:t>Ravi </a:t>
            </a:r>
            <a:r>
              <a:rPr lang="en-US" dirty="0" err="1"/>
              <a:t>Sethi</a:t>
            </a:r>
            <a:r>
              <a:rPr lang="en-US" dirty="0"/>
              <a:t>, "Programming Languages: Concepts and Constructs" 2nd Edition by Addison Wesley.</a:t>
            </a:r>
            <a:endParaRPr lang="en-US" altLang="en-US" b="1" dirty="0"/>
          </a:p>
        </p:txBody>
      </p:sp>
      <p:sp>
        <p:nvSpPr>
          <p:cNvPr id="7"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pic>
        <p:nvPicPr>
          <p:cNvPr id="129028" name="Picture 4" descr="http://img6a.flixcart.com/image/book/2/2/6/programming-languages-concepts-constructs-400x400-imadbn67pzvydvgg.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335" y="2500742"/>
            <a:ext cx="3061352" cy="395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702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p:txBody>
          <a:bodyPr>
            <a:normAutofit/>
          </a:bodyPr>
          <a:lstStyle/>
          <a:p>
            <a:r>
              <a:rPr lang="en-US" altLang="en-US" sz="1500" b="1" dirty="0" smtClean="0"/>
              <a:t>      </a:t>
            </a:r>
            <a:r>
              <a:rPr lang="en-US" sz="1600" b="1" dirty="0"/>
              <a:t>[R1]</a:t>
            </a:r>
            <a:r>
              <a:rPr lang="en-US" sz="1600" dirty="0"/>
              <a:t>.</a:t>
            </a:r>
            <a:r>
              <a:rPr lang="en-US" sz="1600" b="1" dirty="0"/>
              <a:t>Robert W. </a:t>
            </a:r>
            <a:r>
              <a:rPr lang="en-US" sz="1600" b="1" dirty="0" err="1"/>
              <a:t>Sebesta</a:t>
            </a:r>
            <a:r>
              <a:rPr lang="en-US" sz="1600" dirty="0"/>
              <a:t>, "Concepts of Programming Languages", 10th Edition by Pearson Publishers.</a:t>
            </a:r>
          </a:p>
          <a:p>
            <a:r>
              <a:rPr lang="en-US" sz="1600" b="1" dirty="0" smtClean="0"/>
              <a:t>     [</a:t>
            </a:r>
            <a:r>
              <a:rPr lang="en-US" sz="1600" b="1" dirty="0"/>
              <a:t>R2].</a:t>
            </a:r>
            <a:r>
              <a:rPr lang="en-US" sz="1600" dirty="0"/>
              <a:t> </a:t>
            </a:r>
            <a:r>
              <a:rPr lang="en-US" sz="1600" b="1" dirty="0" err="1"/>
              <a:t>Aho</a:t>
            </a:r>
            <a:r>
              <a:rPr lang="en-US" sz="1600" b="1" dirty="0"/>
              <a:t>, Lam, </a:t>
            </a:r>
            <a:r>
              <a:rPr lang="en-US" sz="1600" b="1" dirty="0" err="1"/>
              <a:t>Sethi</a:t>
            </a:r>
            <a:r>
              <a:rPr lang="en-US" sz="1600" b="1" dirty="0"/>
              <a:t> and Ullman</a:t>
            </a:r>
            <a:r>
              <a:rPr lang="en-US" sz="1600" dirty="0"/>
              <a:t>, "Compilers   Principles, Techniques, and Tools</a:t>
            </a:r>
            <a:r>
              <a:rPr lang="en-US" sz="1600" b="1" dirty="0"/>
              <a:t>".</a:t>
            </a:r>
            <a:r>
              <a:rPr lang="en-US" sz="1600" dirty="0"/>
              <a:t> Pearson Education. Low Price Edition. 2004</a:t>
            </a:r>
          </a:p>
        </p:txBody>
      </p:sp>
      <p:sp>
        <p:nvSpPr>
          <p:cNvPr id="5123" name="Rectangle 2"/>
          <p:cNvSpPr>
            <a:spLocks noGrp="1" noChangeArrowheads="1"/>
          </p:cNvSpPr>
          <p:nvPr>
            <p:ph type="title" idx="4294967295"/>
          </p:nvPr>
        </p:nvSpPr>
        <p:spPr>
          <a:xfrm>
            <a:off x="304800" y="628094"/>
            <a:ext cx="6121400" cy="617538"/>
          </a:xfrm>
        </p:spPr>
        <p:txBody>
          <a:bodyPr>
            <a:normAutofit fontScale="90000"/>
          </a:bodyPr>
          <a:lstStyle/>
          <a:p>
            <a:pPr eaLnBrk="1" hangingPunct="1"/>
            <a:r>
              <a:rPr lang="en-US" altLang="en-US" sz="3600" dirty="0">
                <a:solidFill>
                  <a:schemeClr val="accent6">
                    <a:lumMod val="75000"/>
                  </a:schemeClr>
                </a:solidFill>
              </a:rPr>
              <a:t>Reference Books</a:t>
            </a:r>
          </a:p>
        </p:txBody>
      </p:sp>
      <p:sp>
        <p:nvSpPr>
          <p:cNvPr id="5"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49469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smtClean="0"/>
              <a:t>Course Outline</a:t>
            </a:r>
            <a:endParaRPr lang="en-US" dirty="0"/>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
        <p:nvSpPr>
          <p:cNvPr id="5" name="Rectangle 4"/>
          <p:cNvSpPr/>
          <p:nvPr/>
        </p:nvSpPr>
        <p:spPr>
          <a:xfrm>
            <a:off x="0" y="1295400"/>
            <a:ext cx="8661094" cy="5379934"/>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altLang="zh-TW" sz="2000" dirty="0" smtClean="0"/>
              <a:t>Overview and motivation </a:t>
            </a:r>
            <a:endParaRPr lang="en-US" altLang="zh-TW" sz="2000" dirty="0"/>
          </a:p>
          <a:p>
            <a:pPr marL="742950" lvl="1" indent="-285750">
              <a:lnSpc>
                <a:spcPct val="150000"/>
              </a:lnSpc>
              <a:buFont typeface="Arial" panose="020B0604020202020204" pitchFamily="34" charset="0"/>
              <a:buChar char="•"/>
            </a:pPr>
            <a:r>
              <a:rPr lang="en-US" altLang="zh-TW" sz="2000" dirty="0" smtClean="0"/>
              <a:t>Imperative Programming: </a:t>
            </a:r>
          </a:p>
          <a:p>
            <a:pPr marL="1081088" lvl="1" indent="-342900">
              <a:lnSpc>
                <a:spcPct val="150000"/>
              </a:lnSpc>
              <a:buFont typeface="Wingdings" panose="05000000000000000000" pitchFamily="2" charset="2"/>
              <a:buChar char="q"/>
            </a:pPr>
            <a:r>
              <a:rPr lang="en-US" altLang="zh-TW" sz="2000" dirty="0" smtClean="0"/>
              <a:t>Describing </a:t>
            </a:r>
            <a:r>
              <a:rPr lang="en-US" altLang="zh-TW" sz="2000" dirty="0"/>
              <a:t>Syntax and Semantics</a:t>
            </a:r>
          </a:p>
          <a:p>
            <a:pPr marL="1081088" lvl="1" indent="-342900">
              <a:lnSpc>
                <a:spcPct val="150000"/>
              </a:lnSpc>
              <a:buFont typeface="Wingdings" panose="05000000000000000000" pitchFamily="2" charset="2"/>
              <a:buChar char="q"/>
            </a:pPr>
            <a:r>
              <a:rPr lang="en-US" altLang="zh-TW" sz="2000" dirty="0"/>
              <a:t>Names, Bindings, and Scopes</a:t>
            </a:r>
          </a:p>
          <a:p>
            <a:pPr marL="1081088" lvl="1" indent="-342900">
              <a:lnSpc>
                <a:spcPct val="150000"/>
              </a:lnSpc>
              <a:buFont typeface="Wingdings" panose="05000000000000000000" pitchFamily="2" charset="2"/>
              <a:buChar char="q"/>
            </a:pPr>
            <a:r>
              <a:rPr lang="en-US" altLang="zh-TW" sz="2000" dirty="0"/>
              <a:t>Data Types</a:t>
            </a:r>
          </a:p>
          <a:p>
            <a:pPr marL="1081088" lvl="1" indent="-342900">
              <a:lnSpc>
                <a:spcPct val="150000"/>
              </a:lnSpc>
              <a:buFont typeface="Wingdings" panose="05000000000000000000" pitchFamily="2" charset="2"/>
              <a:buChar char="q"/>
            </a:pPr>
            <a:r>
              <a:rPr lang="en-US" altLang="zh-TW" sz="2000" dirty="0"/>
              <a:t>Expressions and Assignment</a:t>
            </a:r>
          </a:p>
          <a:p>
            <a:pPr marL="1081088" lvl="1" indent="-342900">
              <a:lnSpc>
                <a:spcPct val="150000"/>
              </a:lnSpc>
              <a:buFont typeface="Wingdings" panose="05000000000000000000" pitchFamily="2" charset="2"/>
              <a:buChar char="q"/>
            </a:pPr>
            <a:r>
              <a:rPr lang="en-US" altLang="zh-TW" sz="2000" dirty="0"/>
              <a:t>Control Structures</a:t>
            </a:r>
          </a:p>
          <a:p>
            <a:pPr marL="1081088" lvl="1" indent="-342900">
              <a:lnSpc>
                <a:spcPct val="150000"/>
              </a:lnSpc>
              <a:buFont typeface="Wingdings" panose="05000000000000000000" pitchFamily="2" charset="2"/>
              <a:buChar char="q"/>
            </a:pPr>
            <a:r>
              <a:rPr lang="en-US" altLang="zh-TW" sz="2000" dirty="0"/>
              <a:t>Subprograms</a:t>
            </a:r>
          </a:p>
          <a:p>
            <a:pPr marL="742950" lvl="1" indent="-285750">
              <a:lnSpc>
                <a:spcPct val="150000"/>
              </a:lnSpc>
              <a:buFont typeface="Arial" panose="020B0604020202020204" pitchFamily="34" charset="0"/>
              <a:buChar char="•"/>
            </a:pPr>
            <a:r>
              <a:rPr lang="en-US" altLang="zh-TW" sz="2000" dirty="0" smtClean="0"/>
              <a:t>Object Oriented Programming: Abstract </a:t>
            </a:r>
            <a:r>
              <a:rPr lang="en-US" altLang="zh-TW" sz="2000" dirty="0"/>
              <a:t>Data Types, </a:t>
            </a:r>
            <a:r>
              <a:rPr lang="en-US" altLang="zh-TW" sz="2000" dirty="0" smtClean="0"/>
              <a:t>Encapsulation, Information Hiding.</a:t>
            </a:r>
            <a:endParaRPr lang="en-US" altLang="zh-TW" sz="2000" dirty="0"/>
          </a:p>
          <a:p>
            <a:pPr marL="742950" lvl="1" indent="-285750">
              <a:lnSpc>
                <a:spcPct val="150000"/>
              </a:lnSpc>
              <a:buFont typeface="Arial" panose="020B0604020202020204" pitchFamily="34" charset="0"/>
              <a:buChar char="•"/>
            </a:pPr>
            <a:r>
              <a:rPr lang="en-US" altLang="zh-TW" sz="2000" dirty="0" smtClean="0"/>
              <a:t>Functional </a:t>
            </a:r>
            <a:r>
              <a:rPr lang="en-US" altLang="zh-TW" sz="2000" dirty="0"/>
              <a:t>and Logic Programming </a:t>
            </a:r>
            <a:r>
              <a:rPr lang="en-US" altLang="zh-TW" sz="2000" dirty="0" smtClean="0"/>
              <a:t>Languages</a:t>
            </a:r>
          </a:p>
          <a:p>
            <a:pPr marL="742950" lvl="1" indent="-285750">
              <a:lnSpc>
                <a:spcPct val="85000"/>
              </a:lnSpc>
              <a:buFont typeface="Arial" panose="020B0604020202020204" pitchFamily="34" charset="0"/>
              <a:buChar char="•"/>
            </a:pPr>
            <a:endParaRPr lang="en-US" altLang="zh-TW" dirty="0"/>
          </a:p>
        </p:txBody>
      </p:sp>
    </p:spTree>
    <p:extLst>
      <p:ext uri="{BB962C8B-B14F-4D97-AF65-F5344CB8AC3E}">
        <p14:creationId xmlns:p14="http://schemas.microsoft.com/office/powerpoint/2010/main" val="2656198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a:buFont typeface="Arial" panose="020B0604020202020204" pitchFamily="34" charset="0"/>
              <a:buChar char="•"/>
            </a:pPr>
            <a:r>
              <a:rPr lang="en-US" dirty="0"/>
              <a:t>Principles are emphasized more than details.</a:t>
            </a:r>
          </a:p>
          <a:p>
            <a:pPr>
              <a:buFont typeface="Arial" panose="020B0604020202020204" pitchFamily="34" charset="0"/>
              <a:buChar char="•"/>
            </a:pPr>
            <a:r>
              <a:rPr lang="en-US" dirty="0"/>
              <a:t>Methods are emphasized more than results.</a:t>
            </a:r>
          </a:p>
          <a:p>
            <a:pPr>
              <a:buFont typeface="Arial" panose="020B0604020202020204" pitchFamily="34" charset="0"/>
              <a:buChar char="•"/>
            </a:pPr>
            <a:r>
              <a:rPr lang="en-US" dirty="0"/>
              <a:t>Semantics is emphasized more than syntax.</a:t>
            </a:r>
          </a:p>
        </p:txBody>
      </p:sp>
      <p:sp>
        <p:nvSpPr>
          <p:cNvPr id="24578" name="Rectangle 2"/>
          <p:cNvSpPr>
            <a:spLocks noGrp="1" noChangeArrowheads="1"/>
          </p:cNvSpPr>
          <p:nvPr>
            <p:ph type="title" idx="4294967295"/>
          </p:nvPr>
        </p:nvSpPr>
        <p:spPr>
          <a:xfrm>
            <a:off x="0" y="274638"/>
            <a:ext cx="8229600" cy="1143000"/>
          </a:xfrm>
        </p:spPr>
        <p:txBody>
          <a:bodyPr/>
          <a:lstStyle/>
          <a:p>
            <a:r>
              <a:rPr lang="en-US" dirty="0" smtClean="0"/>
              <a:t>Course summary</a:t>
            </a:r>
            <a:endParaRPr lang="en-US" dirty="0"/>
          </a:p>
        </p:txBody>
      </p:sp>
      <p:sp>
        <p:nvSpPr>
          <p:cNvPr id="7"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676057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pPr marL="0" indent="0"/>
            <a:r>
              <a:rPr lang="en-US" dirty="0" smtClean="0"/>
              <a:t>A </a:t>
            </a:r>
            <a:r>
              <a:rPr lang="en-US" dirty="0"/>
              <a:t>language that is intended for the expression of computer programs and that is capable of expressing any computer program.</a:t>
            </a:r>
          </a:p>
        </p:txBody>
      </p:sp>
      <p:sp>
        <p:nvSpPr>
          <p:cNvPr id="25602" name="Rectangle 2"/>
          <p:cNvSpPr>
            <a:spLocks noGrp="1" noChangeArrowheads="1"/>
          </p:cNvSpPr>
          <p:nvPr>
            <p:ph type="title" idx="4294967295"/>
          </p:nvPr>
        </p:nvSpPr>
        <p:spPr>
          <a:xfrm>
            <a:off x="0" y="274638"/>
            <a:ext cx="8229600" cy="1143000"/>
          </a:xfrm>
        </p:spPr>
        <p:txBody>
          <a:bodyPr/>
          <a:lstStyle/>
          <a:p>
            <a:r>
              <a:rPr lang="en-US"/>
              <a:t>What is a programming language?</a:t>
            </a:r>
          </a:p>
        </p:txBody>
      </p:sp>
      <p:sp>
        <p:nvSpPr>
          <p:cNvPr id="7"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1240547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7" name="Rectangle 5"/>
          <p:cNvSpPr>
            <a:spLocks noGrp="1" noChangeArrowheads="1"/>
          </p:cNvSpPr>
          <p:nvPr>
            <p:ph idx="1"/>
          </p:nvPr>
        </p:nvSpPr>
        <p:spPr/>
        <p:txBody>
          <a:bodyPr/>
          <a:lstStyle/>
          <a:p>
            <a:r>
              <a:rPr lang="en-US" altLang="zh-TW" dirty="0"/>
              <a:t>A </a:t>
            </a:r>
            <a:r>
              <a:rPr lang="en-US" altLang="zh-TW" u="sng" dirty="0"/>
              <a:t>programming language </a:t>
            </a:r>
            <a:r>
              <a:rPr lang="en-US" altLang="zh-TW" dirty="0"/>
              <a:t>is an artificial language designed to </a:t>
            </a:r>
            <a:r>
              <a:rPr lang="en-US" altLang="zh-TW" dirty="0">
                <a:solidFill>
                  <a:srgbClr val="FF0000"/>
                </a:solidFill>
              </a:rPr>
              <a:t>express</a:t>
            </a:r>
            <a:r>
              <a:rPr lang="en-US" altLang="zh-TW" dirty="0"/>
              <a:t> computations or algorithms that can be performed by a computer               	</a:t>
            </a:r>
            <a:endParaRPr lang="en-US" altLang="zh-TW" dirty="0" smtClean="0"/>
          </a:p>
          <a:p>
            <a:r>
              <a:rPr lang="en-US" altLang="zh-TW" dirty="0" smtClean="0">
                <a:ea typeface="新細明體" panose="02020500000000000000" pitchFamily="18" charset="-120"/>
              </a:rPr>
              <a:t>A </a:t>
            </a:r>
            <a:r>
              <a:rPr lang="en-US" altLang="zh-TW" u="sng" dirty="0">
                <a:ea typeface="新細明體" panose="02020500000000000000" pitchFamily="18" charset="-120"/>
              </a:rPr>
              <a:t>program</a:t>
            </a:r>
            <a:r>
              <a:rPr lang="en-US" altLang="zh-TW" dirty="0">
                <a:ea typeface="新細明體" panose="02020500000000000000" pitchFamily="18" charset="-120"/>
              </a:rPr>
              <a:t> is computer coding of</a:t>
            </a:r>
            <a:br>
              <a:rPr lang="en-US" altLang="zh-TW" dirty="0">
                <a:ea typeface="新細明體" panose="02020500000000000000" pitchFamily="18" charset="-120"/>
              </a:rPr>
            </a:br>
            <a:r>
              <a:rPr lang="en-US" altLang="zh-TW" dirty="0">
                <a:ea typeface="新細明體" panose="02020500000000000000" pitchFamily="18" charset="-120"/>
              </a:rPr>
              <a:t>an algorithm that</a:t>
            </a:r>
          </a:p>
          <a:p>
            <a:pPr lvl="1"/>
            <a:r>
              <a:rPr lang="en-US" altLang="zh-TW" sz="2800" dirty="0">
                <a:ea typeface="新細明體" panose="02020500000000000000" pitchFamily="18" charset="-120"/>
              </a:rPr>
              <a:t>Takes input</a:t>
            </a:r>
          </a:p>
          <a:p>
            <a:pPr lvl="1"/>
            <a:r>
              <a:rPr lang="en-US" altLang="zh-TW" sz="2800" dirty="0">
                <a:ea typeface="新細明體" panose="02020500000000000000" pitchFamily="18" charset="-120"/>
              </a:rPr>
              <a:t>Performs some calculations on </a:t>
            </a:r>
            <a:br>
              <a:rPr lang="en-US" altLang="zh-TW" sz="2800" dirty="0">
                <a:ea typeface="新細明體" panose="02020500000000000000" pitchFamily="18" charset="-120"/>
              </a:rPr>
            </a:br>
            <a:r>
              <a:rPr lang="en-US" altLang="zh-TW" sz="2800" dirty="0">
                <a:ea typeface="新細明體" panose="02020500000000000000" pitchFamily="18" charset="-120"/>
              </a:rPr>
              <a:t>the input</a:t>
            </a:r>
          </a:p>
          <a:p>
            <a:pPr lvl="1"/>
            <a:r>
              <a:rPr lang="en-US" altLang="zh-TW" sz="2800" dirty="0">
                <a:ea typeface="新細明體" panose="02020500000000000000" pitchFamily="18" charset="-120"/>
              </a:rPr>
              <a:t>Generates output</a:t>
            </a:r>
            <a:endParaRPr lang="zh-TW" altLang="en-US" dirty="0"/>
          </a:p>
        </p:txBody>
      </p:sp>
      <p:sp>
        <p:nvSpPr>
          <p:cNvPr id="1025026" name="Rectangle 4"/>
          <p:cNvSpPr>
            <a:spLocks noGrp="1" noChangeArrowheads="1"/>
          </p:cNvSpPr>
          <p:nvPr>
            <p:ph type="title" idx="4294967295"/>
          </p:nvPr>
        </p:nvSpPr>
        <p:spPr>
          <a:xfrm>
            <a:off x="0" y="274638"/>
            <a:ext cx="8229600" cy="1143000"/>
          </a:xfrm>
          <a:prstGeom prst="rect">
            <a:avLst/>
          </a:prstGeom>
        </p:spPr>
        <p:txBody>
          <a:bodyPr/>
          <a:lstStyle/>
          <a:p>
            <a:r>
              <a:rPr lang="en-US" altLang="zh-TW"/>
              <a:t>Programming Language</a:t>
            </a:r>
          </a:p>
        </p:txBody>
      </p:sp>
      <p:sp>
        <p:nvSpPr>
          <p:cNvPr id="1025028" name="文字方塊 6"/>
          <p:cNvSpPr txBox="1">
            <a:spLocks noChangeArrowheads="1"/>
          </p:cNvSpPr>
          <p:nvPr/>
        </p:nvSpPr>
        <p:spPr bwMode="auto">
          <a:xfrm>
            <a:off x="6994525" y="3644900"/>
            <a:ext cx="91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a:latin typeface="Tahoma" panose="020B0604030504040204" pitchFamily="34" charset="0"/>
                <a:ea typeface="標楷體" panose="03000509000000000000" pitchFamily="65" charset="-120"/>
              </a:rPr>
              <a:t>Input</a:t>
            </a:r>
            <a:endParaRPr lang="zh-TW" altLang="en-US">
              <a:latin typeface="Tahoma" panose="020B0604030504040204" pitchFamily="34" charset="0"/>
              <a:ea typeface="標楷體" panose="03000509000000000000" pitchFamily="65" charset="-120"/>
            </a:endParaRPr>
          </a:p>
        </p:txBody>
      </p:sp>
      <p:sp>
        <p:nvSpPr>
          <p:cNvPr id="1025029" name="文字方塊 7"/>
          <p:cNvSpPr txBox="1">
            <a:spLocks noChangeArrowheads="1"/>
          </p:cNvSpPr>
          <p:nvPr/>
        </p:nvSpPr>
        <p:spPr bwMode="auto">
          <a:xfrm>
            <a:off x="6891338" y="5876925"/>
            <a:ext cx="1120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a:latin typeface="Tahoma" panose="020B0604030504040204" pitchFamily="34" charset="0"/>
                <a:ea typeface="標楷體" panose="03000509000000000000" pitchFamily="65" charset="-120"/>
              </a:rPr>
              <a:t>Output</a:t>
            </a:r>
            <a:endParaRPr lang="zh-TW" altLang="en-US">
              <a:latin typeface="Tahoma" panose="020B0604030504040204" pitchFamily="34" charset="0"/>
              <a:ea typeface="標楷體" panose="03000509000000000000" pitchFamily="65" charset="-120"/>
            </a:endParaRPr>
          </a:p>
        </p:txBody>
      </p:sp>
      <p:sp>
        <p:nvSpPr>
          <p:cNvPr id="9" name="圓角矩形 8"/>
          <p:cNvSpPr/>
          <p:nvPr/>
        </p:nvSpPr>
        <p:spPr bwMode="auto">
          <a:xfrm>
            <a:off x="6732240" y="4595937"/>
            <a:ext cx="1440160" cy="79208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nchorCtr="1"/>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a:latin typeface="Tahoma" panose="020B0604030504040204" pitchFamily="34" charset="0"/>
                <a:ea typeface="標楷體" panose="03000509000000000000" pitchFamily="65" charset="-120"/>
              </a:rPr>
              <a:t>Program</a:t>
            </a:r>
            <a:endParaRPr lang="zh-TW" altLang="en-US">
              <a:latin typeface="Tahoma" panose="020B0604030504040204" pitchFamily="34" charset="0"/>
              <a:ea typeface="標楷體" panose="03000509000000000000" pitchFamily="65" charset="-120"/>
            </a:endParaRPr>
          </a:p>
        </p:txBody>
      </p:sp>
      <p:cxnSp>
        <p:nvCxnSpPr>
          <p:cNvPr id="1025033" name="直線單箭頭接點 10"/>
          <p:cNvCxnSpPr>
            <a:cxnSpLocks noChangeShapeType="1"/>
            <a:stCxn id="1025028" idx="2"/>
          </p:cNvCxnSpPr>
          <p:nvPr/>
        </p:nvCxnSpPr>
        <p:spPr bwMode="auto">
          <a:xfrm flipH="1">
            <a:off x="7451725" y="4106863"/>
            <a:ext cx="0" cy="488950"/>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034" name="直線單箭頭接點 12"/>
          <p:cNvCxnSpPr>
            <a:cxnSpLocks noChangeShapeType="1"/>
            <a:endCxn id="1025029" idx="0"/>
          </p:cNvCxnSpPr>
          <p:nvPr/>
        </p:nvCxnSpPr>
        <p:spPr bwMode="auto">
          <a:xfrm>
            <a:off x="7451725" y="5387975"/>
            <a:ext cx="0" cy="488950"/>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2519489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304800" y="1493838"/>
            <a:ext cx="8229600" cy="4525962"/>
          </a:xfrm>
        </p:spPr>
        <p:txBody>
          <a:bodyPr/>
          <a:lstStyle/>
          <a:p>
            <a:pPr algn="just" fontAlgn="base">
              <a:spcAft>
                <a:spcPct val="0"/>
              </a:spcAft>
              <a:buFont typeface="Arial" pitchFamily="34" charset="0"/>
              <a:buChar char="•"/>
            </a:pPr>
            <a:r>
              <a:rPr lang="en-US" smtClean="0"/>
              <a:t>Computers' native tongue is </a:t>
            </a:r>
            <a:r>
              <a:rPr lang="en-US" i="1" smtClean="0"/>
              <a:t>machine language </a:t>
            </a:r>
          </a:p>
          <a:p>
            <a:pPr algn="just" fontAlgn="base">
              <a:spcAft>
                <a:spcPct val="0"/>
              </a:spcAft>
              <a:buFont typeface="Arial" pitchFamily="34" charset="0"/>
              <a:buChar char="•"/>
            </a:pPr>
            <a:endParaRPr lang="en-US" i="1" smtClean="0"/>
          </a:p>
          <a:p>
            <a:pPr algn="just" fontAlgn="base">
              <a:spcAft>
                <a:spcPct val="0"/>
              </a:spcAft>
              <a:buFont typeface="Arial" pitchFamily="34" charset="0"/>
              <a:buChar char="•"/>
            </a:pPr>
            <a:r>
              <a:rPr lang="en-US" smtClean="0"/>
              <a:t> Programmers need higher level languages, because:</a:t>
            </a:r>
          </a:p>
          <a:p>
            <a:pPr lvl="1" algn="just" fontAlgn="base">
              <a:spcAft>
                <a:spcPct val="0"/>
              </a:spcAft>
            </a:pPr>
            <a:r>
              <a:rPr lang="en-US" sz="2400" smtClean="0"/>
              <a:t> They can't write machine language correctly</a:t>
            </a:r>
          </a:p>
          <a:p>
            <a:pPr lvl="1" algn="just" fontAlgn="base">
              <a:spcAft>
                <a:spcPct val="0"/>
              </a:spcAft>
            </a:pPr>
            <a:r>
              <a:rPr lang="en-US" sz="2400" smtClean="0"/>
              <a:t>They can't read machine language fluently</a:t>
            </a:r>
          </a:p>
          <a:p>
            <a:pPr lvl="1" algn="just" fontAlgn="base">
              <a:spcAft>
                <a:spcPct val="0"/>
              </a:spcAft>
            </a:pPr>
            <a:r>
              <a:rPr lang="en-US" sz="2400" smtClean="0"/>
              <a:t> They can't express their ideas in machine language efficiently</a:t>
            </a:r>
          </a:p>
          <a:p>
            <a:pPr lvl="1" algn="just" fontAlgn="base">
              <a:spcAft>
                <a:spcPct val="0"/>
              </a:spcAft>
            </a:pPr>
            <a:r>
              <a:rPr lang="en-US" sz="2400" b="1" smtClean="0"/>
              <a:t>Life is too short to program in machine language.</a:t>
            </a:r>
          </a:p>
          <a:p>
            <a:pPr lvl="1" algn="just" fontAlgn="base">
              <a:spcAft>
                <a:spcPct val="0"/>
              </a:spcAft>
            </a:pPr>
            <a:endParaRPr lang="en-US" sz="2400" b="1" smtClean="0"/>
          </a:p>
          <a:p>
            <a:pPr algn="just" fontAlgn="base">
              <a:spcAft>
                <a:spcPct val="0"/>
              </a:spcAft>
              <a:buFont typeface="Arial" pitchFamily="34" charset="0"/>
              <a:buChar char="•"/>
            </a:pPr>
            <a:r>
              <a:rPr lang="en-US" smtClean="0"/>
              <a:t> A formal language is </a:t>
            </a:r>
            <a:r>
              <a:rPr lang="en-US" i="1" smtClean="0"/>
              <a:t>not only a man-machine interface </a:t>
            </a:r>
            <a:r>
              <a:rPr lang="en-US" smtClean="0"/>
              <a:t>but also a person-to-person language! </a:t>
            </a:r>
          </a:p>
          <a:p>
            <a:pPr algn="just" fontAlgn="base">
              <a:spcAft>
                <a:spcPct val="0"/>
              </a:spcAft>
            </a:pPr>
            <a:endParaRPr lang="en-US" smtClean="0"/>
          </a:p>
        </p:txBody>
      </p:sp>
      <p:sp>
        <p:nvSpPr>
          <p:cNvPr id="3" name="Content Placeholder 2"/>
          <p:cNvSpPr>
            <a:spLocks noGrp="1"/>
          </p:cNvSpPr>
          <p:nvPr>
            <p:ph sz="quarter" idx="10"/>
          </p:nvPr>
        </p:nvSpPr>
        <p:spPr/>
        <p:txBody>
          <a:bodyPr/>
          <a:lstStyle/>
          <a:p>
            <a:pPr>
              <a:buFont typeface="Arial" charset="0"/>
              <a:buNone/>
              <a:defRPr/>
            </a:pPr>
            <a:r>
              <a:rPr lang="en-US" dirty="0">
                <a:solidFill>
                  <a:srgbClr val="0000FF"/>
                </a:solidFill>
              </a:rPr>
              <a:t>Who Needs Programming Languages?</a:t>
            </a: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2470654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304800" y="2743200"/>
            <a:ext cx="8229600" cy="3276600"/>
          </a:xfrm>
        </p:spPr>
        <p:txBody>
          <a:bodyPr/>
          <a:lstStyle/>
          <a:p>
            <a:pPr fontAlgn="base">
              <a:spcAft>
                <a:spcPct val="0"/>
              </a:spcAft>
              <a:buClr>
                <a:srgbClr val="C00000"/>
              </a:buClr>
              <a:buFont typeface="Arial" pitchFamily="34" charset="0"/>
              <a:buChar char="•"/>
            </a:pPr>
            <a:r>
              <a:rPr lang="en-US" dirty="0" smtClean="0">
                <a:solidFill>
                  <a:srgbClr val="C00000"/>
                </a:solidFill>
              </a:rPr>
              <a:t>Stored program concept</a:t>
            </a:r>
          </a:p>
          <a:p>
            <a:pPr fontAlgn="base">
              <a:spcAft>
                <a:spcPct val="0"/>
              </a:spcAft>
              <a:buFont typeface="Arial" pitchFamily="34" charset="0"/>
              <a:buChar char="•"/>
            </a:pPr>
            <a:endParaRPr lang="en-US" dirty="0" smtClean="0"/>
          </a:p>
          <a:p>
            <a:pPr fontAlgn="base">
              <a:spcAft>
                <a:spcPct val="0"/>
              </a:spcAft>
              <a:buClr>
                <a:srgbClr val="FFC000"/>
              </a:buClr>
              <a:buFont typeface="Arial" pitchFamily="34" charset="0"/>
              <a:buChar char="•"/>
            </a:pPr>
            <a:r>
              <a:rPr lang="en-US" dirty="0" smtClean="0">
                <a:solidFill>
                  <a:srgbClr val="FFC000"/>
                </a:solidFill>
              </a:rPr>
              <a:t>Data and instruction have same format</a:t>
            </a:r>
          </a:p>
          <a:p>
            <a:pPr fontAlgn="base">
              <a:spcAft>
                <a:spcPct val="0"/>
              </a:spcAft>
              <a:buFont typeface="Arial" pitchFamily="34" charset="0"/>
              <a:buChar char="•"/>
            </a:pPr>
            <a:endParaRPr lang="en-US" dirty="0" smtClean="0"/>
          </a:p>
          <a:p>
            <a:pPr fontAlgn="base">
              <a:spcAft>
                <a:spcPct val="0"/>
              </a:spcAft>
              <a:buClr>
                <a:srgbClr val="00B0F0"/>
              </a:buClr>
              <a:buFont typeface="Arial" pitchFamily="34" charset="0"/>
              <a:buChar char="•"/>
            </a:pPr>
            <a:r>
              <a:rPr lang="en-US" dirty="0" smtClean="0">
                <a:solidFill>
                  <a:srgbClr val="00B0F0"/>
                </a:solidFill>
              </a:rPr>
              <a:t>Interpret sequences as data and instructions</a:t>
            </a:r>
          </a:p>
        </p:txBody>
      </p:sp>
      <p:sp>
        <p:nvSpPr>
          <p:cNvPr id="3" name="Content Placeholder 2"/>
          <p:cNvSpPr>
            <a:spLocks noGrp="1"/>
          </p:cNvSpPr>
          <p:nvPr>
            <p:ph sz="quarter" idx="10"/>
          </p:nvPr>
        </p:nvSpPr>
        <p:spPr/>
        <p:txBody>
          <a:bodyPr/>
          <a:lstStyle/>
          <a:p>
            <a:pPr>
              <a:buFont typeface="Arial" charset="0"/>
              <a:buNone/>
              <a:defRPr/>
            </a:pPr>
            <a:r>
              <a:rPr lang="en-US" dirty="0" smtClean="0">
                <a:solidFill>
                  <a:srgbClr val="0000FF"/>
                </a:solidFill>
              </a:rPr>
              <a:t>Von Neumann Architecture</a:t>
            </a:r>
            <a:endParaRPr lang="en-US" dirty="0">
              <a:solidFill>
                <a:srgbClr val="0000FF"/>
              </a:solidFill>
            </a:endParaRPr>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447800"/>
            <a:ext cx="33909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3566949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dirty="0">
                <a:solidFill>
                  <a:srgbClr val="0000FF"/>
                </a:solidFill>
              </a:rPr>
              <a:t>The von Neumann Architecture</a:t>
            </a:r>
          </a:p>
        </p:txBody>
      </p:sp>
      <p:pic>
        <p:nvPicPr>
          <p:cNvPr id="378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8113713"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201207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
          <p:cNvSpPr>
            <a:spLocks noGrp="1"/>
          </p:cNvSpPr>
          <p:nvPr>
            <p:ph idx="1"/>
          </p:nvPr>
        </p:nvSpPr>
        <p:spPr>
          <a:xfrm>
            <a:off x="304800" y="1143000"/>
            <a:ext cx="8229600" cy="4525963"/>
          </a:xfrm>
        </p:spPr>
        <p:txBody>
          <a:bodyPr/>
          <a:lstStyle/>
          <a:p>
            <a:pPr algn="just" fontAlgn="base">
              <a:lnSpc>
                <a:spcPct val="150000"/>
              </a:lnSpc>
              <a:spcBef>
                <a:spcPct val="0"/>
              </a:spcBef>
              <a:spcAft>
                <a:spcPct val="0"/>
              </a:spcAft>
              <a:buFont typeface="Arial" pitchFamily="34" charset="0"/>
              <a:buChar char="•"/>
            </a:pPr>
            <a:r>
              <a:rPr lang="en-US" dirty="0" smtClean="0"/>
              <a:t>Imperative languages, most dominant, because of von Neumann computers</a:t>
            </a:r>
          </a:p>
          <a:p>
            <a:pPr lvl="1" algn="just" fontAlgn="base">
              <a:lnSpc>
                <a:spcPct val="150000"/>
              </a:lnSpc>
              <a:spcBef>
                <a:spcPct val="0"/>
              </a:spcBef>
              <a:spcAft>
                <a:spcPct val="0"/>
              </a:spcAft>
              <a:buFont typeface="Arial" pitchFamily="34" charset="0"/>
              <a:buChar char="•"/>
            </a:pPr>
            <a:r>
              <a:rPr lang="en-US" sz="2400" dirty="0" smtClean="0"/>
              <a:t>Data and programs stored in memory</a:t>
            </a:r>
          </a:p>
          <a:p>
            <a:pPr lvl="1" algn="just" fontAlgn="base">
              <a:lnSpc>
                <a:spcPct val="150000"/>
              </a:lnSpc>
              <a:spcBef>
                <a:spcPct val="0"/>
              </a:spcBef>
              <a:spcAft>
                <a:spcPct val="0"/>
              </a:spcAft>
              <a:buFont typeface="Arial" pitchFamily="34" charset="0"/>
              <a:buChar char="•"/>
            </a:pPr>
            <a:r>
              <a:rPr lang="en-US" sz="2400" dirty="0" smtClean="0"/>
              <a:t>Memory is separate from CPU</a:t>
            </a:r>
          </a:p>
          <a:p>
            <a:pPr lvl="1" algn="just" fontAlgn="base">
              <a:lnSpc>
                <a:spcPct val="150000"/>
              </a:lnSpc>
              <a:spcBef>
                <a:spcPct val="0"/>
              </a:spcBef>
              <a:spcAft>
                <a:spcPct val="0"/>
              </a:spcAft>
              <a:buFont typeface="Arial" pitchFamily="34" charset="0"/>
              <a:buChar char="•"/>
            </a:pPr>
            <a:r>
              <a:rPr lang="en-US" sz="2400" dirty="0" smtClean="0"/>
              <a:t>Instructions and data are piped from memory to CPU</a:t>
            </a:r>
          </a:p>
          <a:p>
            <a:pPr algn="just" fontAlgn="base">
              <a:lnSpc>
                <a:spcPct val="150000"/>
              </a:lnSpc>
              <a:spcBef>
                <a:spcPct val="0"/>
              </a:spcBef>
              <a:spcAft>
                <a:spcPct val="0"/>
              </a:spcAft>
              <a:buFont typeface="Arial" pitchFamily="34" charset="0"/>
              <a:buChar char="•"/>
            </a:pPr>
            <a:r>
              <a:rPr lang="en-US" dirty="0" smtClean="0"/>
              <a:t>Basis for imperative languages</a:t>
            </a:r>
          </a:p>
          <a:p>
            <a:pPr lvl="1" algn="just" fontAlgn="base">
              <a:lnSpc>
                <a:spcPct val="150000"/>
              </a:lnSpc>
              <a:spcBef>
                <a:spcPct val="0"/>
              </a:spcBef>
              <a:spcAft>
                <a:spcPct val="0"/>
              </a:spcAft>
              <a:buFont typeface="Arial" pitchFamily="34" charset="0"/>
              <a:buChar char="•"/>
            </a:pPr>
            <a:r>
              <a:rPr lang="en-US" sz="2400" dirty="0" smtClean="0"/>
              <a:t>Variables model memory cells</a:t>
            </a:r>
          </a:p>
          <a:p>
            <a:pPr lvl="1" algn="just" fontAlgn="base">
              <a:lnSpc>
                <a:spcPct val="150000"/>
              </a:lnSpc>
              <a:spcBef>
                <a:spcPct val="0"/>
              </a:spcBef>
              <a:spcAft>
                <a:spcPct val="0"/>
              </a:spcAft>
              <a:buFont typeface="Arial" pitchFamily="34" charset="0"/>
              <a:buChar char="•"/>
            </a:pPr>
            <a:r>
              <a:rPr lang="en-US" sz="2400" dirty="0" smtClean="0"/>
              <a:t>Assignment statements model piping</a:t>
            </a:r>
          </a:p>
          <a:p>
            <a:pPr lvl="1" algn="just" fontAlgn="base">
              <a:lnSpc>
                <a:spcPct val="150000"/>
              </a:lnSpc>
              <a:spcBef>
                <a:spcPct val="0"/>
              </a:spcBef>
              <a:spcAft>
                <a:spcPct val="0"/>
              </a:spcAft>
              <a:buFont typeface="Arial" pitchFamily="34" charset="0"/>
              <a:buChar char="•"/>
            </a:pPr>
            <a:r>
              <a:rPr lang="en-US" sz="2400" dirty="0" smtClean="0"/>
              <a:t>Iteration is efficient</a:t>
            </a:r>
          </a:p>
        </p:txBody>
      </p:sp>
      <p:sp>
        <p:nvSpPr>
          <p:cNvPr id="3" name="Content Placeholder 2"/>
          <p:cNvSpPr>
            <a:spLocks noGrp="1"/>
          </p:cNvSpPr>
          <p:nvPr>
            <p:ph sz="quarter" idx="10"/>
          </p:nvPr>
        </p:nvSpPr>
        <p:spPr>
          <a:xfrm>
            <a:off x="304800" y="-76200"/>
            <a:ext cx="6324600" cy="1143000"/>
          </a:xfrm>
        </p:spPr>
        <p:txBody>
          <a:bodyPr/>
          <a:lstStyle/>
          <a:p>
            <a:pPr>
              <a:defRPr/>
            </a:pPr>
            <a:r>
              <a:rPr lang="de-DE" b="0" dirty="0">
                <a:solidFill>
                  <a:srgbClr val="0000FF"/>
                </a:solidFill>
              </a:rPr>
              <a:t>Imperative Lang. &amp; von Neumann Architecture</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4148060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rtlCol="0"/>
          <a:lstStyle/>
          <a:p>
            <a:pPr eaLnBrk="1" fontAlgn="auto" hangingPunct="1">
              <a:spcAft>
                <a:spcPts val="0"/>
              </a:spcAft>
              <a:defRPr/>
            </a:pPr>
            <a:endParaRPr lang="en-US" sz="3600" dirty="0" smtClean="0"/>
          </a:p>
          <a:p>
            <a:pPr eaLnBrk="1" fontAlgn="auto" hangingPunct="1">
              <a:spcAft>
                <a:spcPts val="0"/>
              </a:spcAft>
              <a:defRPr/>
            </a:pPr>
            <a:r>
              <a:rPr lang="en-US" sz="3600" dirty="0" smtClean="0"/>
              <a:t>Principles of Programming Languages (</a:t>
            </a:r>
            <a:r>
              <a:rPr lang="en-US" sz="3600" dirty="0"/>
              <a:t>CS </a:t>
            </a:r>
            <a:r>
              <a:rPr lang="en-US" sz="3600" dirty="0" smtClean="0"/>
              <a:t>F301)</a:t>
            </a:r>
          </a:p>
        </p:txBody>
      </p:sp>
      <p:sp>
        <p:nvSpPr>
          <p:cNvPr id="3" name="Content Placeholder 1"/>
          <p:cNvSpPr txBox="1">
            <a:spLocks/>
          </p:cNvSpPr>
          <p:nvPr/>
        </p:nvSpPr>
        <p:spPr bwMode="auto">
          <a:xfrm>
            <a:off x="6910633" y="1219986"/>
            <a:ext cx="1852367" cy="356255"/>
          </a:xfrm>
          <a:prstGeom prst="rect">
            <a:avLst/>
          </a:prstGeom>
          <a:solidFill>
            <a:schemeClr val="tx2">
              <a:lumMod val="60000"/>
              <a:lumOff val="40000"/>
            </a:schemeClr>
          </a:solidFill>
          <a:ln>
            <a:noFill/>
          </a:ln>
        </p:spPr>
        <p:txBody>
          <a:bodyPr vert="horz" wrap="square" lIns="91440" tIns="45720" rIns="91440" bIns="45720" numCol="1" anchor="b" anchorCtr="0" compatLnSpc="1">
            <a:prstTxWarp prst="textNoShape">
              <a:avLst/>
            </a:prstTxWarp>
            <a:noAutofit/>
          </a:bodyPr>
          <a:lstStyle>
            <a:lvl1pPr marL="0" indent="0" algn="r" rtl="0" eaLnBrk="0" fontAlgn="base" hangingPunct="0">
              <a:lnSpc>
                <a:spcPts val="1800"/>
              </a:lnSpc>
              <a:spcBef>
                <a:spcPts val="0"/>
              </a:spcBef>
              <a:spcAft>
                <a:spcPct val="0"/>
              </a:spcAft>
              <a:buFont typeface="Arial" panose="020B0604020202020204" pitchFamily="34" charset="0"/>
              <a:buNone/>
              <a:defRPr sz="1800" kern="1200" baseline="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spcBef>
                <a:spcPct val="0"/>
              </a:spcBef>
            </a:pPr>
            <a:r>
              <a:rPr lang="en-US" altLang="en-US" sz="1200" dirty="0" smtClean="0"/>
              <a:t>Pilani Campus</a:t>
            </a:r>
          </a:p>
        </p:txBody>
      </p:sp>
    </p:spTree>
    <p:extLst>
      <p:ext uri="{BB962C8B-B14F-4D97-AF65-F5344CB8AC3E}">
        <p14:creationId xmlns:p14="http://schemas.microsoft.com/office/powerpoint/2010/main" val="4050139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304800" y="1493838"/>
            <a:ext cx="8229600" cy="4525962"/>
          </a:xfrm>
        </p:spPr>
        <p:txBody>
          <a:bodyPr/>
          <a:lstStyle/>
          <a:p>
            <a:pPr algn="just" fontAlgn="base">
              <a:spcAft>
                <a:spcPct val="0"/>
              </a:spcAft>
              <a:buFont typeface="Arial" pitchFamily="34" charset="0"/>
              <a:buChar char="•"/>
            </a:pPr>
            <a:r>
              <a:rPr lang="en-US" smtClean="0"/>
              <a:t>Fetch-execute-cycle (on a von Neumann architecture computer)</a:t>
            </a:r>
          </a:p>
          <a:p>
            <a:pPr algn="just" fontAlgn="base">
              <a:spcAft>
                <a:spcPct val="0"/>
              </a:spcAft>
              <a:buFont typeface="Arial" pitchFamily="34" charset="0"/>
              <a:buChar char="•"/>
            </a:pPr>
            <a:endParaRPr lang="en-US" smtClean="0"/>
          </a:p>
          <a:p>
            <a:pPr algn="just" fontAlgn="base">
              <a:spcAft>
                <a:spcPct val="0"/>
              </a:spcAft>
            </a:pPr>
            <a:r>
              <a:rPr lang="en-US" sz="1600"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initialize the program counter</a:t>
            </a:r>
          </a:p>
          <a:p>
            <a:pPr algn="just" fontAlgn="base">
              <a:spcAft>
                <a:spcPct val="0"/>
              </a:spcAft>
            </a:pPr>
            <a:r>
              <a:rPr lang="en-US" sz="2000" b="1" smtClean="0">
                <a:latin typeface="Times New Roman" panose="02020603050405020304" pitchFamily="18" charset="0"/>
                <a:cs typeface="Times New Roman" panose="02020603050405020304" pitchFamily="18" charset="0"/>
              </a:rPr>
              <a:t>	repeat </a:t>
            </a:r>
            <a:r>
              <a:rPr lang="en-US" sz="2000" smtClean="0">
                <a:latin typeface="Times New Roman" panose="02020603050405020304" pitchFamily="18" charset="0"/>
                <a:cs typeface="Times New Roman" panose="02020603050405020304" pitchFamily="18" charset="0"/>
              </a:rPr>
              <a:t>forever</a:t>
            </a:r>
          </a:p>
          <a:p>
            <a:pPr algn="just" fontAlgn="base">
              <a:spcAft>
                <a:spcPct val="0"/>
              </a:spcAft>
            </a:pPr>
            <a:r>
              <a:rPr lang="en-US" sz="2000" smtClean="0">
                <a:latin typeface="Times New Roman" panose="02020603050405020304" pitchFamily="18" charset="0"/>
                <a:cs typeface="Times New Roman" panose="02020603050405020304" pitchFamily="18" charset="0"/>
              </a:rPr>
              <a:t>		fetch the instruction pointed by the counter</a:t>
            </a:r>
          </a:p>
          <a:p>
            <a:pPr algn="just" fontAlgn="base">
              <a:spcAft>
                <a:spcPct val="0"/>
              </a:spcAft>
            </a:pPr>
            <a:r>
              <a:rPr lang="en-US" sz="2000" smtClean="0">
                <a:latin typeface="Times New Roman" panose="02020603050405020304" pitchFamily="18" charset="0"/>
                <a:cs typeface="Times New Roman" panose="02020603050405020304" pitchFamily="18" charset="0"/>
              </a:rPr>
              <a:t>		increment the counter</a:t>
            </a:r>
          </a:p>
          <a:p>
            <a:pPr algn="just" fontAlgn="base">
              <a:spcAft>
                <a:spcPct val="0"/>
              </a:spcAft>
            </a:pPr>
            <a:r>
              <a:rPr lang="en-US" sz="2000" smtClean="0">
                <a:latin typeface="Times New Roman" panose="02020603050405020304" pitchFamily="18" charset="0"/>
                <a:cs typeface="Times New Roman" panose="02020603050405020304" pitchFamily="18" charset="0"/>
              </a:rPr>
              <a:t>		decode the instruction</a:t>
            </a:r>
          </a:p>
          <a:p>
            <a:pPr algn="just" fontAlgn="base">
              <a:spcAft>
                <a:spcPct val="0"/>
              </a:spcAft>
            </a:pPr>
            <a:r>
              <a:rPr lang="en-US" sz="2000" smtClean="0">
                <a:latin typeface="Times New Roman" panose="02020603050405020304" pitchFamily="18" charset="0"/>
                <a:cs typeface="Times New Roman" panose="02020603050405020304" pitchFamily="18" charset="0"/>
              </a:rPr>
              <a:t>		execute the instruction</a:t>
            </a:r>
          </a:p>
          <a:p>
            <a:pPr algn="just" fontAlgn="base">
              <a:spcAft>
                <a:spcPct val="0"/>
              </a:spcAft>
            </a:pPr>
            <a:r>
              <a:rPr lang="en-US" sz="2000" b="1" smtClean="0">
                <a:latin typeface="Times New Roman" panose="02020603050405020304" pitchFamily="18" charset="0"/>
                <a:cs typeface="Times New Roman" panose="02020603050405020304" pitchFamily="18" charset="0"/>
              </a:rPr>
              <a:t>	end repeat</a:t>
            </a:r>
            <a:endParaRPr lang="en-US" sz="200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0"/>
          </p:nvPr>
        </p:nvSpPr>
        <p:spPr/>
        <p:txBody>
          <a:bodyPr/>
          <a:lstStyle/>
          <a:p>
            <a:pPr>
              <a:defRPr/>
            </a:pPr>
            <a:r>
              <a:rPr lang="en-US" b="0" dirty="0">
                <a:solidFill>
                  <a:srgbClr val="0000FF"/>
                </a:solidFill>
              </a:rPr>
              <a:t>The von Neumann Architecture</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2066804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a:xfrm>
            <a:off x="304800" y="1493838"/>
            <a:ext cx="8229600" cy="4525962"/>
          </a:xfrm>
        </p:spPr>
        <p:txBody>
          <a:bodyPr/>
          <a:lstStyle/>
          <a:p>
            <a:pPr algn="just" fontAlgn="base">
              <a:spcAft>
                <a:spcPct val="0"/>
              </a:spcAft>
              <a:buFont typeface="Arial" pitchFamily="34" charset="0"/>
              <a:buChar char="•"/>
            </a:pPr>
            <a:r>
              <a:rPr lang="en-US" b="1" dirty="0" smtClean="0"/>
              <a:t>Imperative</a:t>
            </a:r>
          </a:p>
          <a:p>
            <a:pPr lvl="1" algn="just" fontAlgn="base">
              <a:spcAft>
                <a:spcPct val="0"/>
              </a:spcAft>
              <a:buFont typeface="Arial" pitchFamily="34" charset="0"/>
              <a:buChar char="•"/>
            </a:pPr>
            <a:r>
              <a:rPr lang="en-US" sz="2000" dirty="0" smtClean="0"/>
              <a:t>Central features are variables, assignment statements, and iteration</a:t>
            </a:r>
          </a:p>
          <a:p>
            <a:pPr lvl="1" algn="just" fontAlgn="base">
              <a:spcAft>
                <a:spcPct val="0"/>
              </a:spcAft>
              <a:buFont typeface="Arial" pitchFamily="34" charset="0"/>
              <a:buChar char="•"/>
            </a:pPr>
            <a:r>
              <a:rPr lang="en-US" sz="2000" dirty="0" smtClean="0"/>
              <a:t>Include languages that support object-oriented programming</a:t>
            </a:r>
          </a:p>
          <a:p>
            <a:pPr lvl="1" algn="just" fontAlgn="base">
              <a:spcAft>
                <a:spcPct val="0"/>
              </a:spcAft>
              <a:buFont typeface="Arial" pitchFamily="34" charset="0"/>
              <a:buChar char="•"/>
            </a:pPr>
            <a:r>
              <a:rPr lang="en-US" sz="2000" dirty="0" smtClean="0"/>
              <a:t>Include scripting languages</a:t>
            </a:r>
          </a:p>
          <a:p>
            <a:pPr lvl="1" algn="just" fontAlgn="base">
              <a:spcAft>
                <a:spcPct val="0"/>
              </a:spcAft>
              <a:buFont typeface="Arial" pitchFamily="34" charset="0"/>
              <a:buChar char="•"/>
            </a:pPr>
            <a:r>
              <a:rPr lang="en-US" sz="2000" dirty="0" smtClean="0"/>
              <a:t>Include the visual languages</a:t>
            </a:r>
          </a:p>
          <a:p>
            <a:pPr lvl="1" algn="just" fontAlgn="base">
              <a:spcAft>
                <a:spcPct val="0"/>
              </a:spcAft>
              <a:buFont typeface="Arial" pitchFamily="34" charset="0"/>
              <a:buChar char="•"/>
            </a:pPr>
            <a:r>
              <a:rPr lang="en-US" sz="2000" dirty="0" smtClean="0"/>
              <a:t>Examples: C, Java, Perl, JavaScript, Visual BASIC, .NET, C++</a:t>
            </a:r>
          </a:p>
          <a:p>
            <a:pPr lvl="1" algn="just" fontAlgn="base">
              <a:spcAft>
                <a:spcPct val="0"/>
              </a:spcAft>
              <a:buFont typeface="Arial" pitchFamily="34" charset="0"/>
              <a:buChar char="•"/>
            </a:pPr>
            <a:endParaRPr lang="en-US" sz="2400" dirty="0" smtClean="0"/>
          </a:p>
          <a:p>
            <a:pPr algn="just" fontAlgn="base">
              <a:spcAft>
                <a:spcPct val="0"/>
              </a:spcAft>
              <a:buFont typeface="Arial" pitchFamily="34" charset="0"/>
              <a:buChar char="•"/>
            </a:pPr>
            <a:r>
              <a:rPr lang="en-US" b="1" dirty="0" smtClean="0"/>
              <a:t>Functional</a:t>
            </a:r>
          </a:p>
          <a:p>
            <a:pPr lvl="1" algn="just" fontAlgn="base">
              <a:spcAft>
                <a:spcPct val="0"/>
              </a:spcAft>
              <a:buFont typeface="Arial" pitchFamily="34" charset="0"/>
              <a:buChar char="•"/>
            </a:pPr>
            <a:r>
              <a:rPr lang="en-US" sz="2000" dirty="0" smtClean="0"/>
              <a:t>Main means of making computations is by applying functions to given parameters</a:t>
            </a:r>
          </a:p>
          <a:p>
            <a:pPr lvl="1" algn="just" fontAlgn="base">
              <a:spcAft>
                <a:spcPct val="0"/>
              </a:spcAft>
              <a:buFont typeface="Arial" pitchFamily="34" charset="0"/>
              <a:buChar char="•"/>
            </a:pPr>
            <a:r>
              <a:rPr lang="en-US" sz="2000" dirty="0" smtClean="0"/>
              <a:t>Examples: LISP, Scheme</a:t>
            </a:r>
          </a:p>
        </p:txBody>
      </p:sp>
      <p:sp>
        <p:nvSpPr>
          <p:cNvPr id="3" name="Content Placeholder 2"/>
          <p:cNvSpPr>
            <a:spLocks noGrp="1"/>
          </p:cNvSpPr>
          <p:nvPr>
            <p:ph sz="quarter" idx="10"/>
          </p:nvPr>
        </p:nvSpPr>
        <p:spPr/>
        <p:txBody>
          <a:bodyPr/>
          <a:lstStyle/>
          <a:p>
            <a:pPr>
              <a:defRPr/>
            </a:pPr>
            <a:r>
              <a:rPr lang="en-US" b="0" dirty="0">
                <a:solidFill>
                  <a:srgbClr val="0000FF"/>
                </a:solidFill>
              </a:rPr>
              <a:t>Language Categories</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2780954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a:xfrm>
            <a:off x="304800" y="1493838"/>
            <a:ext cx="8229600" cy="4525962"/>
          </a:xfrm>
        </p:spPr>
        <p:txBody>
          <a:bodyPr/>
          <a:lstStyle/>
          <a:p>
            <a:pPr algn="just" fontAlgn="base">
              <a:spcAft>
                <a:spcPct val="0"/>
              </a:spcAft>
              <a:buFont typeface="Arial" pitchFamily="34" charset="0"/>
              <a:buChar char="•"/>
            </a:pPr>
            <a:r>
              <a:rPr lang="en-US" b="1" dirty="0" smtClean="0"/>
              <a:t>Logic</a:t>
            </a:r>
          </a:p>
          <a:p>
            <a:pPr lvl="1" algn="just" fontAlgn="base">
              <a:spcAft>
                <a:spcPct val="0"/>
              </a:spcAft>
              <a:buFont typeface="Arial" pitchFamily="34" charset="0"/>
              <a:buChar char="•"/>
            </a:pPr>
            <a:r>
              <a:rPr lang="en-US" sz="2400" dirty="0" smtClean="0"/>
              <a:t>Rule-based (rules are specified in no particular order)</a:t>
            </a:r>
          </a:p>
          <a:p>
            <a:pPr lvl="1" algn="just" fontAlgn="base">
              <a:spcAft>
                <a:spcPct val="0"/>
              </a:spcAft>
              <a:buFont typeface="Arial" pitchFamily="34" charset="0"/>
              <a:buChar char="•"/>
            </a:pPr>
            <a:r>
              <a:rPr lang="en-US" sz="2400" dirty="0" smtClean="0"/>
              <a:t>Example: Prolog</a:t>
            </a:r>
          </a:p>
          <a:p>
            <a:pPr lvl="1" algn="just" fontAlgn="base">
              <a:spcAft>
                <a:spcPct val="0"/>
              </a:spcAft>
              <a:buFont typeface="Arial" pitchFamily="34" charset="0"/>
              <a:buChar char="•"/>
            </a:pPr>
            <a:endParaRPr lang="en-US" sz="2400" dirty="0" smtClean="0"/>
          </a:p>
        </p:txBody>
      </p:sp>
      <p:sp>
        <p:nvSpPr>
          <p:cNvPr id="3" name="Content Placeholder 2"/>
          <p:cNvSpPr>
            <a:spLocks noGrp="1"/>
          </p:cNvSpPr>
          <p:nvPr>
            <p:ph sz="quarter" idx="10"/>
          </p:nvPr>
        </p:nvSpPr>
        <p:spPr/>
        <p:txBody>
          <a:bodyPr/>
          <a:lstStyle/>
          <a:p>
            <a:pPr>
              <a:defRPr/>
            </a:pPr>
            <a:r>
              <a:rPr lang="en-US" b="0" dirty="0">
                <a:solidFill>
                  <a:srgbClr val="0000FF"/>
                </a:solidFill>
              </a:rPr>
              <a:t>Language </a:t>
            </a:r>
            <a:r>
              <a:rPr lang="en-US" b="0" dirty="0" smtClean="0">
                <a:solidFill>
                  <a:srgbClr val="0000FF"/>
                </a:solidFill>
              </a:rPr>
              <a:t>Categories</a:t>
            </a:r>
            <a:endParaRPr lang="en-US" dirty="0"/>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1137814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p:txBody>
          <a:bodyPr/>
          <a:lstStyle/>
          <a:p>
            <a:r>
              <a:rPr lang="en-US" dirty="0"/>
              <a:t>Imperative </a:t>
            </a:r>
            <a:r>
              <a:rPr lang="en-US" dirty="0" smtClean="0"/>
              <a:t>– action </a:t>
            </a:r>
            <a:r>
              <a:rPr lang="en-US" dirty="0"/>
              <a:t>oriented, sequence of </a:t>
            </a:r>
            <a:r>
              <a:rPr lang="en-US" dirty="0" smtClean="0"/>
              <a:t>actions.</a:t>
            </a:r>
            <a:endParaRPr lang="en-US" dirty="0"/>
          </a:p>
          <a:p>
            <a:r>
              <a:rPr lang="en-US" dirty="0"/>
              <a:t>Functional - </a:t>
            </a:r>
            <a:r>
              <a:rPr lang="en-US" dirty="0" smtClean="0"/>
              <a:t>symbolic </a:t>
            </a:r>
            <a:r>
              <a:rPr lang="en-US" dirty="0"/>
              <a:t>data </a:t>
            </a:r>
            <a:r>
              <a:rPr lang="en-US" dirty="0" smtClean="0"/>
              <a:t>processing.</a:t>
            </a:r>
            <a:endParaRPr lang="en-US" dirty="0"/>
          </a:p>
          <a:p>
            <a:r>
              <a:rPr lang="en-US" dirty="0" smtClean="0"/>
              <a:t>Object-Oriented - classes </a:t>
            </a:r>
            <a:r>
              <a:rPr lang="en-US" dirty="0"/>
              <a:t>of </a:t>
            </a:r>
            <a:r>
              <a:rPr lang="en-US" dirty="0" smtClean="0"/>
              <a:t>objects.</a:t>
            </a:r>
            <a:endParaRPr lang="en-US" dirty="0"/>
          </a:p>
          <a:p>
            <a:r>
              <a:rPr lang="en-US" dirty="0"/>
              <a:t>Logic - </a:t>
            </a:r>
            <a:r>
              <a:rPr lang="en-US" dirty="0" smtClean="0"/>
              <a:t>logic reasoning.</a:t>
            </a:r>
            <a:endParaRPr lang="en-US" dirty="0"/>
          </a:p>
        </p:txBody>
      </p:sp>
      <p:sp>
        <p:nvSpPr>
          <p:cNvPr id="91138" name="Rectangle 2"/>
          <p:cNvSpPr>
            <a:spLocks noGrp="1" noChangeArrowheads="1"/>
          </p:cNvSpPr>
          <p:nvPr>
            <p:ph type="title" idx="4294967295"/>
          </p:nvPr>
        </p:nvSpPr>
        <p:spPr>
          <a:xfrm>
            <a:off x="0" y="274638"/>
            <a:ext cx="8229600" cy="1143000"/>
          </a:xfrm>
        </p:spPr>
        <p:txBody>
          <a:bodyPr/>
          <a:lstStyle/>
          <a:p>
            <a:r>
              <a:rPr lang="en-US"/>
              <a:t>Programming Paradigms</a:t>
            </a:r>
          </a:p>
        </p:txBody>
      </p:sp>
      <p:sp>
        <p:nvSpPr>
          <p:cNvPr id="5"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30458511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29880" cy="4525963"/>
          </a:xfrm>
        </p:spPr>
        <p:txBody>
          <a:bodyPr/>
          <a:lstStyle/>
          <a:p>
            <a:pPr>
              <a:buFont typeface="Arial" panose="020B0604020202020204" pitchFamily="34" charset="0"/>
              <a:buChar char="•"/>
            </a:pPr>
            <a:r>
              <a:rPr lang="en-US" sz="2000" dirty="0" smtClean="0"/>
              <a:t>General </a:t>
            </a:r>
            <a:r>
              <a:rPr lang="en-US" sz="2000" dirty="0"/>
              <a:t>purpose imperative </a:t>
            </a:r>
            <a:r>
              <a:rPr lang="en-US" sz="2000" dirty="0" smtClean="0"/>
              <a:t>languages: Fortran, Pascal and C.</a:t>
            </a:r>
          </a:p>
          <a:p>
            <a:pPr>
              <a:buFont typeface="Arial" panose="020B0604020202020204" pitchFamily="34" charset="0"/>
              <a:buChar char="•"/>
            </a:pPr>
            <a:r>
              <a:rPr lang="en-US" sz="2000" dirty="0" smtClean="0"/>
              <a:t>Fortran: Familiar notations and efficiency, machine language programs are more efficient as they do not require translation.</a:t>
            </a:r>
          </a:p>
          <a:p>
            <a:pPr>
              <a:buFont typeface="Arial" panose="020B0604020202020204" pitchFamily="34" charset="0"/>
              <a:buChar char="•"/>
            </a:pPr>
            <a:r>
              <a:rPr lang="en-US" sz="2000" dirty="0" smtClean="0"/>
              <a:t>Language of choice for scientific programming: used mathematical notations, machine independent.</a:t>
            </a:r>
          </a:p>
          <a:p>
            <a:pPr>
              <a:buFont typeface="Arial" panose="020B0604020202020204" pitchFamily="34" charset="0"/>
              <a:buChar char="•"/>
            </a:pPr>
            <a:r>
              <a:rPr lang="en-US" sz="2000" dirty="0" err="1" smtClean="0"/>
              <a:t>Algol</a:t>
            </a:r>
            <a:r>
              <a:rPr lang="en-US" sz="2000" dirty="0" smtClean="0"/>
              <a:t> 60 was developed as a common language to share programs and describe numerical processes- widely admired language.</a:t>
            </a:r>
          </a:p>
          <a:p>
            <a:pPr>
              <a:buFont typeface="Arial" panose="020B0604020202020204" pitchFamily="34" charset="0"/>
              <a:buChar char="•"/>
            </a:pPr>
            <a:r>
              <a:rPr lang="en-US" sz="2000" dirty="0" smtClean="0"/>
              <a:t>Pascal was designed as a teaching language, similar to </a:t>
            </a:r>
            <a:r>
              <a:rPr lang="en-US" sz="2000" dirty="0" err="1" smtClean="0"/>
              <a:t>Algol</a:t>
            </a:r>
            <a:r>
              <a:rPr lang="en-US" sz="2000" dirty="0" smtClean="0"/>
              <a:t> 60 in syntactic constructs with minor differences.</a:t>
            </a:r>
          </a:p>
          <a:p>
            <a:pPr>
              <a:buFont typeface="Arial" panose="020B0604020202020204" pitchFamily="34" charset="0"/>
              <a:buChar char="•"/>
            </a:pPr>
            <a:r>
              <a:rPr lang="en-US" sz="2000" dirty="0" smtClean="0"/>
              <a:t>C was developed as an implementation language for software for UNIX OS. C provides a rich set of operators, terse syntax and efficient access to the machine.</a:t>
            </a:r>
            <a:endParaRPr lang="en-US" sz="2000" dirty="0"/>
          </a:p>
        </p:txBody>
      </p:sp>
      <p:sp>
        <p:nvSpPr>
          <p:cNvPr id="3" name="Content Placeholder 2"/>
          <p:cNvSpPr>
            <a:spLocks noGrp="1"/>
          </p:cNvSpPr>
          <p:nvPr>
            <p:ph sz="quarter" idx="10"/>
          </p:nvPr>
        </p:nvSpPr>
        <p:spPr>
          <a:xfrm>
            <a:off x="304800" y="350837"/>
            <a:ext cx="6324600" cy="1143000"/>
          </a:xfrm>
        </p:spPr>
        <p:txBody>
          <a:bodyPr/>
          <a:lstStyle/>
          <a:p>
            <a:r>
              <a:rPr lang="en-US" dirty="0"/>
              <a:t>Imperative </a:t>
            </a:r>
            <a:r>
              <a:rPr lang="en-US" dirty="0" smtClean="0"/>
              <a:t>Programming</a:t>
            </a:r>
            <a:endParaRPr lang="en-US" dirty="0"/>
          </a:p>
          <a:p>
            <a:endParaRPr lang="en-US" dirty="0"/>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3137590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799" y="1493837"/>
            <a:ext cx="8596829" cy="4525963"/>
          </a:xfrm>
        </p:spPr>
        <p:txBody>
          <a:bodyPr/>
          <a:lstStyle/>
          <a:p>
            <a:pPr>
              <a:buFont typeface="Arial" panose="020B0604020202020204" pitchFamily="34" charset="0"/>
              <a:buChar char="•"/>
            </a:pPr>
            <a:r>
              <a:rPr lang="en-US" sz="1800" dirty="0" smtClean="0"/>
              <a:t>LISP (list processor): language designed for applications in artificial intelligence.</a:t>
            </a:r>
          </a:p>
          <a:p>
            <a:pPr>
              <a:buFont typeface="Arial" panose="020B0604020202020204" pitchFamily="34" charset="0"/>
              <a:buChar char="•"/>
            </a:pPr>
            <a:r>
              <a:rPr lang="en-US" sz="1800" dirty="0" smtClean="0"/>
              <a:t>Example of a List with 3 elements of which the third is a </a:t>
            </a:r>
            <a:r>
              <a:rPr lang="en-US" sz="1800" dirty="0" err="1" smtClean="0"/>
              <a:t>sublist</a:t>
            </a:r>
            <a:r>
              <a:rPr lang="en-US" sz="1800" dirty="0" smtClean="0"/>
              <a:t>- </a:t>
            </a:r>
          </a:p>
          <a:p>
            <a:pPr marL="0" indent="0"/>
            <a:r>
              <a:rPr lang="en-US" sz="1800" i="1" dirty="0"/>
              <a:t> </a:t>
            </a:r>
            <a:r>
              <a:rPr lang="en-US" sz="1800" i="1" dirty="0" smtClean="0"/>
              <a:t>     (Shakespeare wrote (the tempest))</a:t>
            </a:r>
          </a:p>
          <a:p>
            <a:pPr>
              <a:buFont typeface="Arial" panose="020B0604020202020204" pitchFamily="34" charset="0"/>
              <a:buChar char="•"/>
            </a:pPr>
            <a:r>
              <a:rPr lang="en-US" sz="1800" dirty="0" smtClean="0"/>
              <a:t>Designed primarily for symbolic data processing. </a:t>
            </a:r>
          </a:p>
          <a:p>
            <a:pPr>
              <a:buFont typeface="Arial" panose="020B0604020202020204" pitchFamily="34" charset="0"/>
              <a:buChar char="•"/>
            </a:pPr>
            <a:r>
              <a:rPr lang="en-US" sz="1800" dirty="0" smtClean="0"/>
              <a:t>It has been used for symbolic calculations in differential and integral calculus, mathematical logic, game playing, etc.</a:t>
            </a:r>
          </a:p>
          <a:p>
            <a:pPr>
              <a:buFont typeface="Arial" panose="020B0604020202020204" pitchFamily="34" charset="0"/>
              <a:buChar char="•"/>
            </a:pPr>
            <a:r>
              <a:rPr lang="en-US" sz="1800" dirty="0" smtClean="0"/>
              <a:t>Scheme: version of LISP popular for teaching and research due to its clean design.</a:t>
            </a:r>
          </a:p>
          <a:p>
            <a:pPr>
              <a:buFont typeface="Arial" panose="020B0604020202020204" pitchFamily="34" charset="0"/>
              <a:buChar char="•"/>
            </a:pPr>
            <a:r>
              <a:rPr lang="en-US" sz="1800" dirty="0" smtClean="0"/>
              <a:t>Common LISP: is an advancement over proliferations of LISP i.e. </a:t>
            </a:r>
            <a:r>
              <a:rPr lang="en-US" sz="1800" dirty="0" err="1" smtClean="0"/>
              <a:t>MacLISP</a:t>
            </a:r>
            <a:r>
              <a:rPr lang="en-US" sz="1800" dirty="0" smtClean="0"/>
              <a:t>/ </a:t>
            </a:r>
            <a:r>
              <a:rPr lang="en-US" sz="1800" dirty="0" err="1" smtClean="0"/>
              <a:t>InterLISP</a:t>
            </a:r>
            <a:r>
              <a:rPr lang="en-US" sz="1800" dirty="0" smtClean="0"/>
              <a:t>. </a:t>
            </a:r>
            <a:r>
              <a:rPr lang="en-US" sz="1800" dirty="0" err="1" smtClean="0"/>
              <a:t>MacLISP</a:t>
            </a:r>
            <a:r>
              <a:rPr lang="en-US" sz="1800" dirty="0" smtClean="0"/>
              <a:t> emphasized performance and production quality while </a:t>
            </a:r>
            <a:r>
              <a:rPr lang="en-US" sz="1800" dirty="0" err="1" smtClean="0"/>
              <a:t>InterLISP</a:t>
            </a:r>
            <a:r>
              <a:rPr lang="en-US" sz="1800" dirty="0" smtClean="0"/>
              <a:t> introduced the notion of a programming environment with a structured editor tied to the syntax.</a:t>
            </a:r>
          </a:p>
          <a:p>
            <a:pPr>
              <a:buFont typeface="Arial" panose="020B0604020202020204" pitchFamily="34" charset="0"/>
              <a:buChar char="•"/>
            </a:pPr>
            <a:r>
              <a:rPr lang="en-US" sz="1800" dirty="0" smtClean="0"/>
              <a:t>CLOS is an object oriented extension, Common Lisp Object System.</a:t>
            </a:r>
          </a:p>
          <a:p>
            <a:pPr>
              <a:buFont typeface="Arial" panose="020B0604020202020204" pitchFamily="34" charset="0"/>
              <a:buChar char="•"/>
            </a:pPr>
            <a:r>
              <a:rPr lang="en-US" sz="1800" dirty="0" smtClean="0"/>
              <a:t>Other functional languages: ISWIM (not practically implemented), ML, Miranda, Haskell</a:t>
            </a:r>
            <a:endParaRPr lang="en-US" sz="1800" dirty="0"/>
          </a:p>
        </p:txBody>
      </p:sp>
      <p:sp>
        <p:nvSpPr>
          <p:cNvPr id="3" name="Content Placeholder 2"/>
          <p:cNvSpPr>
            <a:spLocks noGrp="1"/>
          </p:cNvSpPr>
          <p:nvPr>
            <p:ph sz="quarter" idx="10"/>
          </p:nvPr>
        </p:nvSpPr>
        <p:spPr/>
        <p:txBody>
          <a:bodyPr/>
          <a:lstStyle/>
          <a:p>
            <a:r>
              <a:rPr lang="en-US" dirty="0" smtClean="0"/>
              <a:t>Functional Programming</a:t>
            </a:r>
            <a:endParaRPr lang="en-US" dirty="0"/>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324958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sz="2000" dirty="0" smtClean="0"/>
              <a:t>Key concept of OO Programming: class of objects, classification of objects into classes and subclasses (generalization and specialization).</a:t>
            </a:r>
          </a:p>
          <a:p>
            <a:pPr>
              <a:buFont typeface="Arial" panose="020B0604020202020204" pitchFamily="34" charset="0"/>
              <a:buChar char="•"/>
            </a:pPr>
            <a:r>
              <a:rPr lang="en-US" sz="2000" dirty="0" err="1"/>
              <a:t>Simula</a:t>
            </a:r>
            <a:r>
              <a:rPr lang="en-US" sz="2000" dirty="0"/>
              <a:t>: Designed as both a programming language and a description language</a:t>
            </a:r>
            <a:r>
              <a:rPr lang="en-US" sz="2000" dirty="0" smtClean="0"/>
              <a:t>.</a:t>
            </a:r>
          </a:p>
          <a:p>
            <a:pPr>
              <a:buFont typeface="Arial" panose="020B0604020202020204" pitchFamily="34" charset="0"/>
              <a:buChar char="•"/>
            </a:pPr>
            <a:r>
              <a:rPr lang="en-US" sz="2000" dirty="0" smtClean="0"/>
              <a:t>C++ and Smalltalk: popular OO languages, descendant of </a:t>
            </a:r>
            <a:r>
              <a:rPr lang="en-US" sz="2000" dirty="0" err="1" smtClean="0"/>
              <a:t>Simula</a:t>
            </a:r>
            <a:r>
              <a:rPr lang="en-US" sz="2000" dirty="0" smtClean="0"/>
              <a:t> by taking the notion of objects and classes.</a:t>
            </a:r>
          </a:p>
          <a:p>
            <a:pPr>
              <a:buFont typeface="Arial" panose="020B0604020202020204" pitchFamily="34" charset="0"/>
              <a:buChar char="•"/>
            </a:pPr>
            <a:r>
              <a:rPr lang="en-US" sz="2000" dirty="0" smtClean="0"/>
              <a:t>C++ is an advancement over C which adds object oriented features to imperative programming in C.</a:t>
            </a:r>
            <a:endParaRPr lang="en-US" sz="2000" dirty="0"/>
          </a:p>
          <a:p>
            <a:pPr>
              <a:buFont typeface="Arial" panose="020B0604020202020204" pitchFamily="34" charset="0"/>
              <a:buChar char="•"/>
            </a:pPr>
            <a:r>
              <a:rPr lang="en-US" sz="2000" dirty="0" smtClean="0"/>
              <a:t>Smalltalk was designed as part of personal computing environment, it is an interactive system with a graphical user interface. </a:t>
            </a:r>
            <a:endParaRPr lang="en-US" sz="2000" dirty="0"/>
          </a:p>
        </p:txBody>
      </p:sp>
      <p:sp>
        <p:nvSpPr>
          <p:cNvPr id="3" name="Content Placeholder 2"/>
          <p:cNvSpPr>
            <a:spLocks noGrp="1"/>
          </p:cNvSpPr>
          <p:nvPr>
            <p:ph sz="quarter" idx="10"/>
          </p:nvPr>
        </p:nvSpPr>
        <p:spPr/>
        <p:txBody>
          <a:bodyPr/>
          <a:lstStyle/>
          <a:p>
            <a:r>
              <a:rPr lang="en-US" dirty="0" smtClean="0"/>
              <a:t>Object oriented Programming</a:t>
            </a:r>
            <a:endParaRPr lang="en-US" dirty="0"/>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42897239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smtClean="0"/>
              <a:t>Prolog: was developed for natural language processing.</a:t>
            </a:r>
          </a:p>
          <a:p>
            <a:pPr>
              <a:buFont typeface="Arial" panose="020B0604020202020204" pitchFamily="34" charset="0"/>
              <a:buChar char="•"/>
            </a:pPr>
            <a:r>
              <a:rPr lang="en-US" dirty="0" smtClean="0"/>
              <a:t>It uses a specialized form of logical reasoning to answer queries.</a:t>
            </a:r>
          </a:p>
          <a:p>
            <a:pPr>
              <a:buFont typeface="Arial" panose="020B0604020202020204" pitchFamily="34" charset="0"/>
              <a:buChar char="•"/>
            </a:pPr>
            <a:r>
              <a:rPr lang="en-US" dirty="0" smtClean="0"/>
              <a:t>Used for a variety of applications from databases to expert systems.</a:t>
            </a:r>
          </a:p>
          <a:p>
            <a:pPr>
              <a:buFont typeface="Arial" panose="020B0604020202020204" pitchFamily="34" charset="0"/>
              <a:buChar char="•"/>
            </a:pPr>
            <a:r>
              <a:rPr lang="en-US" dirty="0" smtClean="0"/>
              <a:t>Prolog programs have the expressiveness of logic. </a:t>
            </a:r>
          </a:p>
          <a:p>
            <a:endParaRPr lang="en-US" dirty="0"/>
          </a:p>
        </p:txBody>
      </p:sp>
      <p:sp>
        <p:nvSpPr>
          <p:cNvPr id="3" name="Content Placeholder 2"/>
          <p:cNvSpPr>
            <a:spLocks noGrp="1"/>
          </p:cNvSpPr>
          <p:nvPr>
            <p:ph sz="quarter" idx="10"/>
          </p:nvPr>
        </p:nvSpPr>
        <p:spPr/>
        <p:txBody>
          <a:bodyPr/>
          <a:lstStyle/>
          <a:p>
            <a:r>
              <a:rPr lang="en-US" dirty="0" smtClean="0"/>
              <a:t>Logic Programming</a:t>
            </a:r>
            <a:endParaRPr lang="en-US" dirty="0"/>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25191287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a:lnSpc>
                <a:spcPct val="90000"/>
              </a:lnSpc>
            </a:pPr>
            <a:r>
              <a:rPr lang="en-US" sz="2800" dirty="0" smtClean="0"/>
              <a:t>1950s </a:t>
            </a:r>
            <a:r>
              <a:rPr lang="en-US" sz="2800" dirty="0"/>
              <a:t>: LISP, </a:t>
            </a:r>
            <a:r>
              <a:rPr lang="en-US" sz="2800" dirty="0" smtClean="0"/>
              <a:t>FORTRAN</a:t>
            </a:r>
          </a:p>
          <a:p>
            <a:pPr>
              <a:lnSpc>
                <a:spcPct val="90000"/>
              </a:lnSpc>
            </a:pPr>
            <a:r>
              <a:rPr lang="en-US" sz="2800" dirty="0" smtClean="0"/>
              <a:t>1960s : </a:t>
            </a:r>
            <a:r>
              <a:rPr lang="en-US" sz="2800" dirty="0" err="1" smtClean="0"/>
              <a:t>AlGOL</a:t>
            </a:r>
            <a:r>
              <a:rPr lang="en-US" sz="2800" dirty="0" smtClean="0"/>
              <a:t> 60, ISWIM, </a:t>
            </a:r>
            <a:r>
              <a:rPr lang="en-US" sz="2800" dirty="0" err="1" smtClean="0"/>
              <a:t>Simula</a:t>
            </a:r>
            <a:endParaRPr lang="en-US" sz="2800" dirty="0"/>
          </a:p>
          <a:p>
            <a:pPr>
              <a:lnSpc>
                <a:spcPct val="90000"/>
              </a:lnSpc>
            </a:pPr>
            <a:r>
              <a:rPr lang="en-US" sz="2800" dirty="0" smtClean="0"/>
              <a:t>1970s </a:t>
            </a:r>
            <a:r>
              <a:rPr lang="en-US" sz="2800" dirty="0"/>
              <a:t>: </a:t>
            </a:r>
            <a:r>
              <a:rPr lang="en-US" sz="2800" dirty="0" smtClean="0"/>
              <a:t>C</a:t>
            </a:r>
            <a:r>
              <a:rPr lang="en-US" sz="2800" dirty="0"/>
              <a:t>, Pascal, Prolog, </a:t>
            </a:r>
            <a:r>
              <a:rPr lang="en-US" sz="2800" dirty="0" smtClean="0"/>
              <a:t>Smalltalk</a:t>
            </a:r>
          </a:p>
          <a:p>
            <a:pPr>
              <a:lnSpc>
                <a:spcPct val="90000"/>
              </a:lnSpc>
            </a:pPr>
            <a:r>
              <a:rPr lang="en-US" sz="2800" dirty="0"/>
              <a:t>During 1970 : a lot of PLs were designed.</a:t>
            </a:r>
          </a:p>
          <a:p>
            <a:pPr>
              <a:lnSpc>
                <a:spcPct val="90000"/>
              </a:lnSpc>
            </a:pPr>
            <a:r>
              <a:rPr lang="en-US" sz="2800" dirty="0" smtClean="0"/>
              <a:t>1980s </a:t>
            </a:r>
            <a:r>
              <a:rPr lang="en-US" sz="2800" dirty="0"/>
              <a:t>: C++, </a:t>
            </a:r>
            <a:r>
              <a:rPr lang="en-US" sz="2800" dirty="0" smtClean="0"/>
              <a:t>ML, Miranda, Haskell, </a:t>
            </a:r>
            <a:r>
              <a:rPr lang="en-US" sz="2800" dirty="0" err="1" smtClean="0"/>
              <a:t>CommonLISP</a:t>
            </a:r>
            <a:endParaRPr lang="en-US" sz="2800" dirty="0"/>
          </a:p>
          <a:p>
            <a:pPr>
              <a:lnSpc>
                <a:spcPct val="90000"/>
              </a:lnSpc>
            </a:pPr>
            <a:endParaRPr lang="en-US" sz="2800" dirty="0"/>
          </a:p>
          <a:p>
            <a:pPr lvl="1">
              <a:lnSpc>
                <a:spcPct val="90000"/>
              </a:lnSpc>
            </a:pPr>
            <a:r>
              <a:rPr lang="en-US" sz="2400" dirty="0" smtClean="0"/>
              <a:t>Numerically </a:t>
            </a:r>
            <a:r>
              <a:rPr lang="en-US" sz="2400" dirty="0"/>
              <a:t>based languages. (</a:t>
            </a:r>
            <a:r>
              <a:rPr lang="en-US" sz="2400" dirty="0" smtClean="0"/>
              <a:t>FORTRAN,ALGOL)</a:t>
            </a:r>
            <a:endParaRPr lang="en-US" sz="2400" dirty="0"/>
          </a:p>
          <a:p>
            <a:pPr lvl="1">
              <a:lnSpc>
                <a:spcPct val="90000"/>
              </a:lnSpc>
            </a:pPr>
            <a:r>
              <a:rPr lang="en-US" sz="2400" dirty="0"/>
              <a:t>Business languages. (</a:t>
            </a:r>
            <a:r>
              <a:rPr lang="en-US" sz="2400" dirty="0" smtClean="0"/>
              <a:t>COBOL)</a:t>
            </a:r>
            <a:endParaRPr lang="en-US" sz="2400" dirty="0"/>
          </a:p>
          <a:p>
            <a:pPr lvl="1">
              <a:lnSpc>
                <a:spcPct val="90000"/>
              </a:lnSpc>
            </a:pPr>
            <a:r>
              <a:rPr lang="en-US" sz="2400" dirty="0"/>
              <a:t>Artificial intelligence languages. (LISP</a:t>
            </a:r>
            <a:r>
              <a:rPr lang="en-US" sz="2400" dirty="0" smtClean="0"/>
              <a:t>, Prolog</a:t>
            </a:r>
            <a:r>
              <a:rPr lang="en-US" sz="2400" dirty="0"/>
              <a:t>)</a:t>
            </a:r>
          </a:p>
          <a:p>
            <a:pPr lvl="1">
              <a:lnSpc>
                <a:spcPct val="90000"/>
              </a:lnSpc>
            </a:pPr>
            <a:r>
              <a:rPr lang="en-US" sz="2400" dirty="0"/>
              <a:t>Systems languages. ( </a:t>
            </a:r>
            <a:r>
              <a:rPr lang="en-US" sz="2400" dirty="0" smtClean="0"/>
              <a:t>C)</a:t>
            </a:r>
            <a:endParaRPr lang="en-US" sz="2400" dirty="0"/>
          </a:p>
        </p:txBody>
      </p:sp>
      <p:sp>
        <p:nvSpPr>
          <p:cNvPr id="16386" name="Rectangle 2"/>
          <p:cNvSpPr>
            <a:spLocks noGrp="1" noChangeArrowheads="1"/>
          </p:cNvSpPr>
          <p:nvPr>
            <p:ph type="title" idx="4294967295"/>
          </p:nvPr>
        </p:nvSpPr>
        <p:spPr>
          <a:xfrm>
            <a:off x="0" y="182562"/>
            <a:ext cx="8229600" cy="1143000"/>
          </a:xfrm>
        </p:spPr>
        <p:txBody>
          <a:bodyPr>
            <a:normAutofit fontScale="90000"/>
          </a:bodyPr>
          <a:lstStyle/>
          <a:p>
            <a:r>
              <a:rPr lang="en-US" dirty="0"/>
              <a:t>A short history of programming Languages</a:t>
            </a:r>
          </a:p>
        </p:txBody>
      </p:sp>
      <p:sp>
        <p:nvSpPr>
          <p:cNvPr id="7"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1361744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pPr>
              <a:lnSpc>
                <a:spcPct val="90000"/>
              </a:lnSpc>
            </a:pPr>
            <a:r>
              <a:rPr lang="en-US" sz="2800" dirty="0"/>
              <a:t>50s and 60s :</a:t>
            </a:r>
          </a:p>
          <a:p>
            <a:pPr lvl="1">
              <a:lnSpc>
                <a:spcPct val="90000"/>
              </a:lnSpc>
            </a:pPr>
            <a:r>
              <a:rPr lang="en-US" sz="2400" dirty="0"/>
              <a:t>Early high level languages : FORTRAN, COBOL, ALGOL60</a:t>
            </a:r>
          </a:p>
          <a:p>
            <a:pPr lvl="1">
              <a:lnSpc>
                <a:spcPct val="90000"/>
              </a:lnSpc>
            </a:pPr>
            <a:r>
              <a:rPr lang="en-US" sz="2400"/>
              <a:t>Early </a:t>
            </a:r>
            <a:r>
              <a:rPr lang="en-US" sz="2400" smtClean="0"/>
              <a:t>functional </a:t>
            </a:r>
            <a:r>
              <a:rPr lang="en-US" sz="2400" dirty="0"/>
              <a:t>languages : </a:t>
            </a:r>
            <a:r>
              <a:rPr lang="en-US" sz="2400" dirty="0" smtClean="0"/>
              <a:t>LISP</a:t>
            </a:r>
          </a:p>
          <a:p>
            <a:pPr lvl="1">
              <a:lnSpc>
                <a:spcPct val="90000"/>
              </a:lnSpc>
            </a:pPr>
            <a:r>
              <a:rPr lang="en-US" sz="2400" dirty="0" smtClean="0"/>
              <a:t>Next </a:t>
            </a:r>
            <a:r>
              <a:rPr lang="en-US" sz="2400" dirty="0"/>
              <a:t>leap forward: Algol68, SIMULA67, BASIC</a:t>
            </a:r>
          </a:p>
          <a:p>
            <a:pPr>
              <a:lnSpc>
                <a:spcPct val="90000"/>
              </a:lnSpc>
            </a:pPr>
            <a:r>
              <a:rPr lang="en-US" sz="2800" dirty="0"/>
              <a:t>70s:</a:t>
            </a:r>
          </a:p>
          <a:p>
            <a:pPr lvl="1">
              <a:lnSpc>
                <a:spcPct val="90000"/>
              </a:lnSpc>
            </a:pPr>
            <a:r>
              <a:rPr lang="en-US" sz="2400" dirty="0"/>
              <a:t>High level and structured programming: Pascal</a:t>
            </a:r>
          </a:p>
          <a:p>
            <a:pPr lvl="1">
              <a:lnSpc>
                <a:spcPct val="90000"/>
              </a:lnSpc>
            </a:pPr>
            <a:r>
              <a:rPr lang="en-US" sz="2400" dirty="0"/>
              <a:t>Systems programming: </a:t>
            </a:r>
            <a:r>
              <a:rPr lang="en-US" sz="2400" dirty="0" smtClean="0"/>
              <a:t>C, modula-2</a:t>
            </a:r>
          </a:p>
          <a:p>
            <a:pPr lvl="1">
              <a:lnSpc>
                <a:spcPct val="90000"/>
              </a:lnSpc>
            </a:pPr>
            <a:r>
              <a:rPr lang="en-US" sz="2400" dirty="0" smtClean="0"/>
              <a:t>Logical programming: Prolog</a:t>
            </a:r>
          </a:p>
          <a:p>
            <a:pPr lvl="1">
              <a:lnSpc>
                <a:spcPct val="90000"/>
              </a:lnSpc>
            </a:pPr>
            <a:r>
              <a:rPr lang="en-US" sz="2400" dirty="0" smtClean="0"/>
              <a:t>Improvement </a:t>
            </a:r>
            <a:r>
              <a:rPr lang="en-US" sz="2400" dirty="0"/>
              <a:t>of functional programming: Scheme</a:t>
            </a:r>
          </a:p>
          <a:p>
            <a:pPr lvl="1">
              <a:lnSpc>
                <a:spcPct val="90000"/>
              </a:lnSpc>
            </a:pPr>
            <a:endParaRPr lang="en-US" sz="2400" dirty="0"/>
          </a:p>
        </p:txBody>
      </p:sp>
      <p:sp>
        <p:nvSpPr>
          <p:cNvPr id="17410" name="Rectangle 2"/>
          <p:cNvSpPr>
            <a:spLocks noGrp="1" noChangeArrowheads="1"/>
          </p:cNvSpPr>
          <p:nvPr>
            <p:ph type="title" idx="4294967295"/>
          </p:nvPr>
        </p:nvSpPr>
        <p:spPr>
          <a:xfrm>
            <a:off x="0" y="294147"/>
            <a:ext cx="7793037" cy="950912"/>
          </a:xfrm>
        </p:spPr>
        <p:txBody>
          <a:bodyPr>
            <a:normAutofit fontScale="90000"/>
          </a:bodyPr>
          <a:lstStyle/>
          <a:p>
            <a:r>
              <a:rPr lang="en-US" sz="3600" dirty="0"/>
              <a:t>A short history of programming languages </a:t>
            </a:r>
            <a:r>
              <a:rPr lang="en-US" sz="2400" dirty="0"/>
              <a:t>(cont.)</a:t>
            </a:r>
          </a:p>
        </p:txBody>
      </p:sp>
      <p:sp>
        <p:nvSpPr>
          <p:cNvPr id="7"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1111213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a:xfrm>
            <a:off x="304800" y="1474984"/>
            <a:ext cx="8662930" cy="4525962"/>
          </a:xfrm>
        </p:spPr>
        <p:txBody>
          <a:bodyPr/>
          <a:lstStyle/>
          <a:p>
            <a:pPr>
              <a:buFont typeface="Arial" pitchFamily="34" charset="0"/>
              <a:buChar char="•"/>
              <a:defRPr/>
            </a:pPr>
            <a:r>
              <a:rPr lang="en-US" b="1" dirty="0" smtClean="0">
                <a:solidFill>
                  <a:srgbClr val="101141"/>
                </a:solidFill>
              </a:rPr>
              <a:t>General course information</a:t>
            </a:r>
          </a:p>
          <a:p>
            <a:pPr>
              <a:buFont typeface="Arial" pitchFamily="34" charset="0"/>
              <a:buChar char="•"/>
              <a:defRPr/>
            </a:pPr>
            <a:endParaRPr lang="en-US" b="1" dirty="0" smtClean="0">
              <a:solidFill>
                <a:srgbClr val="101141"/>
              </a:solidFill>
            </a:endParaRPr>
          </a:p>
          <a:p>
            <a:pPr>
              <a:buFont typeface="Arial" pitchFamily="34" charset="0"/>
              <a:buChar char="•"/>
              <a:defRPr/>
            </a:pPr>
            <a:r>
              <a:rPr lang="en-US" b="1" dirty="0" smtClean="0">
                <a:solidFill>
                  <a:srgbClr val="101141"/>
                </a:solidFill>
              </a:rPr>
              <a:t>Objectives</a:t>
            </a:r>
          </a:p>
          <a:p>
            <a:pPr>
              <a:buFont typeface="Arial" pitchFamily="34" charset="0"/>
              <a:buChar char="•"/>
              <a:defRPr/>
            </a:pPr>
            <a:endParaRPr lang="en-US" b="1" dirty="0" smtClean="0">
              <a:solidFill>
                <a:srgbClr val="101141"/>
              </a:solidFill>
            </a:endParaRPr>
          </a:p>
          <a:p>
            <a:pPr>
              <a:buFont typeface="Arial" pitchFamily="34" charset="0"/>
              <a:buChar char="•"/>
              <a:defRPr/>
            </a:pPr>
            <a:r>
              <a:rPr lang="en-US" b="1" dirty="0" smtClean="0">
                <a:solidFill>
                  <a:srgbClr val="101141"/>
                </a:solidFill>
                <a:effectLst>
                  <a:outerShdw blurRad="38100" dist="38100" dir="2700000" algn="tl">
                    <a:srgbClr val="C0C0C0"/>
                  </a:outerShdw>
                </a:effectLst>
              </a:rPr>
              <a:t>Course Logistics</a:t>
            </a:r>
          </a:p>
          <a:p>
            <a:pPr>
              <a:buFont typeface="Arial" pitchFamily="34" charset="0"/>
              <a:buChar char="•"/>
              <a:defRPr/>
            </a:pPr>
            <a:endParaRPr lang="en-US" b="1" dirty="0">
              <a:solidFill>
                <a:srgbClr val="101141"/>
              </a:solidFill>
              <a:effectLst>
                <a:outerShdw blurRad="38100" dist="38100" dir="2700000" algn="tl">
                  <a:srgbClr val="C0C0C0"/>
                </a:outerShdw>
              </a:effectLst>
            </a:endParaRPr>
          </a:p>
          <a:p>
            <a:pPr>
              <a:buFont typeface="Arial" pitchFamily="34" charset="0"/>
              <a:buChar char="•"/>
              <a:defRPr/>
            </a:pPr>
            <a:r>
              <a:rPr lang="en-US" b="1" dirty="0" smtClean="0">
                <a:solidFill>
                  <a:srgbClr val="101141"/>
                </a:solidFill>
                <a:effectLst>
                  <a:outerShdw blurRad="38100" dist="38100" dir="2700000" algn="tl">
                    <a:srgbClr val="C0C0C0"/>
                  </a:outerShdw>
                </a:effectLst>
              </a:rPr>
              <a:t>Course outline</a:t>
            </a:r>
          </a:p>
          <a:p>
            <a:pPr>
              <a:buFont typeface="Arial" pitchFamily="34" charset="0"/>
              <a:buChar char="•"/>
              <a:defRPr/>
            </a:pPr>
            <a:endParaRPr lang="en-US" b="1" dirty="0">
              <a:solidFill>
                <a:srgbClr val="101141"/>
              </a:solidFill>
              <a:effectLst>
                <a:outerShdw blurRad="38100" dist="38100" dir="2700000" algn="tl">
                  <a:srgbClr val="C0C0C0"/>
                </a:outerShdw>
              </a:effectLst>
            </a:endParaRPr>
          </a:p>
          <a:p>
            <a:pPr>
              <a:buFont typeface="Arial" pitchFamily="34" charset="0"/>
              <a:buChar char="•"/>
              <a:defRPr/>
            </a:pPr>
            <a:r>
              <a:rPr lang="en-US" b="1" dirty="0" smtClean="0">
                <a:solidFill>
                  <a:srgbClr val="101141"/>
                </a:solidFill>
                <a:effectLst>
                  <a:outerShdw blurRad="38100" dist="38100" dir="2700000" algn="tl">
                    <a:srgbClr val="C0C0C0"/>
                  </a:outerShdw>
                </a:effectLst>
              </a:rPr>
              <a:t>Introduction to Principles of Programming Languages</a:t>
            </a:r>
          </a:p>
          <a:p>
            <a:pPr>
              <a:buFont typeface="Arial" pitchFamily="34" charset="0"/>
              <a:buChar char="•"/>
              <a:defRPr/>
            </a:pPr>
            <a:endParaRPr lang="en-US" b="1" dirty="0" smtClean="0">
              <a:solidFill>
                <a:srgbClr val="101141"/>
              </a:solidFill>
              <a:effectLst>
                <a:outerShdw blurRad="38100" dist="38100" dir="2700000" algn="tl">
                  <a:srgbClr val="C0C0C0"/>
                </a:outerShdw>
              </a:effectLst>
            </a:endParaRPr>
          </a:p>
          <a:p>
            <a:pPr lvl="1" fontAlgn="base">
              <a:spcAft>
                <a:spcPct val="0"/>
              </a:spcAft>
              <a:buFont typeface="Arial" charset="0"/>
              <a:buChar char="•"/>
              <a:defRPr/>
            </a:pPr>
            <a:endParaRPr lang="en-US" dirty="0" smtClean="0">
              <a:latin typeface="Arial" charset="0"/>
              <a:cs typeface="Arial" charset="0"/>
            </a:endParaRPr>
          </a:p>
          <a:p>
            <a:pPr lvl="1" fontAlgn="base">
              <a:spcAft>
                <a:spcPct val="0"/>
              </a:spcAft>
              <a:buFont typeface="Arial" charset="0"/>
              <a:buChar char="•"/>
              <a:defRPr/>
            </a:pPr>
            <a:endParaRPr lang="en-US" dirty="0" smtClean="0">
              <a:latin typeface="Arial" charset="0"/>
              <a:cs typeface="Arial" charset="0"/>
            </a:endParaRPr>
          </a:p>
          <a:p>
            <a:pPr fontAlgn="base">
              <a:spcAft>
                <a:spcPct val="0"/>
              </a:spcAft>
              <a:buFont typeface="Arial" charset="0"/>
              <a:buChar char="•"/>
              <a:defRPr/>
            </a:pPr>
            <a:endParaRPr lang="en-US" dirty="0" smtClean="0">
              <a:latin typeface="Arial" charset="0"/>
              <a:cs typeface="Arial" charset="0"/>
            </a:endParaRPr>
          </a:p>
          <a:p>
            <a:pPr fontAlgn="base">
              <a:spcAft>
                <a:spcPct val="0"/>
              </a:spcAft>
              <a:buFont typeface="Arial" charset="0"/>
              <a:buChar char="•"/>
              <a:defRPr/>
            </a:pPr>
            <a:endParaRPr lang="en-US" dirty="0" smtClean="0">
              <a:latin typeface="Arial" charset="0"/>
              <a:cs typeface="Arial" charset="0"/>
            </a:endParaRPr>
          </a:p>
        </p:txBody>
      </p:sp>
      <p:sp>
        <p:nvSpPr>
          <p:cNvPr id="3" name="Content Placeholder 2"/>
          <p:cNvSpPr>
            <a:spLocks noGrp="1"/>
          </p:cNvSpPr>
          <p:nvPr>
            <p:ph sz="quarter" idx="10"/>
          </p:nvPr>
        </p:nvSpPr>
        <p:spPr/>
        <p:txBody>
          <a:bodyPr rtlCol="0"/>
          <a:lstStyle/>
          <a:p>
            <a:pPr eaLnBrk="1" fontAlgn="auto" hangingPunct="1">
              <a:spcAft>
                <a:spcPts val="0"/>
              </a:spcAft>
              <a:buFont typeface="Arial" charset="0"/>
              <a:buNone/>
              <a:defRPr/>
            </a:pPr>
            <a:r>
              <a:rPr lang="en-US" dirty="0" smtClean="0"/>
              <a:t>Today’s Agenda</a:t>
            </a:r>
            <a:endParaRPr lang="en-US" dirty="0"/>
          </a:p>
        </p:txBody>
      </p:sp>
      <p:pic>
        <p:nvPicPr>
          <p:cNvPr id="15364" name="Picture 5" descr="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057400"/>
            <a:ext cx="1295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814821" y="6596390"/>
            <a:ext cx="1329179" cy="261610"/>
          </a:xfrm>
          <a:prstGeom prst="rect">
            <a:avLst/>
          </a:prstGeom>
          <a:solidFill>
            <a:schemeClr val="bg1"/>
          </a:solidFill>
        </p:spPr>
        <p:txBody>
          <a:bodyPr wrap="square" rtlCol="0">
            <a:spAutoFit/>
          </a:bodyPr>
          <a:lstStyle/>
          <a:p>
            <a:r>
              <a:rPr lang="en-US" sz="1100" dirty="0" smtClean="0"/>
              <a:t>Pilani Campus</a:t>
            </a:r>
            <a:endParaRPr lang="en-US" sz="1100" dirty="0"/>
          </a:p>
        </p:txBody>
      </p:sp>
    </p:spTree>
    <p:extLst>
      <p:ext uri="{BB962C8B-B14F-4D97-AF65-F5344CB8AC3E}">
        <p14:creationId xmlns:p14="http://schemas.microsoft.com/office/powerpoint/2010/main" val="2895649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a:lnSpc>
                <a:spcPct val="90000"/>
              </a:lnSpc>
            </a:pPr>
            <a:r>
              <a:rPr lang="en-US" sz="2800" dirty="0"/>
              <a:t>80s:</a:t>
            </a:r>
          </a:p>
          <a:p>
            <a:pPr lvl="1">
              <a:lnSpc>
                <a:spcPct val="90000"/>
              </a:lnSpc>
            </a:pPr>
            <a:r>
              <a:rPr lang="en-US" sz="2400" dirty="0"/>
              <a:t>Development of functional programming: </a:t>
            </a:r>
            <a:r>
              <a:rPr lang="en-US" sz="2400" dirty="0" err="1" smtClean="0"/>
              <a:t>CommonLisp</a:t>
            </a:r>
            <a:r>
              <a:rPr lang="en-US" sz="2400" dirty="0" smtClean="0"/>
              <a:t>, ML</a:t>
            </a:r>
            <a:r>
              <a:rPr lang="en-US" sz="2400" dirty="0"/>
              <a:t>, </a:t>
            </a:r>
            <a:r>
              <a:rPr lang="en-US" sz="2400" dirty="0" smtClean="0"/>
              <a:t>Haskell, Miranda</a:t>
            </a:r>
            <a:endParaRPr lang="en-US" sz="2400" dirty="0"/>
          </a:p>
          <a:p>
            <a:pPr lvl="1">
              <a:lnSpc>
                <a:spcPct val="90000"/>
              </a:lnSpc>
            </a:pPr>
            <a:r>
              <a:rPr lang="en-US" sz="2400" dirty="0" smtClean="0"/>
              <a:t>Need for reliability and maintainability: Ada</a:t>
            </a:r>
          </a:p>
          <a:p>
            <a:pPr lvl="1">
              <a:lnSpc>
                <a:spcPct val="90000"/>
              </a:lnSpc>
            </a:pPr>
            <a:r>
              <a:rPr lang="en-US" sz="2400" dirty="0" smtClean="0"/>
              <a:t>Object-oriented </a:t>
            </a:r>
            <a:r>
              <a:rPr lang="en-US" sz="2400" dirty="0"/>
              <a:t>programming: Smalltalk, C++</a:t>
            </a:r>
          </a:p>
          <a:p>
            <a:pPr>
              <a:lnSpc>
                <a:spcPct val="90000"/>
              </a:lnSpc>
            </a:pPr>
            <a:r>
              <a:rPr lang="en-US" sz="2800" dirty="0"/>
              <a:t>90s:</a:t>
            </a:r>
          </a:p>
          <a:p>
            <a:pPr lvl="1">
              <a:lnSpc>
                <a:spcPct val="90000"/>
              </a:lnSpc>
            </a:pPr>
            <a:r>
              <a:rPr lang="en-US" sz="2400" dirty="0"/>
              <a:t>Fourth-generation languages</a:t>
            </a:r>
          </a:p>
          <a:p>
            <a:pPr lvl="1">
              <a:lnSpc>
                <a:spcPct val="90000"/>
              </a:lnSpc>
            </a:pPr>
            <a:r>
              <a:rPr lang="en-US" sz="2400" dirty="0" smtClean="0"/>
              <a:t>Visual </a:t>
            </a:r>
            <a:r>
              <a:rPr lang="en-US" sz="2400" dirty="0"/>
              <a:t>languages : Delphi</a:t>
            </a:r>
          </a:p>
          <a:p>
            <a:pPr lvl="1">
              <a:lnSpc>
                <a:spcPct val="90000"/>
              </a:lnSpc>
            </a:pPr>
            <a:r>
              <a:rPr lang="en-US" sz="2400" dirty="0"/>
              <a:t>Scripting languages : </a:t>
            </a:r>
            <a:r>
              <a:rPr lang="en-US" sz="2400" dirty="0" smtClean="0"/>
              <a:t>Perl</a:t>
            </a:r>
            <a:endParaRPr lang="en-US" sz="2400" dirty="0"/>
          </a:p>
        </p:txBody>
      </p:sp>
      <p:sp>
        <p:nvSpPr>
          <p:cNvPr id="18434" name="Rectangle 2"/>
          <p:cNvSpPr>
            <a:spLocks noGrp="1" noChangeArrowheads="1"/>
          </p:cNvSpPr>
          <p:nvPr>
            <p:ph type="title" idx="4294967295"/>
          </p:nvPr>
        </p:nvSpPr>
        <p:spPr>
          <a:xfrm>
            <a:off x="0" y="376237"/>
            <a:ext cx="7793037" cy="949325"/>
          </a:xfrm>
        </p:spPr>
        <p:txBody>
          <a:bodyPr>
            <a:normAutofit fontScale="90000"/>
          </a:bodyPr>
          <a:lstStyle/>
          <a:p>
            <a:r>
              <a:rPr lang="en-US" sz="3600" dirty="0"/>
              <a:t>A short history of programming languages </a:t>
            </a:r>
            <a:r>
              <a:rPr lang="en-US" sz="2400" dirty="0"/>
              <a:t>(cont.)</a:t>
            </a:r>
          </a:p>
        </p:txBody>
      </p:sp>
      <p:sp>
        <p:nvSpPr>
          <p:cNvPr id="7"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36556472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1" name="Rectangle 3"/>
          <p:cNvSpPr>
            <a:spLocks noGrp="1" noChangeArrowheads="1"/>
          </p:cNvSpPr>
          <p:nvPr>
            <p:ph idx="1"/>
          </p:nvPr>
        </p:nvSpPr>
        <p:spPr/>
        <p:txBody>
          <a:bodyPr/>
          <a:lstStyle/>
          <a:p>
            <a:pPr>
              <a:buFont typeface="Wingdings" panose="05000000000000000000" pitchFamily="2" charset="2"/>
              <a:buNone/>
            </a:pPr>
            <a:r>
              <a:rPr lang="en-US" altLang="zh-TW" dirty="0"/>
              <a:t>Language evaluation criteria:</a:t>
            </a:r>
            <a:endParaRPr lang="en-US" altLang="zh-TW" b="1" dirty="0"/>
          </a:p>
          <a:p>
            <a:r>
              <a:rPr lang="en-US" altLang="zh-TW" b="1" dirty="0"/>
              <a:t>Readability</a:t>
            </a:r>
            <a:r>
              <a:rPr lang="en-US" altLang="zh-TW" dirty="0"/>
              <a:t>: the ease with which programs can be read and understood</a:t>
            </a:r>
          </a:p>
          <a:p>
            <a:r>
              <a:rPr lang="en-US" altLang="zh-TW" b="1" dirty="0" err="1"/>
              <a:t>Writability</a:t>
            </a:r>
            <a:r>
              <a:rPr lang="en-US" altLang="zh-TW"/>
              <a:t>: the ease with which a language can be used to create programs</a:t>
            </a:r>
          </a:p>
          <a:p>
            <a:r>
              <a:rPr lang="en-US" altLang="zh-TW" b="1" dirty="0"/>
              <a:t>Reliability</a:t>
            </a:r>
            <a:r>
              <a:rPr lang="en-US" altLang="zh-TW" dirty="0"/>
              <a:t>: a program performs to its specifications under all conditions </a:t>
            </a:r>
          </a:p>
          <a:p>
            <a:r>
              <a:rPr lang="en-US" altLang="zh-TW" b="1" dirty="0"/>
              <a:t>Cost</a:t>
            </a:r>
            <a:endParaRPr lang="en-US" altLang="zh-TW" dirty="0"/>
          </a:p>
        </p:txBody>
      </p:sp>
      <p:sp>
        <p:nvSpPr>
          <p:cNvPr id="1046530" name="Rectangle 2"/>
          <p:cNvSpPr>
            <a:spLocks noGrp="1" noChangeArrowheads="1"/>
          </p:cNvSpPr>
          <p:nvPr>
            <p:ph type="title" idx="4294967295"/>
          </p:nvPr>
        </p:nvSpPr>
        <p:spPr>
          <a:xfrm>
            <a:off x="0" y="274638"/>
            <a:ext cx="8229600" cy="1143000"/>
          </a:xfrm>
        </p:spPr>
        <p:txBody>
          <a:bodyPr/>
          <a:lstStyle/>
          <a:p>
            <a:r>
              <a:rPr lang="en-US" altLang="zh-TW" dirty="0"/>
              <a:t>What </a:t>
            </a:r>
            <a:r>
              <a:rPr lang="en-US" altLang="zh-TW" dirty="0" smtClean="0"/>
              <a:t>Makes </a:t>
            </a:r>
            <a:r>
              <a:rPr lang="en-US" altLang="zh-TW" dirty="0"/>
              <a:t>a Good PL?</a:t>
            </a:r>
          </a:p>
        </p:txBody>
      </p:sp>
      <p:sp>
        <p:nvSpPr>
          <p:cNvPr id="6"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3606655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a:solidFill>
                  <a:srgbClr val="0000FF"/>
                </a:solidFill>
              </a:rPr>
              <a:t>Language Evaluation Criteria</a:t>
            </a:r>
          </a:p>
        </p:txBody>
      </p:sp>
      <p:graphicFrame>
        <p:nvGraphicFramePr>
          <p:cNvPr id="4" name="Table 3"/>
          <p:cNvGraphicFramePr>
            <a:graphicFrameLocks noGrp="1"/>
          </p:cNvGraphicFramePr>
          <p:nvPr/>
        </p:nvGraphicFramePr>
        <p:xfrm>
          <a:off x="533400" y="1676400"/>
          <a:ext cx="7772400" cy="4079878"/>
        </p:xfrm>
        <a:graphic>
          <a:graphicData uri="http://schemas.openxmlformats.org/drawingml/2006/table">
            <a:tbl>
              <a:tblPr firstRow="1" bandRow="1">
                <a:tableStyleId>{5C22544A-7EE6-4342-B048-85BDC9FD1C3A}</a:tableStyleId>
              </a:tblPr>
              <a:tblGrid>
                <a:gridCol w="2590800"/>
                <a:gridCol w="1676400"/>
                <a:gridCol w="1562100"/>
                <a:gridCol w="1943100"/>
              </a:tblGrid>
              <a:tr h="370898">
                <a:tc>
                  <a:txBody>
                    <a:bodyPr/>
                    <a:lstStyle/>
                    <a:p>
                      <a:endParaRPr lang="en-US" sz="1800" dirty="0"/>
                    </a:p>
                  </a:txBody>
                  <a:tcPr marT="45727" marB="45727"/>
                </a:tc>
                <a:tc gridSpan="3">
                  <a:txBody>
                    <a:bodyPr/>
                    <a:lstStyle/>
                    <a:p>
                      <a:pPr algn="ctr"/>
                      <a:r>
                        <a:rPr lang="en-US" sz="900" b="1" i="0" u="none" strike="noStrike" baseline="0" dirty="0" smtClean="0">
                          <a:latin typeface="BellGothic-Bold"/>
                        </a:rPr>
                        <a:t>CRITERIA</a:t>
                      </a:r>
                      <a:endParaRPr lang="en-US" sz="1800" dirty="0"/>
                    </a:p>
                  </a:txBody>
                  <a:tcPr marT="45727" marB="45727"/>
                </a:tc>
                <a:tc hMerge="1">
                  <a:txBody>
                    <a:bodyPr/>
                    <a:lstStyle/>
                    <a:p>
                      <a:endParaRPr lang="en-US" dirty="0"/>
                    </a:p>
                  </a:txBody>
                  <a:tcPr/>
                </a:tc>
                <a:tc hMerge="1">
                  <a:txBody>
                    <a:bodyPr/>
                    <a:lstStyle/>
                    <a:p>
                      <a:endParaRPr lang="en-US" dirty="0"/>
                    </a:p>
                  </a:txBody>
                  <a:tcPr/>
                </a:tc>
              </a:tr>
              <a:tr h="370898">
                <a:tc>
                  <a:txBody>
                    <a:bodyPr/>
                    <a:lstStyle/>
                    <a:p>
                      <a:pPr algn="ctr"/>
                      <a:r>
                        <a:rPr lang="en-US" sz="1800" b="1" i="0" u="none" strike="noStrike" kern="1200" baseline="0" dirty="0" smtClean="0">
                          <a:solidFill>
                            <a:schemeClr val="dk1"/>
                          </a:solidFill>
                          <a:latin typeface="+mn-lt"/>
                          <a:ea typeface="+mn-ea"/>
                          <a:cs typeface="+mn-cs"/>
                        </a:rPr>
                        <a:t>Characteristic</a:t>
                      </a:r>
                      <a:endParaRPr lang="en-US" sz="1800" dirty="0"/>
                    </a:p>
                  </a:txBody>
                  <a:tcPr marT="45727" marB="4572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READABILITY</a:t>
                      </a:r>
                      <a:endParaRPr lang="en-US" sz="1800" dirty="0"/>
                    </a:p>
                  </a:txBody>
                  <a:tcPr marT="45727" marB="4572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WRITABILITY</a:t>
                      </a:r>
                      <a:endParaRPr lang="en-US" sz="1800" dirty="0"/>
                    </a:p>
                  </a:txBody>
                  <a:tcPr marT="45727" marB="4572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RELIABILITY</a:t>
                      </a:r>
                      <a:endParaRPr lang="en-US" sz="1800" dirty="0"/>
                    </a:p>
                  </a:txBody>
                  <a:tcPr marT="45727" marB="45727"/>
                </a:tc>
              </a:tr>
              <a:tr h="370898">
                <a:tc>
                  <a:txBody>
                    <a:bodyPr/>
                    <a:lstStyle/>
                    <a:p>
                      <a:r>
                        <a:rPr lang="en-US" sz="1800" b="0" i="0" u="none" strike="noStrike" kern="1200" baseline="0" dirty="0" smtClean="0">
                          <a:solidFill>
                            <a:schemeClr val="dk1"/>
                          </a:solidFill>
                          <a:latin typeface="+mn-lt"/>
                          <a:ea typeface="+mn-ea"/>
                          <a:cs typeface="+mn-cs"/>
                        </a:rPr>
                        <a:t>Simplicity</a:t>
                      </a:r>
                      <a:endParaRPr lang="en-US" sz="1800" dirty="0"/>
                    </a:p>
                  </a:txBody>
                  <a:tcPr marT="45727" marB="45727"/>
                </a:tc>
                <a:tc>
                  <a:txBody>
                    <a:bodyPr/>
                    <a:lstStyle/>
                    <a:p>
                      <a:pPr algn="ctr"/>
                      <a:r>
                        <a:rPr lang="en-US" sz="1800" dirty="0" smtClean="0"/>
                        <a:t>X</a:t>
                      </a:r>
                      <a:endParaRPr lang="en-US" sz="1800" dirty="0"/>
                    </a:p>
                  </a:txBody>
                  <a:tcPr marT="45727" marB="45727"/>
                </a:tc>
                <a:tc>
                  <a:txBody>
                    <a:bodyPr/>
                    <a:lstStyle/>
                    <a:p>
                      <a:pPr algn="ctr"/>
                      <a:r>
                        <a:rPr lang="en-US" sz="1800" dirty="0" smtClean="0"/>
                        <a:t>X</a:t>
                      </a:r>
                      <a:endParaRPr lang="en-US" sz="1800" dirty="0"/>
                    </a:p>
                  </a:txBody>
                  <a:tcPr marT="45727" marB="45727"/>
                </a:tc>
                <a:tc>
                  <a:txBody>
                    <a:bodyPr/>
                    <a:lstStyle/>
                    <a:p>
                      <a:pPr algn="ctr"/>
                      <a:r>
                        <a:rPr lang="en-US" sz="1800" dirty="0" smtClean="0"/>
                        <a:t>X</a:t>
                      </a:r>
                      <a:endParaRPr lang="en-US" sz="1800" dirty="0"/>
                    </a:p>
                  </a:txBody>
                  <a:tcPr marT="45727" marB="45727"/>
                </a:tc>
              </a:tr>
              <a:tr h="370898">
                <a:tc>
                  <a:txBody>
                    <a:bodyPr/>
                    <a:lstStyle/>
                    <a:p>
                      <a:r>
                        <a:rPr lang="en-US" sz="1800" b="0" i="0" u="none" strike="noStrike" kern="1200" baseline="0" dirty="0" err="1" smtClean="0">
                          <a:solidFill>
                            <a:schemeClr val="dk1"/>
                          </a:solidFill>
                          <a:latin typeface="+mn-lt"/>
                          <a:ea typeface="+mn-ea"/>
                          <a:cs typeface="+mn-cs"/>
                        </a:rPr>
                        <a:t>Orthogonality</a:t>
                      </a:r>
                      <a:endParaRPr lang="en-US" sz="1800" dirty="0"/>
                    </a:p>
                  </a:txBody>
                  <a:tcPr marT="45727" marB="45727"/>
                </a:tc>
                <a:tc>
                  <a:txBody>
                    <a:bodyPr/>
                    <a:lstStyle/>
                    <a:p>
                      <a:pPr algn="ctr"/>
                      <a:r>
                        <a:rPr lang="en-US" sz="1800" dirty="0" smtClean="0"/>
                        <a:t>X</a:t>
                      </a:r>
                      <a:endParaRPr lang="en-US" sz="1800" dirty="0"/>
                    </a:p>
                  </a:txBody>
                  <a:tcPr marT="45727" marB="45727"/>
                </a:tc>
                <a:tc>
                  <a:txBody>
                    <a:bodyPr/>
                    <a:lstStyle/>
                    <a:p>
                      <a:pPr algn="ctr"/>
                      <a:r>
                        <a:rPr lang="en-US" sz="1800" dirty="0" smtClean="0"/>
                        <a:t>X</a:t>
                      </a:r>
                      <a:endParaRPr lang="en-US" sz="1800" dirty="0"/>
                    </a:p>
                  </a:txBody>
                  <a:tcPr marT="45727" marB="45727"/>
                </a:tc>
                <a:tc>
                  <a:txBody>
                    <a:bodyPr/>
                    <a:lstStyle/>
                    <a:p>
                      <a:pPr algn="ctr"/>
                      <a:r>
                        <a:rPr lang="en-US" sz="1800" dirty="0" smtClean="0"/>
                        <a:t>X</a:t>
                      </a:r>
                      <a:endParaRPr lang="en-US" sz="1800" dirty="0"/>
                    </a:p>
                  </a:txBody>
                  <a:tcPr marT="45727" marB="45727"/>
                </a:tc>
              </a:tr>
              <a:tr h="370898">
                <a:tc>
                  <a:txBody>
                    <a:bodyPr/>
                    <a:lstStyle/>
                    <a:p>
                      <a:r>
                        <a:rPr lang="en-US" sz="1800" b="0" i="0" u="none" strike="noStrike" kern="1200" baseline="0" dirty="0" smtClean="0">
                          <a:solidFill>
                            <a:schemeClr val="dk1"/>
                          </a:solidFill>
                          <a:latin typeface="+mn-lt"/>
                          <a:ea typeface="+mn-ea"/>
                          <a:cs typeface="+mn-cs"/>
                        </a:rPr>
                        <a:t>Data types</a:t>
                      </a:r>
                      <a:endParaRPr lang="en-US" sz="1800" dirty="0"/>
                    </a:p>
                  </a:txBody>
                  <a:tcPr marT="45727" marB="45727"/>
                </a:tc>
                <a:tc>
                  <a:txBody>
                    <a:bodyPr/>
                    <a:lstStyle/>
                    <a:p>
                      <a:pPr marL="0" indent="0" algn="ctr">
                        <a:buFont typeface="Arial" pitchFamily="34" charset="0"/>
                        <a:buNone/>
                      </a:pPr>
                      <a:r>
                        <a:rPr lang="en-US" sz="1800" dirty="0" smtClean="0"/>
                        <a:t>X</a:t>
                      </a:r>
                      <a:endParaRPr lang="en-US" sz="1800" dirty="0"/>
                    </a:p>
                  </a:txBody>
                  <a:tcPr marT="45727" marB="45727"/>
                </a:tc>
                <a:tc>
                  <a:txBody>
                    <a:bodyPr/>
                    <a:lstStyle/>
                    <a:p>
                      <a:pPr marL="0" indent="0" algn="ctr">
                        <a:buFont typeface="Arial" pitchFamily="34" charset="0"/>
                        <a:buNone/>
                      </a:pPr>
                      <a:r>
                        <a:rPr lang="en-US" sz="1800" dirty="0" smtClean="0"/>
                        <a:t>X</a:t>
                      </a:r>
                      <a:endParaRPr lang="en-US" sz="1800" dirty="0"/>
                    </a:p>
                  </a:txBody>
                  <a:tcPr marT="45727" marB="45727"/>
                </a:tc>
                <a:tc>
                  <a:txBody>
                    <a:bodyPr/>
                    <a:lstStyle/>
                    <a:p>
                      <a:pPr marL="0" indent="0" algn="ctr">
                        <a:buFont typeface="Arial" pitchFamily="34" charset="0"/>
                        <a:buNone/>
                      </a:pPr>
                      <a:r>
                        <a:rPr lang="en-US" sz="1800" dirty="0" smtClean="0"/>
                        <a:t>X</a:t>
                      </a:r>
                      <a:endParaRPr lang="en-US" sz="1800" dirty="0"/>
                    </a:p>
                  </a:txBody>
                  <a:tcPr marT="45727" marB="45727"/>
                </a:tc>
              </a:tr>
              <a:tr h="370898">
                <a:tc>
                  <a:txBody>
                    <a:bodyPr/>
                    <a:lstStyle/>
                    <a:p>
                      <a:r>
                        <a:rPr lang="en-US" sz="1800" b="0" i="0" u="none" strike="noStrike" kern="1200" baseline="0" dirty="0" smtClean="0">
                          <a:solidFill>
                            <a:schemeClr val="dk1"/>
                          </a:solidFill>
                          <a:latin typeface="+mn-lt"/>
                          <a:ea typeface="+mn-ea"/>
                          <a:cs typeface="+mn-cs"/>
                        </a:rPr>
                        <a:t>Syntax design</a:t>
                      </a:r>
                      <a:endParaRPr lang="en-US" sz="1800" dirty="0"/>
                    </a:p>
                  </a:txBody>
                  <a:tcPr marT="45727" marB="45727"/>
                </a:tc>
                <a:tc>
                  <a:txBody>
                    <a:bodyPr/>
                    <a:lstStyle/>
                    <a:p>
                      <a:pPr algn="ctr"/>
                      <a:r>
                        <a:rPr lang="en-US" sz="1800" dirty="0" smtClean="0"/>
                        <a:t>X</a:t>
                      </a:r>
                      <a:endParaRPr lang="en-US" sz="1800" dirty="0"/>
                    </a:p>
                  </a:txBody>
                  <a:tcPr marT="45727" marB="45727"/>
                </a:tc>
                <a:tc>
                  <a:txBody>
                    <a:bodyPr/>
                    <a:lstStyle/>
                    <a:p>
                      <a:pPr algn="ctr"/>
                      <a:r>
                        <a:rPr lang="en-US" sz="1800" dirty="0" smtClean="0"/>
                        <a:t>X</a:t>
                      </a:r>
                      <a:endParaRPr lang="en-US" sz="1800" dirty="0"/>
                    </a:p>
                  </a:txBody>
                  <a:tcPr marT="45727" marB="45727"/>
                </a:tc>
                <a:tc>
                  <a:txBody>
                    <a:bodyPr/>
                    <a:lstStyle/>
                    <a:p>
                      <a:pPr algn="ctr"/>
                      <a:r>
                        <a:rPr lang="en-US" sz="1800" dirty="0" smtClean="0"/>
                        <a:t>X</a:t>
                      </a:r>
                      <a:endParaRPr lang="en-US" sz="1800" dirty="0"/>
                    </a:p>
                  </a:txBody>
                  <a:tcPr marT="45727" marB="45727"/>
                </a:tc>
              </a:tr>
              <a:tr h="370898">
                <a:tc>
                  <a:txBody>
                    <a:bodyPr/>
                    <a:lstStyle/>
                    <a:p>
                      <a:r>
                        <a:rPr lang="en-US" sz="1800" b="0" i="0" u="none" strike="noStrike" kern="1200" baseline="0" dirty="0" smtClean="0">
                          <a:solidFill>
                            <a:schemeClr val="dk1"/>
                          </a:solidFill>
                          <a:latin typeface="+mn-lt"/>
                          <a:ea typeface="+mn-ea"/>
                          <a:cs typeface="+mn-cs"/>
                        </a:rPr>
                        <a:t>Support for abstraction</a:t>
                      </a:r>
                      <a:endParaRPr lang="en-US" sz="1800" dirty="0"/>
                    </a:p>
                  </a:txBody>
                  <a:tcPr marT="45727" marB="45727"/>
                </a:tc>
                <a:tc>
                  <a:txBody>
                    <a:bodyPr/>
                    <a:lstStyle/>
                    <a:p>
                      <a:pPr algn="ctr"/>
                      <a:endParaRPr lang="en-US" sz="1800"/>
                    </a:p>
                  </a:txBody>
                  <a:tcPr marT="45727" marB="45727"/>
                </a:tc>
                <a:tc>
                  <a:txBody>
                    <a:bodyPr/>
                    <a:lstStyle/>
                    <a:p>
                      <a:pPr algn="ctr"/>
                      <a:r>
                        <a:rPr lang="en-US" sz="1800" dirty="0" smtClean="0"/>
                        <a:t>X</a:t>
                      </a:r>
                      <a:endParaRPr lang="en-US" sz="1800" dirty="0"/>
                    </a:p>
                  </a:txBody>
                  <a:tcPr marT="45727" marB="45727"/>
                </a:tc>
                <a:tc>
                  <a:txBody>
                    <a:bodyPr/>
                    <a:lstStyle/>
                    <a:p>
                      <a:pPr algn="ctr"/>
                      <a:r>
                        <a:rPr lang="en-US" sz="1800" dirty="0" smtClean="0"/>
                        <a:t>X</a:t>
                      </a:r>
                      <a:endParaRPr lang="en-US" sz="1800" dirty="0"/>
                    </a:p>
                  </a:txBody>
                  <a:tcPr marT="45727" marB="45727"/>
                </a:tc>
              </a:tr>
              <a:tr h="370898">
                <a:tc>
                  <a:txBody>
                    <a:bodyPr/>
                    <a:lstStyle/>
                    <a:p>
                      <a:r>
                        <a:rPr lang="en-US" sz="1800" b="0" i="0" u="none" strike="noStrike" kern="1200" baseline="0" dirty="0" smtClean="0">
                          <a:solidFill>
                            <a:schemeClr val="dk1"/>
                          </a:solidFill>
                          <a:latin typeface="+mn-lt"/>
                          <a:ea typeface="+mn-ea"/>
                          <a:cs typeface="+mn-cs"/>
                        </a:rPr>
                        <a:t>Expressivity</a:t>
                      </a:r>
                      <a:endParaRPr lang="en-US" sz="1800" dirty="0"/>
                    </a:p>
                  </a:txBody>
                  <a:tcPr marT="45727" marB="45727"/>
                </a:tc>
                <a:tc>
                  <a:txBody>
                    <a:bodyPr/>
                    <a:lstStyle/>
                    <a:p>
                      <a:pPr algn="ctr"/>
                      <a:endParaRPr lang="en-US" sz="1800"/>
                    </a:p>
                  </a:txBody>
                  <a:tcPr marT="45727" marB="45727"/>
                </a:tc>
                <a:tc>
                  <a:txBody>
                    <a:bodyPr/>
                    <a:lstStyle/>
                    <a:p>
                      <a:pPr algn="ctr"/>
                      <a:r>
                        <a:rPr lang="en-US" sz="1800" dirty="0" smtClean="0"/>
                        <a:t>X</a:t>
                      </a:r>
                      <a:endParaRPr lang="en-US" sz="1800" dirty="0"/>
                    </a:p>
                  </a:txBody>
                  <a:tcPr marT="45727" marB="45727"/>
                </a:tc>
                <a:tc>
                  <a:txBody>
                    <a:bodyPr/>
                    <a:lstStyle/>
                    <a:p>
                      <a:pPr algn="ctr"/>
                      <a:r>
                        <a:rPr lang="en-US" sz="1800" dirty="0" smtClean="0"/>
                        <a:t>X</a:t>
                      </a:r>
                      <a:endParaRPr lang="en-US" sz="1800" dirty="0"/>
                    </a:p>
                  </a:txBody>
                  <a:tcPr marT="45727" marB="45727"/>
                </a:tc>
              </a:tr>
              <a:tr h="370898">
                <a:tc>
                  <a:txBody>
                    <a:bodyPr/>
                    <a:lstStyle/>
                    <a:p>
                      <a:r>
                        <a:rPr lang="en-US" sz="1800" b="0" i="0" u="none" strike="noStrike" kern="1200" baseline="0" dirty="0" smtClean="0">
                          <a:solidFill>
                            <a:schemeClr val="dk1"/>
                          </a:solidFill>
                          <a:latin typeface="+mn-lt"/>
                          <a:ea typeface="+mn-ea"/>
                          <a:cs typeface="+mn-cs"/>
                        </a:rPr>
                        <a:t>Type checking</a:t>
                      </a:r>
                      <a:endParaRPr lang="en-US" sz="1800" dirty="0"/>
                    </a:p>
                  </a:txBody>
                  <a:tcPr marT="45727" marB="45727"/>
                </a:tc>
                <a:tc>
                  <a:txBody>
                    <a:bodyPr/>
                    <a:lstStyle/>
                    <a:p>
                      <a:pPr algn="ctr"/>
                      <a:endParaRPr lang="en-US" sz="1800"/>
                    </a:p>
                  </a:txBody>
                  <a:tcPr marT="45727" marB="45727"/>
                </a:tc>
                <a:tc>
                  <a:txBody>
                    <a:bodyPr/>
                    <a:lstStyle/>
                    <a:p>
                      <a:pPr algn="ctr"/>
                      <a:endParaRPr lang="en-US" sz="1800"/>
                    </a:p>
                  </a:txBody>
                  <a:tcPr marT="45727" marB="45727"/>
                </a:tc>
                <a:tc>
                  <a:txBody>
                    <a:bodyPr/>
                    <a:lstStyle/>
                    <a:p>
                      <a:pPr marL="0" indent="0" algn="ctr">
                        <a:buFont typeface="Arial" pitchFamily="34" charset="0"/>
                        <a:buNone/>
                      </a:pPr>
                      <a:r>
                        <a:rPr lang="en-US" sz="1800" dirty="0" smtClean="0"/>
                        <a:t>X</a:t>
                      </a:r>
                      <a:endParaRPr lang="en-US" sz="1800" dirty="0"/>
                    </a:p>
                  </a:txBody>
                  <a:tcPr marT="45727" marB="45727"/>
                </a:tc>
              </a:tr>
              <a:tr h="370898">
                <a:tc>
                  <a:txBody>
                    <a:bodyPr/>
                    <a:lstStyle/>
                    <a:p>
                      <a:r>
                        <a:rPr lang="en-US" sz="1800" b="0" i="0" u="none" strike="noStrike" kern="1200" baseline="0" dirty="0" smtClean="0">
                          <a:solidFill>
                            <a:schemeClr val="dk1"/>
                          </a:solidFill>
                          <a:latin typeface="+mn-lt"/>
                          <a:ea typeface="+mn-ea"/>
                          <a:cs typeface="+mn-cs"/>
                        </a:rPr>
                        <a:t>Exception handling</a:t>
                      </a:r>
                      <a:endParaRPr lang="en-US" sz="1800" dirty="0"/>
                    </a:p>
                  </a:txBody>
                  <a:tcPr marT="45727" marB="45727"/>
                </a:tc>
                <a:tc>
                  <a:txBody>
                    <a:bodyPr/>
                    <a:lstStyle/>
                    <a:p>
                      <a:pPr algn="ctr"/>
                      <a:endParaRPr lang="en-US" sz="1800"/>
                    </a:p>
                  </a:txBody>
                  <a:tcPr marT="45727" marB="45727"/>
                </a:tc>
                <a:tc>
                  <a:txBody>
                    <a:bodyPr/>
                    <a:lstStyle/>
                    <a:p>
                      <a:pPr algn="ctr"/>
                      <a:endParaRPr lang="en-US" sz="1800"/>
                    </a:p>
                  </a:txBody>
                  <a:tcPr marT="45727" marB="45727"/>
                </a:tc>
                <a:tc>
                  <a:txBody>
                    <a:bodyPr/>
                    <a:lstStyle/>
                    <a:p>
                      <a:pPr algn="ctr"/>
                      <a:r>
                        <a:rPr lang="en-US" sz="1800" dirty="0" smtClean="0"/>
                        <a:t>X</a:t>
                      </a:r>
                      <a:endParaRPr lang="en-US" sz="1800" dirty="0"/>
                    </a:p>
                  </a:txBody>
                  <a:tcPr marT="45727" marB="45727"/>
                </a:tc>
              </a:tr>
              <a:tr h="370898">
                <a:tc>
                  <a:txBody>
                    <a:bodyPr/>
                    <a:lstStyle/>
                    <a:p>
                      <a:r>
                        <a:rPr lang="en-US" sz="1800" b="0" i="0" u="none" strike="noStrike" kern="1200" baseline="0" dirty="0" smtClean="0">
                          <a:solidFill>
                            <a:schemeClr val="dk1"/>
                          </a:solidFill>
                          <a:latin typeface="+mn-lt"/>
                          <a:ea typeface="+mn-ea"/>
                          <a:cs typeface="+mn-cs"/>
                        </a:rPr>
                        <a:t>Restricted aliasing</a:t>
                      </a:r>
                      <a:endParaRPr lang="en-US" sz="1800" dirty="0"/>
                    </a:p>
                  </a:txBody>
                  <a:tcPr marT="45727" marB="45727"/>
                </a:tc>
                <a:tc>
                  <a:txBody>
                    <a:bodyPr/>
                    <a:lstStyle/>
                    <a:p>
                      <a:pPr algn="ctr"/>
                      <a:endParaRPr lang="en-US" sz="1800"/>
                    </a:p>
                  </a:txBody>
                  <a:tcPr marT="45727" marB="45727"/>
                </a:tc>
                <a:tc>
                  <a:txBody>
                    <a:bodyPr/>
                    <a:lstStyle/>
                    <a:p>
                      <a:pPr algn="ctr"/>
                      <a:endParaRPr lang="en-US" sz="1800"/>
                    </a:p>
                  </a:txBody>
                  <a:tcPr marT="45727" marB="45727"/>
                </a:tc>
                <a:tc>
                  <a:txBody>
                    <a:bodyPr/>
                    <a:lstStyle/>
                    <a:p>
                      <a:pPr algn="ctr"/>
                      <a:r>
                        <a:rPr lang="en-US" sz="1800" dirty="0" smtClean="0"/>
                        <a:t>X</a:t>
                      </a:r>
                      <a:endParaRPr lang="en-US" sz="1800" dirty="0"/>
                    </a:p>
                  </a:txBody>
                  <a:tcPr marT="45727" marB="45727"/>
                </a:tc>
              </a:tr>
            </a:tbl>
          </a:graphicData>
        </a:graphic>
      </p:graphicFrame>
      <p:sp>
        <p:nvSpPr>
          <p:cNvPr id="5"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1724497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5" name="Rectangle 3"/>
          <p:cNvSpPr>
            <a:spLocks noGrp="1" noChangeArrowheads="1"/>
          </p:cNvSpPr>
          <p:nvPr>
            <p:ph idx="1"/>
          </p:nvPr>
        </p:nvSpPr>
        <p:spPr/>
        <p:txBody>
          <a:bodyPr/>
          <a:lstStyle/>
          <a:p>
            <a:r>
              <a:rPr lang="en-US" altLang="zh-TW" dirty="0"/>
              <a:t>Overall simplicity: </a:t>
            </a:r>
            <a:r>
              <a:rPr lang="en-US" altLang="zh-TW" dirty="0" smtClean="0"/>
              <a:t>language </a:t>
            </a:r>
            <a:r>
              <a:rPr lang="en-US" altLang="zh-TW" dirty="0"/>
              <a:t>is more readable if</a:t>
            </a:r>
          </a:p>
          <a:p>
            <a:pPr lvl="1"/>
            <a:r>
              <a:rPr lang="en-US" altLang="zh-TW" dirty="0"/>
              <a:t>Fewer features and basic </a:t>
            </a:r>
            <a:r>
              <a:rPr lang="en-US" altLang="zh-TW" dirty="0" smtClean="0"/>
              <a:t>constructs</a:t>
            </a:r>
          </a:p>
          <a:p>
            <a:pPr marL="738188" lvl="1" indent="0">
              <a:buNone/>
            </a:pPr>
            <a:r>
              <a:rPr lang="en-US" altLang="zh-TW" sz="1600" dirty="0" smtClean="0"/>
              <a:t>Readability </a:t>
            </a:r>
            <a:r>
              <a:rPr lang="en-US" altLang="zh-TW" sz="1600" dirty="0"/>
              <a:t>problems occur whenever program</a:t>
            </a:r>
            <a:r>
              <a:rPr lang="en-US" altLang="en-US" sz="1600" dirty="0"/>
              <a:t>’</a:t>
            </a:r>
            <a:r>
              <a:rPr lang="en-US" altLang="zh-TW" sz="1600" dirty="0"/>
              <a:t>s author uses a subset different from that familiar to reader</a:t>
            </a:r>
          </a:p>
          <a:p>
            <a:pPr lvl="1"/>
            <a:r>
              <a:rPr lang="en-US" altLang="zh-TW" dirty="0"/>
              <a:t>Fewer feature multiplicity (i.e., doing the same operation with different ways)</a:t>
            </a:r>
          </a:p>
          <a:p>
            <a:pPr lvl="1"/>
            <a:r>
              <a:rPr lang="en-US" altLang="zh-TW" dirty="0"/>
              <a:t>Minimal operator overloading</a:t>
            </a:r>
          </a:p>
          <a:p>
            <a:r>
              <a:rPr lang="en-US" altLang="zh-TW" dirty="0" err="1"/>
              <a:t>Orthogonality</a:t>
            </a:r>
            <a:r>
              <a:rPr lang="en-US" altLang="zh-TW" dirty="0"/>
              <a:t> </a:t>
            </a:r>
          </a:p>
          <a:p>
            <a:pPr lvl="1"/>
            <a:r>
              <a:rPr lang="en-US" altLang="zh-TW" dirty="0"/>
              <a:t>A relatively small set of primitive constructs can be combined in a relatively small number of ways</a:t>
            </a:r>
          </a:p>
          <a:p>
            <a:pPr lvl="1"/>
            <a:r>
              <a:rPr lang="en-US" altLang="zh-TW" dirty="0" smtClean="0"/>
              <a:t>The </a:t>
            </a:r>
            <a:r>
              <a:rPr lang="en-US" altLang="zh-TW" dirty="0"/>
              <a:t>combination is </a:t>
            </a:r>
            <a:r>
              <a:rPr lang="en-US" altLang="zh-TW" dirty="0" smtClean="0"/>
              <a:t>legal.</a:t>
            </a:r>
          </a:p>
          <a:p>
            <a:pPr lvl="1"/>
            <a:r>
              <a:rPr lang="en-US" dirty="0" smtClean="0"/>
              <a:t>Too </a:t>
            </a:r>
            <a:r>
              <a:rPr lang="en-US" dirty="0"/>
              <a:t>much </a:t>
            </a:r>
            <a:r>
              <a:rPr lang="en-US" dirty="0" err="1"/>
              <a:t>orthogonality</a:t>
            </a:r>
            <a:r>
              <a:rPr lang="en-US" dirty="0"/>
              <a:t> can also cause problems</a:t>
            </a:r>
          </a:p>
          <a:p>
            <a:pPr lvl="1"/>
            <a:endParaRPr lang="en-US" altLang="zh-TW" dirty="0"/>
          </a:p>
        </p:txBody>
      </p:sp>
      <p:sp>
        <p:nvSpPr>
          <p:cNvPr id="1047554" name="Rectangle 2"/>
          <p:cNvSpPr>
            <a:spLocks noGrp="1" noChangeArrowheads="1"/>
          </p:cNvSpPr>
          <p:nvPr>
            <p:ph type="title" idx="4294967295"/>
          </p:nvPr>
        </p:nvSpPr>
        <p:spPr>
          <a:xfrm>
            <a:off x="0" y="274638"/>
            <a:ext cx="8229600" cy="1143000"/>
          </a:xfrm>
        </p:spPr>
        <p:txBody>
          <a:bodyPr/>
          <a:lstStyle/>
          <a:p>
            <a:r>
              <a:rPr lang="en-US" altLang="zh-TW"/>
              <a:t>Features Related to Readability</a:t>
            </a:r>
          </a:p>
        </p:txBody>
      </p:sp>
      <p:sp>
        <p:nvSpPr>
          <p:cNvPr id="6"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36710089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9" name="Rectangle 3"/>
          <p:cNvSpPr>
            <a:spLocks noGrp="1" noChangeArrowheads="1"/>
          </p:cNvSpPr>
          <p:nvPr>
            <p:ph idx="1"/>
          </p:nvPr>
        </p:nvSpPr>
        <p:spPr/>
        <p:txBody>
          <a:bodyPr/>
          <a:lstStyle/>
          <a:p>
            <a:r>
              <a:rPr lang="en-US" altLang="zh-TW" dirty="0"/>
              <a:t>Control statements</a:t>
            </a:r>
          </a:p>
          <a:p>
            <a:pPr lvl="1"/>
            <a:r>
              <a:rPr lang="en-US" altLang="zh-TW" dirty="0"/>
              <a:t>Sufficient control statements for structured </a:t>
            </a:r>
            <a:r>
              <a:rPr lang="en-US" altLang="zh-TW" dirty="0" err="1"/>
              <a:t>prog</a:t>
            </a:r>
            <a:r>
              <a:rPr lang="en-US" altLang="zh-TW" dirty="0"/>
              <a:t>.</a:t>
            </a:r>
            <a:br>
              <a:rPr lang="en-US" altLang="zh-TW" dirty="0"/>
            </a:br>
            <a:r>
              <a:rPr lang="en-US" altLang="zh-TW" dirty="0">
                <a:sym typeface="Wingdings" panose="05000000000000000000" pitchFamily="2" charset="2"/>
              </a:rPr>
              <a:t> can read program from top to bottom w/o jump</a:t>
            </a:r>
            <a:endParaRPr lang="en-US" altLang="zh-TW" dirty="0"/>
          </a:p>
          <a:p>
            <a:r>
              <a:rPr lang="en-US" altLang="zh-TW" dirty="0"/>
              <a:t>Data types and structures</a:t>
            </a:r>
          </a:p>
          <a:p>
            <a:pPr lvl="1"/>
            <a:r>
              <a:rPr lang="en-US" altLang="zh-TW" dirty="0"/>
              <a:t>Adequate facilities for defining data type &amp; structure</a:t>
            </a:r>
          </a:p>
          <a:p>
            <a:r>
              <a:rPr lang="en-US" altLang="zh-TW" dirty="0"/>
              <a:t>Syntax considerations</a:t>
            </a:r>
          </a:p>
          <a:p>
            <a:pPr lvl="1"/>
            <a:r>
              <a:rPr lang="en-US" altLang="zh-TW" dirty="0"/>
              <a:t>Identifier </a:t>
            </a:r>
            <a:r>
              <a:rPr lang="en-US" altLang="zh-TW" dirty="0" smtClean="0"/>
              <a:t>or keywords</a:t>
            </a:r>
            <a:endParaRPr lang="en-US" altLang="zh-TW" dirty="0"/>
          </a:p>
          <a:p>
            <a:pPr lvl="1"/>
            <a:r>
              <a:rPr lang="en-US" altLang="zh-TW" dirty="0"/>
              <a:t>Special words and methods of forming compound statements</a:t>
            </a:r>
          </a:p>
          <a:p>
            <a:pPr lvl="1"/>
            <a:r>
              <a:rPr lang="en-US" altLang="zh-TW" dirty="0"/>
              <a:t>Form and meaning: self-descriptive constructs, meaningful keywords</a:t>
            </a:r>
          </a:p>
        </p:txBody>
      </p:sp>
      <p:sp>
        <p:nvSpPr>
          <p:cNvPr id="1048578" name="Rectangle 2"/>
          <p:cNvSpPr>
            <a:spLocks noGrp="1" noChangeArrowheads="1"/>
          </p:cNvSpPr>
          <p:nvPr>
            <p:ph type="title" idx="4294967295"/>
          </p:nvPr>
        </p:nvSpPr>
        <p:spPr>
          <a:xfrm>
            <a:off x="0" y="274638"/>
            <a:ext cx="8229600" cy="1143000"/>
          </a:xfrm>
        </p:spPr>
        <p:txBody>
          <a:bodyPr/>
          <a:lstStyle/>
          <a:p>
            <a:r>
              <a:rPr lang="en-US" altLang="zh-TW"/>
              <a:t>Features Related to Readability</a:t>
            </a:r>
          </a:p>
        </p:txBody>
      </p:sp>
      <p:sp>
        <p:nvSpPr>
          <p:cNvPr id="6"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923520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3" name="Rectangle 3"/>
          <p:cNvSpPr>
            <a:spLocks noGrp="1" noChangeArrowheads="1"/>
          </p:cNvSpPr>
          <p:nvPr>
            <p:ph idx="1"/>
          </p:nvPr>
        </p:nvSpPr>
        <p:spPr/>
        <p:txBody>
          <a:bodyPr/>
          <a:lstStyle/>
          <a:p>
            <a:r>
              <a:rPr lang="en-US" altLang="zh-TW"/>
              <a:t>Simplicity and orthogonality</a:t>
            </a:r>
          </a:p>
          <a:p>
            <a:pPr lvl="1"/>
            <a:r>
              <a:rPr lang="en-US" altLang="zh-TW"/>
              <a:t>But, too orthogonal may cause errors undetected</a:t>
            </a:r>
          </a:p>
          <a:p>
            <a:r>
              <a:rPr lang="en-US" altLang="zh-TW"/>
              <a:t>Support for abstraction</a:t>
            </a:r>
          </a:p>
          <a:p>
            <a:pPr lvl="1"/>
            <a:r>
              <a:rPr lang="en-US" altLang="zh-TW"/>
              <a:t>Ability to define and use complex structures  or operations in ways that allow details to be ignored</a:t>
            </a:r>
          </a:p>
          <a:p>
            <a:pPr lvl="1"/>
            <a:r>
              <a:rPr lang="en-US" altLang="zh-TW"/>
              <a:t>Abstraction in process (e.g. subprogram), data</a:t>
            </a:r>
          </a:p>
          <a:p>
            <a:r>
              <a:rPr lang="en-US" altLang="zh-TW"/>
              <a:t>Expressivity</a:t>
            </a:r>
          </a:p>
          <a:p>
            <a:pPr lvl="1"/>
            <a:r>
              <a:rPr lang="en-US" altLang="zh-TW"/>
              <a:t>A set of relatively convenient ways of specifying operations</a:t>
            </a:r>
          </a:p>
          <a:p>
            <a:pPr lvl="1"/>
            <a:r>
              <a:rPr lang="en-US" altLang="zh-TW"/>
              <a:t>Example: the inclusion of </a:t>
            </a:r>
            <a:r>
              <a:rPr lang="en-US" altLang="zh-TW" b="1"/>
              <a:t>for</a:t>
            </a:r>
            <a:r>
              <a:rPr lang="en-US" altLang="zh-TW"/>
              <a:t> statement in many modern languages</a:t>
            </a:r>
          </a:p>
          <a:p>
            <a:endParaRPr lang="en-US" altLang="zh-TW"/>
          </a:p>
          <a:p>
            <a:pPr lvl="1"/>
            <a:endParaRPr lang="en-US" altLang="zh-TW"/>
          </a:p>
        </p:txBody>
      </p:sp>
      <p:sp>
        <p:nvSpPr>
          <p:cNvPr id="1049602" name="Rectangle 2"/>
          <p:cNvSpPr>
            <a:spLocks noGrp="1" noChangeArrowheads="1"/>
          </p:cNvSpPr>
          <p:nvPr>
            <p:ph type="title" idx="4294967295"/>
          </p:nvPr>
        </p:nvSpPr>
        <p:spPr>
          <a:xfrm>
            <a:off x="0" y="274638"/>
            <a:ext cx="8229600" cy="1143000"/>
          </a:xfrm>
        </p:spPr>
        <p:txBody>
          <a:bodyPr/>
          <a:lstStyle/>
          <a:p>
            <a:r>
              <a:rPr lang="en-US" altLang="zh-TW"/>
              <a:t>Writability</a:t>
            </a:r>
          </a:p>
        </p:txBody>
      </p:sp>
      <p:sp>
        <p:nvSpPr>
          <p:cNvPr id="6"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8418922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7" name="Rectangle 3"/>
          <p:cNvSpPr>
            <a:spLocks noGrp="1" noChangeArrowheads="1"/>
          </p:cNvSpPr>
          <p:nvPr>
            <p:ph idx="1"/>
          </p:nvPr>
        </p:nvSpPr>
        <p:spPr/>
        <p:txBody>
          <a:bodyPr/>
          <a:lstStyle/>
          <a:p>
            <a:r>
              <a:rPr lang="en-US" altLang="zh-TW" dirty="0"/>
              <a:t>Type checking</a:t>
            </a:r>
          </a:p>
          <a:p>
            <a:pPr lvl="1"/>
            <a:r>
              <a:rPr lang="en-US" altLang="zh-TW" dirty="0"/>
              <a:t>Testing for type errors, e.g. subprogram parameters</a:t>
            </a:r>
          </a:p>
          <a:p>
            <a:r>
              <a:rPr lang="en-US" altLang="zh-TW" dirty="0"/>
              <a:t>Exception handling</a:t>
            </a:r>
          </a:p>
          <a:p>
            <a:pPr lvl="1"/>
            <a:r>
              <a:rPr lang="en-US" altLang="zh-TW" dirty="0"/>
              <a:t>Intercept run-time errors &amp; take corrective measures</a:t>
            </a:r>
          </a:p>
          <a:p>
            <a:r>
              <a:rPr lang="en-US" altLang="zh-TW" dirty="0"/>
              <a:t>Aliasing</a:t>
            </a:r>
          </a:p>
          <a:p>
            <a:pPr lvl="1"/>
            <a:r>
              <a:rPr lang="en-US" altLang="zh-TW" dirty="0"/>
              <a:t>Presence of two or more distinct </a:t>
            </a:r>
            <a:r>
              <a:rPr lang="en-US" altLang="zh-TW" dirty="0" smtClean="0"/>
              <a:t>references </a:t>
            </a:r>
            <a:r>
              <a:rPr lang="en-US" altLang="zh-TW" dirty="0"/>
              <a:t>for the same memory location</a:t>
            </a:r>
          </a:p>
          <a:p>
            <a:r>
              <a:rPr lang="en-US" altLang="zh-TW" dirty="0"/>
              <a:t>Readability and </a:t>
            </a:r>
            <a:r>
              <a:rPr lang="en-US" altLang="zh-TW" dirty="0" err="1"/>
              <a:t>writability</a:t>
            </a:r>
            <a:endParaRPr lang="en-US" altLang="zh-TW" dirty="0"/>
          </a:p>
          <a:p>
            <a:pPr lvl="1"/>
            <a:r>
              <a:rPr lang="en-US" altLang="zh-TW" dirty="0"/>
              <a:t>A language that does not support “natural” ways of expressing an algorithm will necessarily use “unnatural” approaches, and hence reduced reliability</a:t>
            </a:r>
          </a:p>
          <a:p>
            <a:pPr lvl="1"/>
            <a:endParaRPr lang="zh-TW" altLang="en-US" dirty="0"/>
          </a:p>
        </p:txBody>
      </p:sp>
      <p:sp>
        <p:nvSpPr>
          <p:cNvPr id="1050626" name="Rectangle 2"/>
          <p:cNvSpPr>
            <a:spLocks noGrp="1" noChangeArrowheads="1"/>
          </p:cNvSpPr>
          <p:nvPr>
            <p:ph type="title" idx="4294967295"/>
          </p:nvPr>
        </p:nvSpPr>
        <p:spPr>
          <a:xfrm>
            <a:off x="0" y="274638"/>
            <a:ext cx="8229600" cy="1143000"/>
          </a:xfrm>
        </p:spPr>
        <p:txBody>
          <a:bodyPr/>
          <a:lstStyle/>
          <a:p>
            <a:r>
              <a:rPr lang="en-US" altLang="zh-TW"/>
              <a:t>Reliability</a:t>
            </a:r>
          </a:p>
        </p:txBody>
      </p:sp>
      <p:sp>
        <p:nvSpPr>
          <p:cNvPr id="6"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4235511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1" name="Rectangle 3"/>
          <p:cNvSpPr>
            <a:spLocks noGrp="1" noChangeArrowheads="1"/>
          </p:cNvSpPr>
          <p:nvPr>
            <p:ph idx="1"/>
          </p:nvPr>
        </p:nvSpPr>
        <p:spPr/>
        <p:txBody>
          <a:bodyPr/>
          <a:lstStyle/>
          <a:p>
            <a:r>
              <a:rPr lang="en-US" altLang="zh-TW"/>
              <a:t>Training programmers to use language</a:t>
            </a:r>
          </a:p>
          <a:p>
            <a:r>
              <a:rPr lang="en-US" altLang="zh-TW"/>
              <a:t>Writing programs (closeness to particular applications)</a:t>
            </a:r>
          </a:p>
          <a:p>
            <a:r>
              <a:rPr lang="en-US" altLang="zh-TW"/>
              <a:t>Compiling programs</a:t>
            </a:r>
          </a:p>
          <a:p>
            <a:r>
              <a:rPr lang="en-US" altLang="zh-TW"/>
              <a:t>Executing programs: run-time type checking</a:t>
            </a:r>
          </a:p>
          <a:p>
            <a:r>
              <a:rPr lang="en-US" altLang="zh-TW"/>
              <a:t>Language implementation system: availability of free compilers</a:t>
            </a:r>
          </a:p>
          <a:p>
            <a:r>
              <a:rPr lang="en-US" altLang="zh-TW"/>
              <a:t>Reliability: poor reliability leads to high costs</a:t>
            </a:r>
          </a:p>
          <a:p>
            <a:r>
              <a:rPr lang="en-US" altLang="zh-TW"/>
              <a:t>Maintaining programs</a:t>
            </a:r>
          </a:p>
        </p:txBody>
      </p:sp>
      <p:sp>
        <p:nvSpPr>
          <p:cNvPr id="1051650" name="Rectangle 2"/>
          <p:cNvSpPr>
            <a:spLocks noGrp="1" noChangeArrowheads="1"/>
          </p:cNvSpPr>
          <p:nvPr>
            <p:ph type="title" idx="4294967295"/>
          </p:nvPr>
        </p:nvSpPr>
        <p:spPr>
          <a:xfrm>
            <a:off x="0" y="274638"/>
            <a:ext cx="8229600" cy="1143000"/>
          </a:xfrm>
        </p:spPr>
        <p:txBody>
          <a:bodyPr/>
          <a:lstStyle/>
          <a:p>
            <a:r>
              <a:rPr lang="en-US" altLang="zh-TW"/>
              <a:t>Cost</a:t>
            </a:r>
          </a:p>
        </p:txBody>
      </p:sp>
      <p:sp>
        <p:nvSpPr>
          <p:cNvPr id="6"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27344922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699" name="Rectangle 3"/>
          <p:cNvSpPr>
            <a:spLocks noGrp="1" noChangeArrowheads="1"/>
          </p:cNvSpPr>
          <p:nvPr>
            <p:ph idx="1"/>
          </p:nvPr>
        </p:nvSpPr>
        <p:spPr/>
        <p:txBody>
          <a:bodyPr/>
          <a:lstStyle/>
          <a:p>
            <a:r>
              <a:rPr lang="en-US" altLang="zh-TW" dirty="0"/>
              <a:t>Reliability vs. cost of execution</a:t>
            </a:r>
          </a:p>
          <a:p>
            <a:pPr lvl="1"/>
            <a:r>
              <a:rPr lang="en-US" altLang="zh-TW" dirty="0"/>
              <a:t>e.g., Java demands all references to array elements be checked for proper indexing but that leads to increased execution costs</a:t>
            </a:r>
          </a:p>
          <a:p>
            <a:r>
              <a:rPr lang="en-US" altLang="zh-TW" dirty="0"/>
              <a:t>Readability vs. </a:t>
            </a:r>
            <a:r>
              <a:rPr lang="en-US" altLang="zh-TW" dirty="0" err="1"/>
              <a:t>writability</a:t>
            </a:r>
            <a:endParaRPr lang="en-US" altLang="zh-TW" dirty="0"/>
          </a:p>
          <a:p>
            <a:pPr lvl="1"/>
            <a:r>
              <a:rPr lang="en-US" altLang="zh-TW" dirty="0"/>
              <a:t>e.g., </a:t>
            </a:r>
            <a:r>
              <a:rPr lang="en-US" altLang="zh-TW" dirty="0" smtClean="0"/>
              <a:t>use of many </a:t>
            </a:r>
            <a:r>
              <a:rPr lang="en-US" altLang="zh-TW" dirty="0"/>
              <a:t>powerful operators (and a large number of new symbols), allowing complex computations to be written in a compact program but at the cost of poor readability</a:t>
            </a:r>
          </a:p>
          <a:p>
            <a:r>
              <a:rPr lang="en-US" altLang="zh-TW" dirty="0" err="1"/>
              <a:t>Writability</a:t>
            </a:r>
            <a:r>
              <a:rPr lang="en-US" altLang="zh-TW" dirty="0"/>
              <a:t> (flexibility) vs. reliability</a:t>
            </a:r>
          </a:p>
          <a:p>
            <a:pPr lvl="1"/>
            <a:r>
              <a:rPr lang="en-US" altLang="zh-TW" dirty="0"/>
              <a:t>e.g., C++ pointers are powerful and very flexible but not reliably used</a:t>
            </a:r>
          </a:p>
        </p:txBody>
      </p:sp>
      <p:sp>
        <p:nvSpPr>
          <p:cNvPr id="1053698" name="Rectangle 2"/>
          <p:cNvSpPr>
            <a:spLocks noGrp="1" noChangeArrowheads="1"/>
          </p:cNvSpPr>
          <p:nvPr>
            <p:ph type="title" idx="4294967295"/>
          </p:nvPr>
        </p:nvSpPr>
        <p:spPr>
          <a:xfrm>
            <a:off x="0" y="274638"/>
            <a:ext cx="8229600" cy="1143000"/>
          </a:xfrm>
        </p:spPr>
        <p:txBody>
          <a:bodyPr/>
          <a:lstStyle/>
          <a:p>
            <a:r>
              <a:rPr lang="en-US" altLang="zh-TW"/>
              <a:t>Language Design Trade-Offs</a:t>
            </a:r>
          </a:p>
        </p:txBody>
      </p:sp>
      <p:sp>
        <p:nvSpPr>
          <p:cNvPr id="6" name="TextBox 1"/>
          <p:cNvSpPr txBox="1">
            <a:spLocks noChangeArrowheads="1"/>
          </p:cNvSpPr>
          <p:nvPr/>
        </p:nvSpPr>
        <p:spPr bwMode="auto">
          <a:xfrm>
            <a:off x="7772400" y="6594380"/>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9815517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p:txBody>
          <a:bodyPr/>
          <a:lstStyle/>
          <a:p>
            <a:r>
              <a:rPr lang="en-US" dirty="0"/>
              <a:t>Compiler - source code </a:t>
            </a:r>
            <a:r>
              <a:rPr lang="en-US" dirty="0" smtClean="0"/>
              <a:t>translation </a:t>
            </a:r>
            <a:r>
              <a:rPr lang="en-US" dirty="0"/>
              <a:t>into machine code (all at once)</a:t>
            </a:r>
          </a:p>
          <a:p>
            <a:r>
              <a:rPr lang="en-US" dirty="0"/>
              <a:t>Interpreter - machine is brought up to the language (one statement at a time)</a:t>
            </a:r>
          </a:p>
        </p:txBody>
      </p:sp>
      <p:sp>
        <p:nvSpPr>
          <p:cNvPr id="92162" name="Rectangle 2"/>
          <p:cNvSpPr>
            <a:spLocks noGrp="1" noChangeArrowheads="1"/>
          </p:cNvSpPr>
          <p:nvPr>
            <p:ph type="title" idx="4294967295"/>
          </p:nvPr>
        </p:nvSpPr>
        <p:spPr>
          <a:xfrm>
            <a:off x="0" y="274638"/>
            <a:ext cx="8229600" cy="1143000"/>
          </a:xfrm>
        </p:spPr>
        <p:txBody>
          <a:bodyPr/>
          <a:lstStyle/>
          <a:p>
            <a:r>
              <a:rPr lang="en-US"/>
              <a:t>Language Implementation</a:t>
            </a:r>
          </a:p>
        </p:txBody>
      </p:sp>
      <p:sp>
        <p:nvSpPr>
          <p:cNvPr id="5" name="TextBox 1"/>
          <p:cNvSpPr txBox="1">
            <a:spLocks noChangeArrowheads="1"/>
          </p:cNvSpPr>
          <p:nvPr/>
        </p:nvSpPr>
        <p:spPr bwMode="auto">
          <a:xfrm>
            <a:off x="7772400" y="6594380"/>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1522742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304800" y="1493838"/>
            <a:ext cx="8382000" cy="4525962"/>
          </a:xfrm>
        </p:spPr>
        <p:txBody>
          <a:bodyPr/>
          <a:lstStyle/>
          <a:p>
            <a:pPr fontAlgn="base">
              <a:lnSpc>
                <a:spcPct val="150000"/>
              </a:lnSpc>
              <a:spcAft>
                <a:spcPct val="0"/>
              </a:spcAft>
            </a:pPr>
            <a:r>
              <a:rPr lang="en-US" altLang="en-US" dirty="0" smtClean="0"/>
              <a:t>Instructor-in-Charge: Dr. Lavika Goel</a:t>
            </a:r>
          </a:p>
          <a:p>
            <a:r>
              <a:rPr lang="en-US" sz="2000" dirty="0" smtClean="0"/>
              <a:t>Instructors</a:t>
            </a:r>
            <a:r>
              <a:rPr lang="en-US" sz="1400" dirty="0" smtClean="0"/>
              <a:t>:    </a:t>
            </a:r>
            <a:r>
              <a:rPr lang="en-US" sz="1400" dirty="0"/>
              <a:t>Dr. Amit </a:t>
            </a:r>
            <a:r>
              <a:rPr lang="en-US" sz="1400" dirty="0" err="1"/>
              <a:t>Dua</a:t>
            </a:r>
            <a:r>
              <a:rPr lang="en-US" sz="1400" dirty="0"/>
              <a:t> &lt;amit.dua@pilani.bits-pilani.ac.in&gt;</a:t>
            </a:r>
          </a:p>
          <a:p>
            <a:r>
              <a:rPr lang="en-US" sz="1400" dirty="0"/>
              <a:t>                            </a:t>
            </a:r>
            <a:r>
              <a:rPr lang="en-US" sz="1400" dirty="0" smtClean="0"/>
              <a:t> </a:t>
            </a:r>
            <a:r>
              <a:rPr lang="en-US" sz="1400" dirty="0"/>
              <a:t>Dr. Pratik </a:t>
            </a:r>
            <a:r>
              <a:rPr lang="en-US" sz="1400" dirty="0" err="1"/>
              <a:t>Narang</a:t>
            </a:r>
            <a:r>
              <a:rPr lang="en-US" sz="1400" dirty="0"/>
              <a:t> &lt;pratik.narang@pilani.bits-pilani.ac.in&gt;</a:t>
            </a:r>
            <a:br>
              <a:rPr lang="en-US" sz="1400" dirty="0"/>
            </a:br>
            <a:r>
              <a:rPr lang="en-US" sz="1400" dirty="0"/>
              <a:t>			</a:t>
            </a:r>
          </a:p>
          <a:p>
            <a:r>
              <a:rPr lang="en-US" sz="1400" dirty="0" smtClean="0"/>
              <a:t>		</a:t>
            </a:r>
          </a:p>
          <a:p>
            <a:pPr fontAlgn="base">
              <a:lnSpc>
                <a:spcPct val="150000"/>
              </a:lnSpc>
              <a:spcAft>
                <a:spcPct val="0"/>
              </a:spcAft>
            </a:pPr>
            <a:r>
              <a:rPr lang="en-US" altLang="en-US" dirty="0" smtClean="0"/>
              <a:t>Office: 6120-J</a:t>
            </a:r>
          </a:p>
          <a:p>
            <a:pPr fontAlgn="base">
              <a:lnSpc>
                <a:spcPct val="150000"/>
              </a:lnSpc>
              <a:spcAft>
                <a:spcPct val="0"/>
              </a:spcAft>
            </a:pPr>
            <a:r>
              <a:rPr lang="en-US" altLang="en-US" dirty="0" smtClean="0"/>
              <a:t>Email: </a:t>
            </a:r>
            <a:r>
              <a:rPr lang="en-US" altLang="en-US" b="1" dirty="0" smtClean="0">
                <a:solidFill>
                  <a:srgbClr val="FF0000"/>
                </a:solidFill>
              </a:rPr>
              <a:t>lavika.goel@pilani.bits-pilani.ac.in </a:t>
            </a:r>
          </a:p>
          <a:p>
            <a:pPr fontAlgn="base">
              <a:lnSpc>
                <a:spcPct val="150000"/>
              </a:lnSpc>
              <a:spcAft>
                <a:spcPct val="0"/>
              </a:spcAft>
            </a:pPr>
            <a:r>
              <a:rPr lang="en-US" altLang="en-US" dirty="0" smtClean="0"/>
              <a:t>Chamber Consultation : Monday 11 AM -12 PM</a:t>
            </a:r>
          </a:p>
        </p:txBody>
      </p:sp>
      <p:sp>
        <p:nvSpPr>
          <p:cNvPr id="3" name="Content Placeholder 2"/>
          <p:cNvSpPr>
            <a:spLocks noGrp="1"/>
          </p:cNvSpPr>
          <p:nvPr>
            <p:ph sz="quarter" idx="10"/>
          </p:nvPr>
        </p:nvSpPr>
        <p:spPr/>
        <p:txBody>
          <a:bodyPr/>
          <a:lstStyle/>
          <a:p>
            <a:pPr>
              <a:buFont typeface="Arial" charset="0"/>
              <a:buNone/>
              <a:defRPr/>
            </a:pPr>
            <a:r>
              <a:rPr lang="en-US" dirty="0"/>
              <a:t>General Course Information</a:t>
            </a: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21336104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a:xfrm>
            <a:off x="304800" y="1417638"/>
            <a:ext cx="8229600" cy="4525962"/>
          </a:xfrm>
        </p:spPr>
        <p:txBody>
          <a:bodyPr/>
          <a:lstStyle/>
          <a:p>
            <a:pPr algn="just" fontAlgn="base">
              <a:spcAft>
                <a:spcPct val="0"/>
              </a:spcAft>
              <a:buFont typeface="Arial" pitchFamily="34" charset="0"/>
              <a:buChar char="•"/>
            </a:pPr>
            <a:r>
              <a:rPr lang="en-US" b="1" smtClean="0"/>
              <a:t>Compilation</a:t>
            </a:r>
          </a:p>
          <a:p>
            <a:pPr lvl="1" algn="just" fontAlgn="base">
              <a:spcAft>
                <a:spcPct val="0"/>
              </a:spcAft>
              <a:buFont typeface="Arial" pitchFamily="34" charset="0"/>
              <a:buChar char="•"/>
            </a:pPr>
            <a:r>
              <a:rPr lang="en-US" sz="2400" smtClean="0"/>
              <a:t>Programs are translated into machine language.</a:t>
            </a:r>
          </a:p>
          <a:p>
            <a:pPr lvl="1" algn="just" fontAlgn="base">
              <a:spcAft>
                <a:spcPct val="0"/>
              </a:spcAft>
              <a:buFont typeface="Arial" pitchFamily="34" charset="0"/>
              <a:buChar char="•"/>
            </a:pPr>
            <a:endParaRPr lang="en-US" sz="2400" smtClean="0"/>
          </a:p>
          <a:p>
            <a:pPr algn="just" fontAlgn="base">
              <a:spcAft>
                <a:spcPct val="0"/>
              </a:spcAft>
              <a:buFont typeface="Arial" pitchFamily="34" charset="0"/>
              <a:buChar char="•"/>
            </a:pPr>
            <a:r>
              <a:rPr lang="en-US" b="1" smtClean="0"/>
              <a:t>Pure Interpretation</a:t>
            </a:r>
          </a:p>
          <a:p>
            <a:pPr lvl="1" algn="just" fontAlgn="base">
              <a:spcAft>
                <a:spcPct val="0"/>
              </a:spcAft>
              <a:buFont typeface="Arial" pitchFamily="34" charset="0"/>
              <a:buChar char="•"/>
            </a:pPr>
            <a:r>
              <a:rPr lang="en-US" sz="2400" smtClean="0"/>
              <a:t>Programs are interpreted by another program known as an interpreter.</a:t>
            </a:r>
          </a:p>
          <a:p>
            <a:pPr lvl="1" algn="just" fontAlgn="base">
              <a:spcAft>
                <a:spcPct val="0"/>
              </a:spcAft>
              <a:buFont typeface="Arial" pitchFamily="34" charset="0"/>
              <a:buChar char="•"/>
            </a:pPr>
            <a:endParaRPr lang="en-US" sz="2400" smtClean="0"/>
          </a:p>
          <a:p>
            <a:pPr algn="just" fontAlgn="base">
              <a:spcAft>
                <a:spcPct val="0"/>
              </a:spcAft>
              <a:buFont typeface="Arial" pitchFamily="34" charset="0"/>
              <a:buChar char="•"/>
            </a:pPr>
            <a:r>
              <a:rPr lang="en-US" b="1" smtClean="0"/>
              <a:t>Hybrid Implementation Systems</a:t>
            </a:r>
          </a:p>
          <a:p>
            <a:pPr lvl="1" algn="just" fontAlgn="base">
              <a:spcAft>
                <a:spcPct val="0"/>
              </a:spcAft>
              <a:buFont typeface="Arial" pitchFamily="34" charset="0"/>
              <a:buChar char="•"/>
            </a:pPr>
            <a:r>
              <a:rPr lang="en-US" sz="2400" smtClean="0"/>
              <a:t>A compromise between compilers and pure interpreters.</a:t>
            </a:r>
          </a:p>
        </p:txBody>
      </p:sp>
      <p:sp>
        <p:nvSpPr>
          <p:cNvPr id="3" name="Content Placeholder 2"/>
          <p:cNvSpPr>
            <a:spLocks noGrp="1"/>
          </p:cNvSpPr>
          <p:nvPr>
            <p:ph sz="quarter" idx="10"/>
          </p:nvPr>
        </p:nvSpPr>
        <p:spPr/>
        <p:txBody>
          <a:bodyPr/>
          <a:lstStyle/>
          <a:p>
            <a:pPr>
              <a:defRPr/>
            </a:pPr>
            <a:r>
              <a:rPr lang="en-US" b="0" dirty="0">
                <a:solidFill>
                  <a:srgbClr val="0000FF"/>
                </a:solidFill>
              </a:rPr>
              <a:t>Implementation Methods</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22001075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0"/>
            <a:ext cx="6324600" cy="1143000"/>
          </a:xfrm>
        </p:spPr>
        <p:txBody>
          <a:bodyPr/>
          <a:lstStyle/>
          <a:p>
            <a:pPr>
              <a:defRPr/>
            </a:pPr>
            <a:r>
              <a:rPr lang="en-US" b="0" dirty="0">
                <a:solidFill>
                  <a:srgbClr val="0000FF"/>
                </a:solidFill>
              </a:rPr>
              <a:t>Layered View of Computer</a:t>
            </a:r>
            <a:endParaRPr lang="en-US" dirty="0">
              <a:solidFill>
                <a:srgbClr val="0000FF"/>
              </a:solidFill>
            </a:endParaRPr>
          </a:p>
        </p:txBody>
      </p:sp>
      <p:pic>
        <p:nvPicPr>
          <p:cNvPr id="440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5715000" cy="548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036" name="Rectangle 3"/>
          <p:cNvSpPr>
            <a:spLocks noChangeArrowheads="1"/>
          </p:cNvSpPr>
          <p:nvPr/>
        </p:nvSpPr>
        <p:spPr bwMode="auto">
          <a:xfrm>
            <a:off x="5943600" y="4495800"/>
            <a:ext cx="2895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t>The operating system and</a:t>
            </a:r>
          </a:p>
          <a:p>
            <a:pPr eaLnBrk="1" hangingPunct="1"/>
            <a:r>
              <a:rPr lang="en-US"/>
              <a:t>Language implementation are layered over machine interface of a computer</a:t>
            </a:r>
          </a:p>
        </p:txBody>
      </p:sp>
      <p:sp>
        <p:nvSpPr>
          <p:cNvPr id="5"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42740788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0"/>
            <a:ext cx="6324600" cy="1143000"/>
          </a:xfrm>
        </p:spPr>
        <p:txBody>
          <a:bodyPr/>
          <a:lstStyle/>
          <a:p>
            <a:pPr>
              <a:defRPr/>
            </a:pPr>
            <a:r>
              <a:rPr lang="en-US" b="0" dirty="0">
                <a:solidFill>
                  <a:srgbClr val="0000FF"/>
                </a:solidFill>
              </a:rPr>
              <a:t>The Compilation</a:t>
            </a:r>
          </a:p>
          <a:p>
            <a:pPr>
              <a:defRPr/>
            </a:pPr>
            <a:r>
              <a:rPr lang="en-US" b="0" dirty="0">
                <a:solidFill>
                  <a:srgbClr val="0000FF"/>
                </a:solidFill>
              </a:rPr>
              <a:t>Process</a:t>
            </a:r>
            <a:endParaRPr lang="en-US" dirty="0">
              <a:solidFill>
                <a:srgbClr val="0000FF"/>
              </a:solidFill>
            </a:endParaRPr>
          </a:p>
        </p:txBody>
      </p:sp>
      <p:pic>
        <p:nvPicPr>
          <p:cNvPr id="450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609600"/>
            <a:ext cx="3886200" cy="582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23287244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a:xfrm>
            <a:off x="304800" y="1493838"/>
            <a:ext cx="8229600" cy="4525962"/>
          </a:xfrm>
        </p:spPr>
        <p:txBody>
          <a:bodyPr/>
          <a:lstStyle/>
          <a:p>
            <a:pPr algn="just" fontAlgn="base">
              <a:spcAft>
                <a:spcPct val="0"/>
              </a:spcAft>
              <a:buFont typeface="Arial" pitchFamily="34" charset="0"/>
              <a:buChar char="•"/>
            </a:pPr>
            <a:r>
              <a:rPr lang="en-US" dirty="0" smtClean="0"/>
              <a:t>Translate high-level program (source language) into machine code (machine language).</a:t>
            </a:r>
          </a:p>
          <a:p>
            <a:pPr algn="just" fontAlgn="base">
              <a:spcAft>
                <a:spcPct val="0"/>
              </a:spcAft>
              <a:buFont typeface="Arial" pitchFamily="34" charset="0"/>
              <a:buChar char="•"/>
            </a:pPr>
            <a:endParaRPr lang="en-US" dirty="0" smtClean="0"/>
          </a:p>
          <a:p>
            <a:pPr algn="just" fontAlgn="base">
              <a:spcAft>
                <a:spcPct val="0"/>
              </a:spcAft>
              <a:buFont typeface="Arial" pitchFamily="34" charset="0"/>
              <a:buChar char="•"/>
            </a:pPr>
            <a:r>
              <a:rPr lang="en-US" dirty="0" smtClean="0"/>
              <a:t>Compilation process has several phases:</a:t>
            </a:r>
          </a:p>
          <a:p>
            <a:pPr lvl="1" algn="just" fontAlgn="base">
              <a:spcAft>
                <a:spcPct val="0"/>
              </a:spcAft>
              <a:buFont typeface="Arial" pitchFamily="34" charset="0"/>
              <a:buChar char="•"/>
            </a:pPr>
            <a:r>
              <a:rPr lang="en-US" dirty="0" smtClean="0">
                <a:solidFill>
                  <a:srgbClr val="FF0000"/>
                </a:solidFill>
              </a:rPr>
              <a:t>lexical analysis</a:t>
            </a:r>
            <a:r>
              <a:rPr lang="en-US" dirty="0" smtClean="0"/>
              <a:t>: converts characters in the source program into lexical units e.g.: </a:t>
            </a:r>
            <a:r>
              <a:rPr lang="en-US" dirty="0" smtClean="0">
                <a:solidFill>
                  <a:srgbClr val="FF0000"/>
                </a:solidFill>
              </a:rPr>
              <a:t>identifiers / keywords, operators, punctuation…</a:t>
            </a:r>
          </a:p>
          <a:p>
            <a:pPr lvl="1" algn="just" fontAlgn="base">
              <a:spcAft>
                <a:spcPct val="0"/>
              </a:spcAft>
              <a:buFont typeface="Arial" pitchFamily="34" charset="0"/>
              <a:buChar char="•"/>
            </a:pPr>
            <a:r>
              <a:rPr lang="en-US" dirty="0" smtClean="0">
                <a:solidFill>
                  <a:srgbClr val="FF0000"/>
                </a:solidFill>
              </a:rPr>
              <a:t>syntax analysis: </a:t>
            </a:r>
            <a:r>
              <a:rPr lang="en-US" dirty="0" smtClean="0"/>
              <a:t>transforms lexical units into </a:t>
            </a:r>
            <a:r>
              <a:rPr lang="en-US" i="1" dirty="0" smtClean="0">
                <a:solidFill>
                  <a:srgbClr val="FF0000"/>
                </a:solidFill>
              </a:rPr>
              <a:t>parse trees </a:t>
            </a:r>
            <a:r>
              <a:rPr lang="en-US" dirty="0" smtClean="0"/>
              <a:t>which represent the syntactic structure of program.</a:t>
            </a:r>
          </a:p>
          <a:p>
            <a:pPr lvl="1" algn="just" fontAlgn="base">
              <a:spcAft>
                <a:spcPct val="0"/>
              </a:spcAft>
              <a:buFont typeface="Arial" pitchFamily="34" charset="0"/>
              <a:buChar char="•"/>
            </a:pPr>
            <a:r>
              <a:rPr lang="en-US" dirty="0" smtClean="0">
                <a:solidFill>
                  <a:srgbClr val="FF0000"/>
                </a:solidFill>
              </a:rPr>
              <a:t>Intermediate code generation &amp; Semantics analysis</a:t>
            </a:r>
            <a:r>
              <a:rPr lang="en-US" dirty="0" smtClean="0"/>
              <a:t>: generate intermediate code and does type checking.</a:t>
            </a:r>
          </a:p>
          <a:p>
            <a:pPr lvl="1" algn="just" fontAlgn="base">
              <a:spcAft>
                <a:spcPct val="0"/>
              </a:spcAft>
              <a:buFont typeface="Arial" pitchFamily="34" charset="0"/>
              <a:buChar char="•"/>
            </a:pPr>
            <a:r>
              <a:rPr lang="en-US" dirty="0" smtClean="0">
                <a:solidFill>
                  <a:srgbClr val="FF0000"/>
                </a:solidFill>
              </a:rPr>
              <a:t>Code optimization: (optional)</a:t>
            </a:r>
          </a:p>
          <a:p>
            <a:pPr lvl="1" algn="just" fontAlgn="base">
              <a:spcAft>
                <a:spcPct val="0"/>
              </a:spcAft>
              <a:buFont typeface="Arial" pitchFamily="34" charset="0"/>
              <a:buChar char="•"/>
            </a:pPr>
            <a:r>
              <a:rPr lang="en-US" dirty="0" smtClean="0">
                <a:solidFill>
                  <a:srgbClr val="FF0000"/>
                </a:solidFill>
              </a:rPr>
              <a:t>code generation: </a:t>
            </a:r>
            <a:r>
              <a:rPr lang="en-US" dirty="0" smtClean="0"/>
              <a:t>machine code is generated.</a:t>
            </a:r>
          </a:p>
        </p:txBody>
      </p:sp>
      <p:sp>
        <p:nvSpPr>
          <p:cNvPr id="3" name="Content Placeholder 2"/>
          <p:cNvSpPr>
            <a:spLocks noGrp="1"/>
          </p:cNvSpPr>
          <p:nvPr>
            <p:ph sz="quarter" idx="10"/>
          </p:nvPr>
        </p:nvSpPr>
        <p:spPr/>
        <p:txBody>
          <a:bodyPr/>
          <a:lstStyle/>
          <a:p>
            <a:pPr>
              <a:defRPr/>
            </a:pPr>
            <a:r>
              <a:rPr lang="en-US" b="0" dirty="0">
                <a:solidFill>
                  <a:srgbClr val="0000FF"/>
                </a:solidFill>
              </a:rPr>
              <a:t>Compilation</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31715769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1"/>
          <p:cNvSpPr>
            <a:spLocks noGrp="1"/>
          </p:cNvSpPr>
          <p:nvPr>
            <p:ph idx="1"/>
          </p:nvPr>
        </p:nvSpPr>
        <p:spPr>
          <a:xfrm>
            <a:off x="304800" y="1493838"/>
            <a:ext cx="8229600" cy="4525962"/>
          </a:xfrm>
        </p:spPr>
        <p:txBody>
          <a:bodyPr/>
          <a:lstStyle/>
          <a:p>
            <a:pPr algn="just" fontAlgn="base">
              <a:spcAft>
                <a:spcPct val="0"/>
              </a:spcAft>
              <a:buFont typeface="Arial" pitchFamily="34" charset="0"/>
              <a:buChar char="•"/>
            </a:pPr>
            <a:r>
              <a:rPr lang="en-US" b="1" smtClean="0"/>
              <a:t>Load module </a:t>
            </a:r>
            <a:r>
              <a:rPr lang="en-US" smtClean="0"/>
              <a:t>(executable image):</a:t>
            </a:r>
          </a:p>
          <a:p>
            <a:pPr lvl="1" algn="just" fontAlgn="base">
              <a:spcAft>
                <a:spcPct val="0"/>
              </a:spcAft>
              <a:buFont typeface="Arial" pitchFamily="34" charset="0"/>
              <a:buChar char="•"/>
            </a:pPr>
            <a:r>
              <a:rPr lang="en-US" sz="2400" smtClean="0"/>
              <a:t>the user and system code together.</a:t>
            </a:r>
          </a:p>
          <a:p>
            <a:pPr algn="just" fontAlgn="base">
              <a:spcAft>
                <a:spcPct val="0"/>
              </a:spcAft>
              <a:buFont typeface="Arial" pitchFamily="34" charset="0"/>
              <a:buChar char="•"/>
            </a:pPr>
            <a:endParaRPr lang="en-US" smtClean="0"/>
          </a:p>
          <a:p>
            <a:pPr algn="just" fontAlgn="base">
              <a:spcAft>
                <a:spcPct val="0"/>
              </a:spcAft>
              <a:buFont typeface="Arial" pitchFamily="34" charset="0"/>
              <a:buChar char="•"/>
            </a:pPr>
            <a:r>
              <a:rPr lang="en-US" b="1" smtClean="0"/>
              <a:t>Linking and loading</a:t>
            </a:r>
            <a:r>
              <a:rPr lang="en-US" smtClean="0"/>
              <a:t>:</a:t>
            </a:r>
          </a:p>
          <a:p>
            <a:pPr lvl="1" algn="just" fontAlgn="base">
              <a:spcAft>
                <a:spcPct val="0"/>
              </a:spcAft>
              <a:buFont typeface="Arial" pitchFamily="34" charset="0"/>
              <a:buChar char="•"/>
            </a:pPr>
            <a:r>
              <a:rPr lang="en-US" sz="2400" smtClean="0"/>
              <a:t>the process of collecting system program units and linking them to a user program.</a:t>
            </a:r>
          </a:p>
          <a:p>
            <a:pPr lvl="1" algn="just" fontAlgn="base">
              <a:spcAft>
                <a:spcPct val="0"/>
              </a:spcAft>
              <a:buFont typeface="Arial" pitchFamily="34" charset="0"/>
              <a:buChar char="•"/>
            </a:pPr>
            <a:r>
              <a:rPr lang="en-US" sz="2400" smtClean="0"/>
              <a:t>As well as linking other user programs to it.</a:t>
            </a:r>
          </a:p>
        </p:txBody>
      </p:sp>
      <p:sp>
        <p:nvSpPr>
          <p:cNvPr id="3" name="Content Placeholder 2"/>
          <p:cNvSpPr>
            <a:spLocks noGrp="1"/>
          </p:cNvSpPr>
          <p:nvPr>
            <p:ph sz="quarter" idx="10"/>
          </p:nvPr>
        </p:nvSpPr>
        <p:spPr/>
        <p:txBody>
          <a:bodyPr/>
          <a:lstStyle/>
          <a:p>
            <a:pPr>
              <a:defRPr/>
            </a:pPr>
            <a:r>
              <a:rPr lang="en-US" b="0" dirty="0">
                <a:solidFill>
                  <a:srgbClr val="0000FF"/>
                </a:solidFill>
              </a:rPr>
              <a:t>Additional Compilation Terminologies</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35256379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93186" name="Rectangle 2"/>
          <p:cNvSpPr>
            <a:spLocks noGrp="1" noChangeArrowheads="1"/>
          </p:cNvSpPr>
          <p:nvPr>
            <p:ph type="title" idx="4294967295"/>
          </p:nvPr>
        </p:nvSpPr>
        <p:spPr>
          <a:xfrm>
            <a:off x="0" y="274638"/>
            <a:ext cx="8229600" cy="1143000"/>
          </a:xfrm>
        </p:spPr>
        <p:txBody>
          <a:bodyPr/>
          <a:lstStyle/>
          <a:p>
            <a:r>
              <a:rPr lang="en-US"/>
              <a:t>Compiled C</a:t>
            </a:r>
          </a:p>
        </p:txBody>
      </p:sp>
      <p:sp>
        <p:nvSpPr>
          <p:cNvPr id="93188" name="Rectangle 4"/>
          <p:cNvSpPr>
            <a:spLocks noChangeArrowheads="1"/>
          </p:cNvSpPr>
          <p:nvPr/>
        </p:nvSpPr>
        <p:spPr bwMode="auto">
          <a:xfrm>
            <a:off x="838200" y="3238500"/>
            <a:ext cx="990600" cy="1295400"/>
          </a:xfrm>
          <a:prstGeom prst="rect">
            <a:avLst/>
          </a:prstGeom>
          <a:solidFill>
            <a:schemeClr val="accent2"/>
          </a:solidFill>
          <a:ln w="9525">
            <a:solidFill>
              <a:schemeClr val="tx1"/>
            </a:solidFill>
            <a:miter lim="800000"/>
            <a:headEnd/>
            <a:tailEnd/>
          </a:ln>
        </p:spPr>
        <p:txBody>
          <a:bodyPr wrap="none" anchor="ctr"/>
          <a:lstStyle/>
          <a:p>
            <a:pPr algn="ctr"/>
            <a:r>
              <a:rPr kumimoji="0" lang="en-US" dirty="0"/>
              <a:t>Source</a:t>
            </a:r>
          </a:p>
          <a:p>
            <a:pPr algn="ctr"/>
            <a:r>
              <a:rPr kumimoji="0" lang="en-US" dirty="0"/>
              <a:t> code</a:t>
            </a:r>
          </a:p>
          <a:p>
            <a:pPr algn="ctr"/>
            <a:r>
              <a:rPr kumimoji="0" lang="en-US" dirty="0" smtClean="0"/>
              <a:t> in C</a:t>
            </a:r>
            <a:endParaRPr kumimoji="0" lang="en-US" dirty="0"/>
          </a:p>
        </p:txBody>
      </p:sp>
      <p:sp>
        <p:nvSpPr>
          <p:cNvPr id="93200" name="Rectangle 16"/>
          <p:cNvSpPr>
            <a:spLocks noChangeArrowheads="1"/>
          </p:cNvSpPr>
          <p:nvPr/>
        </p:nvSpPr>
        <p:spPr bwMode="auto">
          <a:xfrm>
            <a:off x="2080811" y="3490118"/>
            <a:ext cx="1143000" cy="533400"/>
          </a:xfrm>
          <a:prstGeom prst="rect">
            <a:avLst/>
          </a:prstGeom>
          <a:solidFill>
            <a:schemeClr val="accent1"/>
          </a:solidFill>
          <a:ln w="9525">
            <a:solidFill>
              <a:schemeClr val="tx1"/>
            </a:solidFill>
            <a:miter lim="800000"/>
            <a:headEnd/>
            <a:tailEnd/>
          </a:ln>
        </p:spPr>
        <p:txBody>
          <a:bodyPr wrap="none" anchor="ctr"/>
          <a:lstStyle/>
          <a:p>
            <a:pPr algn="ctr"/>
            <a:r>
              <a:rPr kumimoji="0" lang="en-US"/>
              <a:t>compiler</a:t>
            </a:r>
          </a:p>
        </p:txBody>
      </p:sp>
      <p:sp>
        <p:nvSpPr>
          <p:cNvPr id="93202" name="Rectangle 18"/>
          <p:cNvSpPr>
            <a:spLocks noChangeArrowheads="1"/>
          </p:cNvSpPr>
          <p:nvPr/>
        </p:nvSpPr>
        <p:spPr bwMode="auto">
          <a:xfrm>
            <a:off x="4519211" y="3390900"/>
            <a:ext cx="1295400" cy="990600"/>
          </a:xfrm>
          <a:prstGeom prst="rect">
            <a:avLst/>
          </a:prstGeom>
          <a:solidFill>
            <a:schemeClr val="accent1"/>
          </a:solidFill>
          <a:ln w="9525">
            <a:solidFill>
              <a:schemeClr val="tx1"/>
            </a:solidFill>
            <a:miter lim="800000"/>
            <a:headEnd/>
            <a:tailEnd/>
          </a:ln>
        </p:spPr>
        <p:txBody>
          <a:bodyPr wrap="none" anchor="ctr"/>
          <a:lstStyle/>
          <a:p>
            <a:pPr algn="ctr"/>
            <a:r>
              <a:rPr kumimoji="0" lang="en-US" dirty="0"/>
              <a:t>Linker</a:t>
            </a:r>
          </a:p>
          <a:p>
            <a:pPr algn="ctr"/>
            <a:r>
              <a:rPr kumimoji="0" lang="en-US" dirty="0" smtClean="0"/>
              <a:t>and</a:t>
            </a:r>
            <a:endParaRPr kumimoji="0" lang="en-US" dirty="0"/>
          </a:p>
          <a:p>
            <a:pPr algn="ctr"/>
            <a:r>
              <a:rPr kumimoji="0" lang="en-US" dirty="0" smtClean="0"/>
              <a:t>loader</a:t>
            </a:r>
            <a:endParaRPr kumimoji="0" lang="en-US" dirty="0"/>
          </a:p>
        </p:txBody>
      </p:sp>
      <p:sp>
        <p:nvSpPr>
          <p:cNvPr id="93205" name="Rectangle 21"/>
          <p:cNvSpPr>
            <a:spLocks noChangeArrowheads="1"/>
          </p:cNvSpPr>
          <p:nvPr/>
        </p:nvSpPr>
        <p:spPr bwMode="auto">
          <a:xfrm>
            <a:off x="4443011" y="5163239"/>
            <a:ext cx="1371600" cy="685800"/>
          </a:xfrm>
          <a:prstGeom prst="rect">
            <a:avLst/>
          </a:prstGeom>
          <a:solidFill>
            <a:schemeClr val="accent2"/>
          </a:solidFill>
          <a:ln w="9525">
            <a:solidFill>
              <a:schemeClr val="tx1"/>
            </a:solidFill>
            <a:miter lim="800000"/>
            <a:headEnd/>
            <a:tailEnd/>
          </a:ln>
        </p:spPr>
        <p:txBody>
          <a:bodyPr wrap="none" anchor="ctr"/>
          <a:lstStyle/>
          <a:p>
            <a:pPr algn="ctr"/>
            <a:r>
              <a:rPr kumimoji="0" lang="en-US"/>
              <a:t>Machine</a:t>
            </a:r>
          </a:p>
          <a:p>
            <a:pPr algn="ctr"/>
            <a:r>
              <a:rPr kumimoji="0" lang="en-US"/>
              <a:t> code (exe)</a:t>
            </a:r>
          </a:p>
        </p:txBody>
      </p:sp>
      <p:sp>
        <p:nvSpPr>
          <p:cNvPr id="93214" name="Line 30"/>
          <p:cNvSpPr>
            <a:spLocks noChangeShapeType="1"/>
          </p:cNvSpPr>
          <p:nvPr/>
        </p:nvSpPr>
        <p:spPr bwMode="auto">
          <a:xfrm>
            <a:off x="1828800" y="3768753"/>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215" name="Line 31"/>
          <p:cNvSpPr>
            <a:spLocks noChangeShapeType="1"/>
          </p:cNvSpPr>
          <p:nvPr/>
        </p:nvSpPr>
        <p:spPr bwMode="auto">
          <a:xfrm>
            <a:off x="3223811" y="3756818"/>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216" name="Line 32"/>
          <p:cNvSpPr>
            <a:spLocks noChangeShapeType="1"/>
          </p:cNvSpPr>
          <p:nvPr/>
        </p:nvSpPr>
        <p:spPr bwMode="auto">
          <a:xfrm flipH="1">
            <a:off x="5179075" y="4409043"/>
            <a:ext cx="5049" cy="77255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220" name="Rectangle 36"/>
          <p:cNvSpPr>
            <a:spLocks noChangeArrowheads="1"/>
          </p:cNvSpPr>
          <p:nvPr/>
        </p:nvSpPr>
        <p:spPr bwMode="auto">
          <a:xfrm>
            <a:off x="3528611" y="3321586"/>
            <a:ext cx="609600" cy="1143000"/>
          </a:xfrm>
          <a:prstGeom prst="rect">
            <a:avLst/>
          </a:prstGeom>
          <a:solidFill>
            <a:schemeClr val="accent2"/>
          </a:solidFill>
          <a:ln w="9525">
            <a:solidFill>
              <a:schemeClr val="tx1"/>
            </a:solidFill>
            <a:miter lim="800000"/>
            <a:headEnd/>
            <a:tailEnd/>
          </a:ln>
        </p:spPr>
        <p:txBody>
          <a:bodyPr wrap="none" anchor="ctr"/>
          <a:lstStyle/>
          <a:p>
            <a:pPr algn="ctr"/>
            <a:r>
              <a:rPr kumimoji="0" lang="en-US"/>
              <a:t>.o</a:t>
            </a:r>
          </a:p>
          <a:p>
            <a:pPr algn="ctr"/>
            <a:r>
              <a:rPr kumimoji="0" lang="en-US"/>
              <a:t>files</a:t>
            </a:r>
          </a:p>
        </p:txBody>
      </p:sp>
      <p:sp>
        <p:nvSpPr>
          <p:cNvPr id="93222" name="Line 38"/>
          <p:cNvSpPr>
            <a:spLocks noChangeShapeType="1"/>
          </p:cNvSpPr>
          <p:nvPr/>
        </p:nvSpPr>
        <p:spPr bwMode="auto">
          <a:xfrm>
            <a:off x="4138211" y="384351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TextBox 1"/>
          <p:cNvSpPr txBox="1">
            <a:spLocks noChangeArrowheads="1"/>
          </p:cNvSpPr>
          <p:nvPr/>
        </p:nvSpPr>
        <p:spPr bwMode="auto">
          <a:xfrm>
            <a:off x="7772400" y="6594380"/>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26061365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1"/>
          <p:cNvSpPr>
            <a:spLocks noGrp="1"/>
          </p:cNvSpPr>
          <p:nvPr>
            <p:ph idx="1"/>
          </p:nvPr>
        </p:nvSpPr>
        <p:spPr>
          <a:xfrm>
            <a:off x="304800" y="1295400"/>
            <a:ext cx="8288357" cy="4525963"/>
          </a:xfrm>
        </p:spPr>
        <p:txBody>
          <a:bodyPr/>
          <a:lstStyle/>
          <a:p>
            <a:pPr algn="just" fontAlgn="base">
              <a:lnSpc>
                <a:spcPct val="150000"/>
              </a:lnSpc>
              <a:spcAft>
                <a:spcPct val="0"/>
              </a:spcAft>
            </a:pPr>
            <a:r>
              <a:rPr lang="en-US" sz="1800" dirty="0" smtClean="0"/>
              <a:t>• No translation</a:t>
            </a:r>
          </a:p>
          <a:p>
            <a:r>
              <a:rPr lang="en-US" altLang="zh-TW" sz="1800" dirty="0" smtClean="0"/>
              <a:t>   Program </a:t>
            </a:r>
            <a:r>
              <a:rPr lang="en-US" altLang="zh-TW" sz="1800" dirty="0"/>
              <a:t>interpreted by another program (interpreter) without translation</a:t>
            </a:r>
          </a:p>
          <a:p>
            <a:pPr lvl="1"/>
            <a:r>
              <a:rPr lang="en-US" altLang="zh-TW" sz="1800" dirty="0"/>
              <a:t>Interpreter acts a simulator or virtual machine</a:t>
            </a:r>
          </a:p>
          <a:p>
            <a:pPr lvl="1"/>
            <a:r>
              <a:rPr lang="en-US" altLang="zh-TW" sz="1800" dirty="0"/>
              <a:t>Machine is brought to the level of language by building higher level machine called an interpreter that can run the language directly.</a:t>
            </a:r>
          </a:p>
          <a:p>
            <a:pPr algn="just" fontAlgn="base">
              <a:lnSpc>
                <a:spcPct val="150000"/>
              </a:lnSpc>
              <a:spcAft>
                <a:spcPct val="0"/>
              </a:spcAft>
            </a:pPr>
            <a:r>
              <a:rPr lang="en-US" sz="1800" dirty="0" smtClean="0"/>
              <a:t>• Easier implementation of programs (run-time errors can easily and immediately be displayed)</a:t>
            </a:r>
          </a:p>
          <a:p>
            <a:pPr algn="just" fontAlgn="base">
              <a:lnSpc>
                <a:spcPct val="150000"/>
              </a:lnSpc>
              <a:spcAft>
                <a:spcPct val="0"/>
              </a:spcAft>
            </a:pPr>
            <a:r>
              <a:rPr lang="en-US" sz="1800" dirty="0" smtClean="0"/>
              <a:t>• </a:t>
            </a:r>
            <a:r>
              <a:rPr lang="en-US" sz="1800" b="1" dirty="0" smtClean="0">
                <a:solidFill>
                  <a:srgbClr val="FF0000"/>
                </a:solidFill>
              </a:rPr>
              <a:t>Slower execution </a:t>
            </a:r>
            <a:r>
              <a:rPr lang="en-US" sz="1800" dirty="0" smtClean="0"/>
              <a:t>(10 to 100 times slower than compiled programs)</a:t>
            </a:r>
          </a:p>
          <a:p>
            <a:pPr algn="just" fontAlgn="base">
              <a:spcAft>
                <a:spcPct val="0"/>
              </a:spcAft>
            </a:pPr>
            <a:r>
              <a:rPr lang="en-US" sz="1800" dirty="0" smtClean="0"/>
              <a:t>     Decoding of higher level language programs is more complex, decoding has to be done every time a statement is executed.</a:t>
            </a:r>
          </a:p>
          <a:p>
            <a:pPr algn="just" fontAlgn="base">
              <a:spcAft>
                <a:spcPct val="0"/>
              </a:spcAft>
            </a:pPr>
            <a:r>
              <a:rPr lang="en-US" sz="1800" dirty="0" smtClean="0"/>
              <a:t>• Often requires more space</a:t>
            </a:r>
          </a:p>
          <a:p>
            <a:pPr algn="just" fontAlgn="base">
              <a:spcAft>
                <a:spcPct val="0"/>
              </a:spcAft>
            </a:pPr>
            <a:r>
              <a:rPr lang="en-US" sz="1800" dirty="0" smtClean="0"/>
              <a:t>•  Used in APL, SNOBOL, LISP.</a:t>
            </a:r>
          </a:p>
          <a:p>
            <a:pPr algn="just" fontAlgn="base">
              <a:spcAft>
                <a:spcPct val="0"/>
              </a:spcAft>
              <a:buFont typeface="Arial" panose="020B0604020202020204" pitchFamily="34" charset="0"/>
              <a:buChar char="•"/>
            </a:pPr>
            <a:r>
              <a:rPr lang="en-US" sz="1800" dirty="0" smtClean="0"/>
              <a:t>Now rare for traditional high-level languages</a:t>
            </a:r>
          </a:p>
          <a:p>
            <a:pPr marL="176213" indent="-176213" algn="just" fontAlgn="base">
              <a:spcAft>
                <a:spcPct val="0"/>
              </a:spcAft>
            </a:pPr>
            <a:r>
              <a:rPr lang="en-US" sz="1800" dirty="0" smtClean="0"/>
              <a:t>• Significant comeback with some Web scripting languages (e.g., JavaScript, PHP)</a:t>
            </a:r>
          </a:p>
        </p:txBody>
      </p:sp>
      <p:sp>
        <p:nvSpPr>
          <p:cNvPr id="3" name="Content Placeholder 2"/>
          <p:cNvSpPr>
            <a:spLocks noGrp="1"/>
          </p:cNvSpPr>
          <p:nvPr>
            <p:ph sz="quarter" idx="10"/>
          </p:nvPr>
        </p:nvSpPr>
        <p:spPr/>
        <p:txBody>
          <a:bodyPr/>
          <a:lstStyle/>
          <a:p>
            <a:pPr>
              <a:defRPr/>
            </a:pPr>
            <a:r>
              <a:rPr lang="en-US" dirty="0">
                <a:solidFill>
                  <a:srgbClr val="0000FF"/>
                </a:solidFill>
              </a:rPr>
              <a:t>Pure </a:t>
            </a:r>
            <a:r>
              <a:rPr lang="en-US" dirty="0" smtClean="0">
                <a:solidFill>
                  <a:srgbClr val="0000FF"/>
                </a:solidFill>
              </a:rPr>
              <a:t>Interpretation</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31968093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b="0" dirty="0">
                <a:solidFill>
                  <a:srgbClr val="0000FF"/>
                </a:solidFill>
              </a:rPr>
              <a:t>Pure Interpretation Process</a:t>
            </a:r>
            <a:endParaRPr lang="en-US" dirty="0">
              <a:solidFill>
                <a:srgbClr val="0000FF"/>
              </a:solidFill>
            </a:endParaRPr>
          </a:p>
        </p:txBody>
      </p:sp>
      <p:pic>
        <p:nvPicPr>
          <p:cNvPr id="512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76400"/>
            <a:ext cx="3733800" cy="446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12117439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p:txBody>
          <a:bodyPr/>
          <a:lstStyle/>
          <a:p>
            <a:pPr marL="285750" indent="-285750" algn="just">
              <a:buFont typeface="Arial" panose="020B0604020202020204" pitchFamily="34" charset="0"/>
              <a:buChar char="•"/>
            </a:pPr>
            <a:r>
              <a:rPr lang="en-US" sz="1800" dirty="0" smtClean="0">
                <a:solidFill>
                  <a:srgbClr val="FF0000"/>
                </a:solidFill>
              </a:rPr>
              <a:t>Interpretation is slower </a:t>
            </a:r>
            <a:r>
              <a:rPr lang="en-US" sz="1800" dirty="0"/>
              <a:t>as </a:t>
            </a:r>
            <a:r>
              <a:rPr lang="en-US" sz="1800" dirty="0" smtClean="0"/>
              <a:t>decoding </a:t>
            </a:r>
            <a:r>
              <a:rPr lang="en-US" sz="1800" dirty="0"/>
              <a:t>of higher level language programs is more complex, decoding has to be done every time a statement is executed.</a:t>
            </a:r>
            <a:endParaRPr lang="en-US" sz="1800" dirty="0" smtClean="0"/>
          </a:p>
          <a:p>
            <a:pPr marL="285750" indent="-285750" algn="just">
              <a:buFont typeface="Arial" panose="020B0604020202020204" pitchFamily="34" charset="0"/>
              <a:buChar char="•"/>
            </a:pPr>
            <a:r>
              <a:rPr lang="en-US" sz="1800" dirty="0" smtClean="0"/>
              <a:t>Compiled </a:t>
            </a:r>
            <a:r>
              <a:rPr lang="en-US" sz="1800" dirty="0"/>
              <a:t>languages have bias towards static properties since all compiling decisions are made at translation time. </a:t>
            </a:r>
            <a:r>
              <a:rPr lang="en-US" sz="1800" dirty="0">
                <a:solidFill>
                  <a:srgbClr val="FF0000"/>
                </a:solidFill>
              </a:rPr>
              <a:t>Interpreted languages can deal with dynamic properties</a:t>
            </a:r>
            <a:r>
              <a:rPr lang="en-US" sz="1800" dirty="0" smtClean="0">
                <a:solidFill>
                  <a:srgbClr val="FF0000"/>
                </a:solidFill>
              </a:rPr>
              <a:t>.</a:t>
            </a:r>
          </a:p>
          <a:p>
            <a:pPr marL="285750" indent="-285750" algn="just">
              <a:buFont typeface="Arial" panose="020B0604020202020204" pitchFamily="34" charset="0"/>
              <a:buChar char="•"/>
            </a:pPr>
            <a:r>
              <a:rPr lang="en-US" sz="1800" dirty="0">
                <a:solidFill>
                  <a:srgbClr val="FF0000"/>
                </a:solidFill>
              </a:rPr>
              <a:t>Interpretation is more flexible</a:t>
            </a:r>
            <a:r>
              <a:rPr lang="en-US" sz="1800" dirty="0"/>
              <a:t>: due to direct running on the source code, interpreter can allow to add features or correct errors in the source code. </a:t>
            </a:r>
          </a:p>
          <a:p>
            <a:pPr algn="just"/>
            <a:endParaRPr lang="en-US" sz="1800" dirty="0"/>
          </a:p>
          <a:p>
            <a:pPr algn="just"/>
            <a:r>
              <a:rPr lang="en-US" sz="1800" dirty="0" smtClean="0"/>
              <a:t> </a:t>
            </a:r>
            <a:endParaRPr lang="en-US" sz="1800" dirty="0"/>
          </a:p>
        </p:txBody>
      </p:sp>
      <p:sp>
        <p:nvSpPr>
          <p:cNvPr id="95234" name="Rectangle 2"/>
          <p:cNvSpPr>
            <a:spLocks noGrp="1" noChangeArrowheads="1"/>
          </p:cNvSpPr>
          <p:nvPr>
            <p:ph type="title" idx="4294967295"/>
          </p:nvPr>
        </p:nvSpPr>
        <p:spPr>
          <a:xfrm>
            <a:off x="0" y="274638"/>
            <a:ext cx="8229600" cy="1143000"/>
          </a:xfrm>
        </p:spPr>
        <p:txBody>
          <a:bodyPr/>
          <a:lstStyle/>
          <a:p>
            <a:r>
              <a:rPr lang="en-US"/>
              <a:t>Comparisons</a:t>
            </a:r>
          </a:p>
        </p:txBody>
      </p:sp>
      <p:sp>
        <p:nvSpPr>
          <p:cNvPr id="5" name="TextBox 1"/>
          <p:cNvSpPr txBox="1">
            <a:spLocks noChangeArrowheads="1"/>
          </p:cNvSpPr>
          <p:nvPr/>
        </p:nvSpPr>
        <p:spPr bwMode="auto">
          <a:xfrm>
            <a:off x="7772400" y="6594380"/>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3455488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1"/>
          <p:cNvSpPr>
            <a:spLocks noGrp="1"/>
          </p:cNvSpPr>
          <p:nvPr>
            <p:ph idx="1"/>
          </p:nvPr>
        </p:nvSpPr>
        <p:spPr>
          <a:xfrm>
            <a:off x="304800" y="1493838"/>
            <a:ext cx="8229600" cy="4525962"/>
          </a:xfrm>
        </p:spPr>
        <p:txBody>
          <a:bodyPr/>
          <a:lstStyle/>
          <a:p>
            <a:pPr algn="just" fontAlgn="base">
              <a:spcAft>
                <a:spcPct val="0"/>
              </a:spcAft>
              <a:buFont typeface="Arial" pitchFamily="34" charset="0"/>
              <a:buChar char="•"/>
            </a:pPr>
            <a:r>
              <a:rPr lang="en-US" dirty="0" smtClean="0"/>
              <a:t>A compromise between compilers and pure interpreters.</a:t>
            </a:r>
          </a:p>
          <a:p>
            <a:pPr algn="just" fontAlgn="base">
              <a:spcAft>
                <a:spcPct val="0"/>
              </a:spcAft>
              <a:buFont typeface="Arial" pitchFamily="34" charset="0"/>
              <a:buChar char="•"/>
            </a:pPr>
            <a:endParaRPr lang="en-US" dirty="0" smtClean="0"/>
          </a:p>
          <a:p>
            <a:pPr algn="just" fontAlgn="base">
              <a:spcAft>
                <a:spcPct val="0"/>
              </a:spcAft>
              <a:buFont typeface="Arial" pitchFamily="34" charset="0"/>
              <a:buChar char="•"/>
            </a:pPr>
            <a:r>
              <a:rPr lang="en-US" dirty="0" smtClean="0"/>
              <a:t>A high-level language program is translated to an intermediate language that allows easy interpretation.</a:t>
            </a:r>
          </a:p>
          <a:p>
            <a:pPr algn="just" fontAlgn="base">
              <a:spcAft>
                <a:spcPct val="0"/>
              </a:spcAft>
              <a:buFont typeface="Arial" pitchFamily="34" charset="0"/>
              <a:buChar char="•"/>
            </a:pPr>
            <a:endParaRPr lang="en-US" dirty="0" smtClean="0"/>
          </a:p>
          <a:p>
            <a:pPr algn="just" fontAlgn="base">
              <a:spcAft>
                <a:spcPct val="0"/>
              </a:spcAft>
              <a:buFont typeface="Arial" pitchFamily="34" charset="0"/>
              <a:buChar char="•"/>
            </a:pPr>
            <a:r>
              <a:rPr lang="en-US" dirty="0" smtClean="0"/>
              <a:t>Faster than pure interpretation since the source language statements are decoded only once.</a:t>
            </a:r>
          </a:p>
          <a:p>
            <a:pPr algn="just" fontAlgn="base">
              <a:spcAft>
                <a:spcPct val="0"/>
              </a:spcAft>
              <a:buFont typeface="Arial" pitchFamily="34" charset="0"/>
              <a:buChar char="•"/>
            </a:pPr>
            <a:r>
              <a:rPr lang="en-US" dirty="0" smtClean="0"/>
              <a:t>Examples</a:t>
            </a:r>
          </a:p>
          <a:p>
            <a:pPr lvl="1" algn="just" fontAlgn="base">
              <a:spcAft>
                <a:spcPct val="0"/>
              </a:spcAft>
              <a:buFont typeface="Arial" pitchFamily="34" charset="0"/>
              <a:buChar char="•"/>
            </a:pPr>
            <a:r>
              <a:rPr lang="en-US" b="1" dirty="0" smtClean="0">
                <a:solidFill>
                  <a:srgbClr val="FF0000"/>
                </a:solidFill>
              </a:rPr>
              <a:t>Perl</a:t>
            </a:r>
            <a:r>
              <a:rPr lang="en-US" b="1" dirty="0" smtClean="0"/>
              <a:t> </a:t>
            </a:r>
            <a:r>
              <a:rPr lang="en-US" dirty="0" smtClean="0"/>
              <a:t>programs are partially compiled to detect errors before interpretation.</a:t>
            </a:r>
          </a:p>
          <a:p>
            <a:pPr lvl="1" algn="just" fontAlgn="base">
              <a:spcAft>
                <a:spcPct val="0"/>
              </a:spcAft>
              <a:buFont typeface="Arial" pitchFamily="34" charset="0"/>
              <a:buChar char="•"/>
            </a:pPr>
            <a:r>
              <a:rPr lang="en-US" dirty="0" smtClean="0"/>
              <a:t>Initial implementations of </a:t>
            </a:r>
            <a:r>
              <a:rPr lang="en-US" b="1" dirty="0" smtClean="0">
                <a:solidFill>
                  <a:srgbClr val="FF0000"/>
                </a:solidFill>
              </a:rPr>
              <a:t>Java</a:t>
            </a:r>
            <a:r>
              <a:rPr lang="en-US" b="1" dirty="0" smtClean="0"/>
              <a:t> </a:t>
            </a:r>
            <a:r>
              <a:rPr lang="en-US" dirty="0" smtClean="0"/>
              <a:t>were hybrid; </a:t>
            </a:r>
          </a:p>
          <a:p>
            <a:pPr lvl="1" algn="just" fontAlgn="base">
              <a:spcAft>
                <a:spcPct val="0"/>
              </a:spcAft>
              <a:buFont typeface="Arial" pitchFamily="34" charset="0"/>
              <a:buChar char="•"/>
            </a:pPr>
            <a:r>
              <a:rPr lang="en-US" dirty="0" smtClean="0"/>
              <a:t>the intermediate form, </a:t>
            </a:r>
            <a:r>
              <a:rPr lang="en-US" i="1" dirty="0" smtClean="0">
                <a:solidFill>
                  <a:srgbClr val="7030A0"/>
                </a:solidFill>
              </a:rPr>
              <a:t>byte code</a:t>
            </a:r>
            <a:r>
              <a:rPr lang="en-US" dirty="0" smtClean="0"/>
              <a:t>, provides portability to any machine that has a byte code interpreter and a run-time system (together, </a:t>
            </a:r>
            <a:r>
              <a:rPr lang="en-US" dirty="0" smtClean="0">
                <a:solidFill>
                  <a:srgbClr val="FF0000"/>
                </a:solidFill>
              </a:rPr>
              <a:t>these are called </a:t>
            </a:r>
            <a:r>
              <a:rPr lang="en-US" i="1" dirty="0" smtClean="0">
                <a:solidFill>
                  <a:srgbClr val="FF0000"/>
                </a:solidFill>
              </a:rPr>
              <a:t>Java Virtual Machine</a:t>
            </a:r>
            <a:r>
              <a:rPr lang="en-US" dirty="0" smtClean="0">
                <a:solidFill>
                  <a:srgbClr val="FF0000"/>
                </a:solidFill>
              </a:rPr>
              <a:t>).</a:t>
            </a:r>
          </a:p>
        </p:txBody>
      </p:sp>
      <p:sp>
        <p:nvSpPr>
          <p:cNvPr id="3" name="Content Placeholder 2"/>
          <p:cNvSpPr>
            <a:spLocks noGrp="1"/>
          </p:cNvSpPr>
          <p:nvPr>
            <p:ph sz="quarter" idx="10"/>
          </p:nvPr>
        </p:nvSpPr>
        <p:spPr/>
        <p:txBody>
          <a:bodyPr/>
          <a:lstStyle/>
          <a:p>
            <a:pPr>
              <a:defRPr/>
            </a:pPr>
            <a:r>
              <a:rPr lang="en-US" b="0" dirty="0">
                <a:solidFill>
                  <a:srgbClr val="0000FF"/>
                </a:solidFill>
              </a:rPr>
              <a:t>Hybrid Implementation Systems</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96836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304800" y="1493838"/>
            <a:ext cx="8229600" cy="4525962"/>
          </a:xfrm>
        </p:spPr>
        <p:txBody>
          <a:bodyPr/>
          <a:lstStyle/>
          <a:p>
            <a:pPr fontAlgn="base">
              <a:lnSpc>
                <a:spcPct val="150000"/>
              </a:lnSpc>
              <a:spcAft>
                <a:spcPct val="0"/>
              </a:spcAft>
              <a:buFont typeface="Arial" charset="0"/>
              <a:buChar char="•"/>
              <a:defRPr/>
            </a:pPr>
            <a:r>
              <a:rPr lang="en-US" dirty="0">
                <a:latin typeface="Arial" charset="0"/>
                <a:cs typeface="Arial" charset="0"/>
              </a:rPr>
              <a:t>Reasons for studying concepts of </a:t>
            </a:r>
            <a:r>
              <a:rPr lang="en-US" dirty="0" smtClean="0">
                <a:latin typeface="Arial" charset="0"/>
                <a:cs typeface="Arial" charset="0"/>
              </a:rPr>
              <a:t>programming  languages</a:t>
            </a:r>
          </a:p>
          <a:p>
            <a:pPr lvl="1" fontAlgn="base">
              <a:lnSpc>
                <a:spcPct val="150000"/>
              </a:lnSpc>
              <a:spcAft>
                <a:spcPct val="0"/>
              </a:spcAft>
              <a:buFont typeface="Arial" charset="0"/>
              <a:buChar char="•"/>
              <a:defRPr/>
            </a:pPr>
            <a:r>
              <a:rPr lang="en-US" sz="2000" dirty="0" smtClean="0">
                <a:solidFill>
                  <a:srgbClr val="C00000"/>
                </a:solidFill>
                <a:latin typeface="Arial" charset="0"/>
                <a:cs typeface="Arial" charset="0"/>
              </a:rPr>
              <a:t>Increased </a:t>
            </a:r>
            <a:r>
              <a:rPr lang="en-US" sz="2000" dirty="0">
                <a:solidFill>
                  <a:srgbClr val="C00000"/>
                </a:solidFill>
                <a:latin typeface="Arial" charset="0"/>
                <a:cs typeface="Arial" charset="0"/>
              </a:rPr>
              <a:t>capacity to express </a:t>
            </a:r>
            <a:r>
              <a:rPr lang="en-US" sz="2000" dirty="0" smtClean="0">
                <a:solidFill>
                  <a:srgbClr val="C00000"/>
                </a:solidFill>
                <a:latin typeface="Arial" charset="0"/>
                <a:cs typeface="Arial" charset="0"/>
              </a:rPr>
              <a:t>idea.</a:t>
            </a:r>
          </a:p>
          <a:p>
            <a:pPr lvl="1" fontAlgn="base">
              <a:lnSpc>
                <a:spcPct val="150000"/>
              </a:lnSpc>
              <a:spcAft>
                <a:spcPct val="0"/>
              </a:spcAft>
              <a:buFont typeface="Arial" charset="0"/>
              <a:buChar char="•"/>
              <a:defRPr/>
            </a:pPr>
            <a:r>
              <a:rPr lang="en-US" sz="2000" dirty="0">
                <a:solidFill>
                  <a:srgbClr val="00B050"/>
                </a:solidFill>
                <a:latin typeface="Arial" charset="0"/>
                <a:cs typeface="Arial" charset="0"/>
              </a:rPr>
              <a:t>Improved background for </a:t>
            </a:r>
            <a:r>
              <a:rPr lang="en-US" sz="2000" dirty="0" smtClean="0">
                <a:solidFill>
                  <a:srgbClr val="00B050"/>
                </a:solidFill>
                <a:latin typeface="Arial" charset="0"/>
                <a:cs typeface="Arial" charset="0"/>
              </a:rPr>
              <a:t>choosing appropriate languages.</a:t>
            </a:r>
          </a:p>
          <a:p>
            <a:pPr lvl="1" fontAlgn="base">
              <a:lnSpc>
                <a:spcPct val="150000"/>
              </a:lnSpc>
              <a:spcAft>
                <a:spcPct val="0"/>
              </a:spcAft>
              <a:buFont typeface="Arial" charset="0"/>
              <a:buChar char="•"/>
              <a:defRPr/>
            </a:pPr>
            <a:r>
              <a:rPr lang="en-US" sz="2000" dirty="0">
                <a:solidFill>
                  <a:srgbClr val="7030A0"/>
                </a:solidFill>
                <a:latin typeface="Arial" charset="0"/>
                <a:cs typeface="Arial" charset="0"/>
              </a:rPr>
              <a:t>Increased ability to learn new </a:t>
            </a:r>
            <a:r>
              <a:rPr lang="en-US" sz="2000" dirty="0" smtClean="0">
                <a:solidFill>
                  <a:srgbClr val="7030A0"/>
                </a:solidFill>
                <a:latin typeface="Arial" charset="0"/>
                <a:cs typeface="Arial" charset="0"/>
              </a:rPr>
              <a:t>language.</a:t>
            </a:r>
          </a:p>
          <a:p>
            <a:pPr lvl="1" fontAlgn="base">
              <a:lnSpc>
                <a:spcPct val="150000"/>
              </a:lnSpc>
              <a:spcAft>
                <a:spcPct val="0"/>
              </a:spcAft>
              <a:buFont typeface="Arial" charset="0"/>
              <a:buChar char="•"/>
              <a:defRPr/>
            </a:pPr>
            <a:r>
              <a:rPr lang="en-US" sz="2000" dirty="0">
                <a:solidFill>
                  <a:schemeClr val="accent6">
                    <a:lumMod val="75000"/>
                  </a:schemeClr>
                </a:solidFill>
                <a:latin typeface="Arial" charset="0"/>
                <a:cs typeface="Arial" charset="0"/>
              </a:rPr>
              <a:t>Better understanding of the significance </a:t>
            </a:r>
            <a:r>
              <a:rPr lang="en-US" sz="2000" dirty="0" smtClean="0">
                <a:solidFill>
                  <a:schemeClr val="accent6">
                    <a:lumMod val="75000"/>
                  </a:schemeClr>
                </a:solidFill>
                <a:latin typeface="Arial" charset="0"/>
                <a:cs typeface="Arial" charset="0"/>
              </a:rPr>
              <a:t>of implementation.</a:t>
            </a:r>
          </a:p>
          <a:p>
            <a:pPr lvl="1" fontAlgn="base">
              <a:lnSpc>
                <a:spcPct val="150000"/>
              </a:lnSpc>
              <a:spcAft>
                <a:spcPct val="0"/>
              </a:spcAft>
              <a:buFont typeface="Arial" charset="0"/>
              <a:buChar char="•"/>
              <a:defRPr/>
            </a:pPr>
            <a:r>
              <a:rPr lang="en-US" sz="2000" dirty="0">
                <a:solidFill>
                  <a:schemeClr val="accent5"/>
                </a:solidFill>
                <a:latin typeface="Arial" charset="0"/>
                <a:cs typeface="Arial" charset="0"/>
              </a:rPr>
              <a:t>Overall advancement of </a:t>
            </a:r>
            <a:r>
              <a:rPr lang="en-US" sz="2000" dirty="0" smtClean="0">
                <a:solidFill>
                  <a:schemeClr val="accent5"/>
                </a:solidFill>
                <a:latin typeface="Arial" charset="0"/>
                <a:cs typeface="Arial" charset="0"/>
              </a:rPr>
              <a:t>computing.</a:t>
            </a:r>
          </a:p>
          <a:p>
            <a:pPr lvl="1" fontAlgn="base">
              <a:spcAft>
                <a:spcPct val="0"/>
              </a:spcAft>
              <a:buFont typeface="Arial" charset="0"/>
              <a:buChar char="•"/>
              <a:defRPr/>
            </a:pPr>
            <a:endParaRPr lang="en-US" sz="2000" dirty="0" smtClean="0">
              <a:latin typeface="Arial" charset="0"/>
              <a:cs typeface="Arial" charset="0"/>
            </a:endParaRPr>
          </a:p>
        </p:txBody>
      </p:sp>
      <p:sp>
        <p:nvSpPr>
          <p:cNvPr id="3" name="Content Placeholder 2"/>
          <p:cNvSpPr>
            <a:spLocks noGrp="1"/>
          </p:cNvSpPr>
          <p:nvPr>
            <p:ph sz="quarter" idx="10"/>
          </p:nvPr>
        </p:nvSpPr>
        <p:spPr/>
        <p:txBody>
          <a:bodyPr/>
          <a:lstStyle/>
          <a:p>
            <a:pPr>
              <a:buFont typeface="Arial" charset="0"/>
              <a:buNone/>
              <a:defRPr/>
            </a:pPr>
            <a:r>
              <a:rPr lang="en-US" dirty="0">
                <a:solidFill>
                  <a:srgbClr val="0000FF"/>
                </a:solidFill>
              </a:rPr>
              <a:t>Course </a:t>
            </a:r>
            <a:r>
              <a:rPr lang="en-US" dirty="0" smtClean="0">
                <a:solidFill>
                  <a:srgbClr val="0000FF"/>
                </a:solidFill>
              </a:rPr>
              <a:t>Motivation</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29810051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495800" y="2209800"/>
            <a:ext cx="4495800" cy="1828800"/>
          </a:xfrm>
        </p:spPr>
        <p:txBody>
          <a:bodyPr/>
          <a:lstStyle/>
          <a:p>
            <a:pPr>
              <a:defRPr/>
            </a:pPr>
            <a:r>
              <a:rPr lang="en-US" dirty="0" smtClean="0">
                <a:solidFill>
                  <a:srgbClr val="0000FF"/>
                </a:solidFill>
              </a:rPr>
              <a:t>Hybrid Implementation Process</a:t>
            </a:r>
            <a:endParaRPr lang="en-US" dirty="0">
              <a:solidFill>
                <a:srgbClr val="0000FF"/>
              </a:solidFill>
            </a:endParaRPr>
          </a:p>
        </p:txBody>
      </p:sp>
      <p:pic>
        <p:nvPicPr>
          <p:cNvPr id="532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33400"/>
            <a:ext cx="29718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23051199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1"/>
          <p:cNvSpPr>
            <a:spLocks noGrp="1"/>
          </p:cNvSpPr>
          <p:nvPr>
            <p:ph idx="1"/>
          </p:nvPr>
        </p:nvSpPr>
        <p:spPr>
          <a:xfrm>
            <a:off x="304800" y="1219200"/>
            <a:ext cx="8229600" cy="4525963"/>
          </a:xfrm>
        </p:spPr>
        <p:txBody>
          <a:bodyPr/>
          <a:lstStyle/>
          <a:p>
            <a:pPr algn="just" fontAlgn="base">
              <a:lnSpc>
                <a:spcPct val="150000"/>
              </a:lnSpc>
              <a:spcAft>
                <a:spcPct val="0"/>
              </a:spcAft>
              <a:buFont typeface="Arial" pitchFamily="34" charset="0"/>
              <a:buChar char="•"/>
            </a:pPr>
            <a:r>
              <a:rPr lang="en-US" dirty="0" smtClean="0"/>
              <a:t>Initially translate programs to an intermediate language.</a:t>
            </a:r>
          </a:p>
          <a:p>
            <a:pPr algn="just" fontAlgn="base">
              <a:lnSpc>
                <a:spcPct val="150000"/>
              </a:lnSpc>
              <a:spcAft>
                <a:spcPct val="0"/>
              </a:spcAft>
              <a:buFont typeface="Arial" pitchFamily="34" charset="0"/>
              <a:buChar char="•"/>
            </a:pPr>
            <a:endParaRPr lang="en-US" dirty="0" smtClean="0"/>
          </a:p>
          <a:p>
            <a:pPr algn="just" fontAlgn="base">
              <a:lnSpc>
                <a:spcPct val="150000"/>
              </a:lnSpc>
              <a:spcAft>
                <a:spcPct val="0"/>
              </a:spcAft>
              <a:buFont typeface="Arial" pitchFamily="34" charset="0"/>
              <a:buChar char="•"/>
            </a:pPr>
            <a:r>
              <a:rPr lang="en-US" dirty="0" smtClean="0"/>
              <a:t>Then compile the intermediate language of the subprograms into machine code when they are called Machine code version is kept for subsequent calls.</a:t>
            </a:r>
          </a:p>
          <a:p>
            <a:pPr algn="just" fontAlgn="base">
              <a:lnSpc>
                <a:spcPct val="150000"/>
              </a:lnSpc>
              <a:spcAft>
                <a:spcPct val="0"/>
              </a:spcAft>
              <a:buFont typeface="Arial" pitchFamily="34" charset="0"/>
              <a:buChar char="•"/>
            </a:pPr>
            <a:endParaRPr lang="en-US" dirty="0" smtClean="0"/>
          </a:p>
          <a:p>
            <a:pPr algn="just" fontAlgn="base">
              <a:lnSpc>
                <a:spcPct val="150000"/>
              </a:lnSpc>
              <a:spcAft>
                <a:spcPct val="0"/>
              </a:spcAft>
              <a:buFont typeface="Arial" pitchFamily="34" charset="0"/>
              <a:buChar char="•"/>
            </a:pPr>
            <a:r>
              <a:rPr lang="en-US" dirty="0" smtClean="0"/>
              <a:t>JIT systems are widely used for Java programs.</a:t>
            </a:r>
          </a:p>
          <a:p>
            <a:pPr algn="just" fontAlgn="base">
              <a:lnSpc>
                <a:spcPct val="150000"/>
              </a:lnSpc>
              <a:spcAft>
                <a:spcPct val="0"/>
              </a:spcAft>
              <a:buFont typeface="Arial" pitchFamily="34" charset="0"/>
              <a:buChar char="•"/>
            </a:pPr>
            <a:r>
              <a:rPr lang="en-US" dirty="0" smtClean="0"/>
              <a:t>.NET languages are implemented with a JIT system.</a:t>
            </a:r>
          </a:p>
          <a:p>
            <a:pPr algn="just" fontAlgn="base">
              <a:lnSpc>
                <a:spcPct val="150000"/>
              </a:lnSpc>
              <a:spcAft>
                <a:spcPct val="0"/>
              </a:spcAft>
              <a:buFont typeface="Arial" pitchFamily="34" charset="0"/>
              <a:buChar char="•"/>
            </a:pPr>
            <a:endParaRPr lang="en-US" dirty="0" smtClean="0"/>
          </a:p>
          <a:p>
            <a:pPr algn="just" fontAlgn="base">
              <a:lnSpc>
                <a:spcPct val="150000"/>
              </a:lnSpc>
              <a:spcAft>
                <a:spcPct val="0"/>
              </a:spcAft>
              <a:buFont typeface="Arial" pitchFamily="34" charset="0"/>
              <a:buChar char="•"/>
            </a:pPr>
            <a:endParaRPr lang="en-US" dirty="0" smtClean="0"/>
          </a:p>
        </p:txBody>
      </p:sp>
      <p:sp>
        <p:nvSpPr>
          <p:cNvPr id="3" name="Content Placeholder 2"/>
          <p:cNvSpPr>
            <a:spLocks noGrp="1"/>
          </p:cNvSpPr>
          <p:nvPr>
            <p:ph sz="quarter" idx="10"/>
          </p:nvPr>
        </p:nvSpPr>
        <p:spPr/>
        <p:txBody>
          <a:bodyPr/>
          <a:lstStyle/>
          <a:p>
            <a:pPr>
              <a:defRPr/>
            </a:pPr>
            <a:r>
              <a:rPr lang="en-US" b="0" dirty="0">
                <a:solidFill>
                  <a:srgbClr val="0000FF"/>
                </a:solidFill>
              </a:rPr>
              <a:t>Just-in-Time Implementation Systems</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22254964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1"/>
          <p:cNvSpPr>
            <a:spLocks noGrp="1"/>
          </p:cNvSpPr>
          <p:nvPr>
            <p:ph idx="1"/>
          </p:nvPr>
        </p:nvSpPr>
        <p:spPr>
          <a:xfrm>
            <a:off x="403952" y="1553512"/>
            <a:ext cx="8229600" cy="4525962"/>
          </a:xfrm>
        </p:spPr>
        <p:txBody>
          <a:bodyPr/>
          <a:lstStyle/>
          <a:p>
            <a:pPr fontAlgn="base">
              <a:spcAft>
                <a:spcPct val="0"/>
              </a:spcAft>
              <a:buFont typeface="Arial" pitchFamily="34" charset="0"/>
              <a:buChar char="•"/>
            </a:pPr>
            <a:r>
              <a:rPr lang="en-US" sz="1800" dirty="0" smtClean="0"/>
              <a:t>The study of programming languages is valuable for a number of reasons:</a:t>
            </a:r>
          </a:p>
          <a:p>
            <a:pPr lvl="1" fontAlgn="base">
              <a:spcAft>
                <a:spcPct val="0"/>
              </a:spcAft>
              <a:buFont typeface="Arial" pitchFamily="34" charset="0"/>
              <a:buChar char="•"/>
            </a:pPr>
            <a:r>
              <a:rPr lang="en-US" sz="1800" dirty="0" smtClean="0"/>
              <a:t>Increase our capacity to use different constructs</a:t>
            </a:r>
          </a:p>
          <a:p>
            <a:pPr lvl="1" fontAlgn="base">
              <a:spcAft>
                <a:spcPct val="0"/>
              </a:spcAft>
              <a:buFont typeface="Arial" pitchFamily="34" charset="0"/>
              <a:buChar char="•"/>
            </a:pPr>
            <a:r>
              <a:rPr lang="en-US" sz="1800" dirty="0" smtClean="0"/>
              <a:t>Enable us to choose languages more intelligently</a:t>
            </a:r>
          </a:p>
          <a:p>
            <a:pPr lvl="1" fontAlgn="base">
              <a:spcAft>
                <a:spcPct val="0"/>
              </a:spcAft>
              <a:buFont typeface="Arial" pitchFamily="34" charset="0"/>
              <a:buChar char="•"/>
            </a:pPr>
            <a:r>
              <a:rPr lang="en-US" sz="1800" dirty="0" smtClean="0"/>
              <a:t>Makes learning new languages easier</a:t>
            </a:r>
          </a:p>
          <a:p>
            <a:pPr lvl="1" fontAlgn="base">
              <a:spcAft>
                <a:spcPct val="0"/>
              </a:spcAft>
              <a:buFont typeface="Arial" pitchFamily="34" charset="0"/>
              <a:buChar char="•"/>
            </a:pPr>
            <a:endParaRPr lang="en-US" sz="1800" dirty="0" smtClean="0"/>
          </a:p>
          <a:p>
            <a:pPr fontAlgn="base">
              <a:spcAft>
                <a:spcPct val="0"/>
              </a:spcAft>
              <a:buFont typeface="Arial" pitchFamily="34" charset="0"/>
              <a:buChar char="•"/>
            </a:pPr>
            <a:r>
              <a:rPr lang="en-US" sz="1800" dirty="0" smtClean="0"/>
              <a:t>Most important criteria for evaluating programming languages include:</a:t>
            </a:r>
          </a:p>
          <a:p>
            <a:pPr lvl="1" fontAlgn="base">
              <a:spcAft>
                <a:spcPct val="0"/>
              </a:spcAft>
              <a:buFont typeface="Arial" pitchFamily="34" charset="0"/>
              <a:buChar char="•"/>
            </a:pPr>
            <a:r>
              <a:rPr lang="en-US" sz="1800" dirty="0" smtClean="0"/>
              <a:t>Readability, </a:t>
            </a:r>
            <a:r>
              <a:rPr lang="en-US" sz="1800" dirty="0" err="1" smtClean="0"/>
              <a:t>writability</a:t>
            </a:r>
            <a:r>
              <a:rPr lang="en-US" sz="1800" dirty="0" smtClean="0"/>
              <a:t>, reliability, cost</a:t>
            </a:r>
          </a:p>
          <a:p>
            <a:pPr lvl="1" fontAlgn="base">
              <a:spcAft>
                <a:spcPct val="0"/>
              </a:spcAft>
              <a:buFont typeface="Arial" pitchFamily="34" charset="0"/>
              <a:buChar char="•"/>
            </a:pPr>
            <a:endParaRPr lang="en-US" sz="1800" dirty="0" smtClean="0"/>
          </a:p>
          <a:p>
            <a:pPr fontAlgn="base">
              <a:spcAft>
                <a:spcPct val="0"/>
              </a:spcAft>
              <a:buFont typeface="Arial" pitchFamily="34" charset="0"/>
              <a:buChar char="•"/>
            </a:pPr>
            <a:r>
              <a:rPr lang="en-US" sz="1800" dirty="0" smtClean="0"/>
              <a:t>Major influences on language design have been </a:t>
            </a:r>
          </a:p>
          <a:p>
            <a:pPr lvl="1" fontAlgn="base">
              <a:spcAft>
                <a:spcPct val="0"/>
              </a:spcAft>
              <a:buFont typeface="Arial" pitchFamily="34" charset="0"/>
              <a:buChar char="•"/>
            </a:pPr>
            <a:r>
              <a:rPr lang="en-US" sz="1800" dirty="0" smtClean="0"/>
              <a:t>machine architecture and software development methodologies</a:t>
            </a:r>
          </a:p>
          <a:p>
            <a:pPr lvl="1" fontAlgn="base">
              <a:spcAft>
                <a:spcPct val="0"/>
              </a:spcAft>
              <a:buFont typeface="Arial" pitchFamily="34" charset="0"/>
              <a:buChar char="•"/>
            </a:pPr>
            <a:endParaRPr lang="en-US" sz="1800" dirty="0" smtClean="0"/>
          </a:p>
          <a:p>
            <a:pPr fontAlgn="base">
              <a:spcAft>
                <a:spcPct val="0"/>
              </a:spcAft>
              <a:buFont typeface="Arial" pitchFamily="34" charset="0"/>
              <a:buChar char="•"/>
            </a:pPr>
            <a:r>
              <a:rPr lang="en-US" sz="1800" dirty="0" smtClean="0"/>
              <a:t>The major methods of implementing programming languages are:</a:t>
            </a:r>
          </a:p>
          <a:p>
            <a:pPr lvl="1" fontAlgn="base">
              <a:spcAft>
                <a:spcPct val="0"/>
              </a:spcAft>
              <a:buFont typeface="Arial" pitchFamily="34" charset="0"/>
              <a:buChar char="•"/>
            </a:pPr>
            <a:r>
              <a:rPr lang="en-US" sz="1800" dirty="0" smtClean="0"/>
              <a:t>compilation, pure interpretation, and hybrid implementation</a:t>
            </a:r>
          </a:p>
        </p:txBody>
      </p:sp>
      <p:sp>
        <p:nvSpPr>
          <p:cNvPr id="3" name="Content Placeholder 2"/>
          <p:cNvSpPr>
            <a:spLocks noGrp="1"/>
          </p:cNvSpPr>
          <p:nvPr>
            <p:ph sz="quarter" idx="10"/>
          </p:nvPr>
        </p:nvSpPr>
        <p:spPr>
          <a:xfrm>
            <a:off x="228600" y="33338"/>
            <a:ext cx="6324600" cy="1143000"/>
          </a:xfrm>
        </p:spPr>
        <p:txBody>
          <a:bodyPr/>
          <a:lstStyle/>
          <a:p>
            <a:pPr>
              <a:buFont typeface="Arial" charset="0"/>
              <a:buNone/>
              <a:defRPr/>
            </a:pPr>
            <a:r>
              <a:rPr lang="en-US" dirty="0" smtClean="0">
                <a:solidFill>
                  <a:srgbClr val="0000FF"/>
                </a:solidFill>
              </a:rPr>
              <a:t>Summary</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1882886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304800" y="1493838"/>
            <a:ext cx="8229600" cy="4525962"/>
          </a:xfrm>
        </p:spPr>
        <p:txBody>
          <a:bodyPr/>
          <a:lstStyle/>
          <a:p>
            <a:pPr fontAlgn="base">
              <a:lnSpc>
                <a:spcPct val="150000"/>
              </a:lnSpc>
              <a:spcAft>
                <a:spcPct val="0"/>
              </a:spcAft>
              <a:buClr>
                <a:srgbClr val="C00000"/>
              </a:buClr>
              <a:buFont typeface="Arial" pitchFamily="34" charset="0"/>
              <a:buChar char="•"/>
            </a:pPr>
            <a:r>
              <a:rPr lang="en-US" smtClean="0">
                <a:solidFill>
                  <a:srgbClr val="C00000"/>
                </a:solidFill>
              </a:rPr>
              <a:t>Scientific Applications</a:t>
            </a:r>
          </a:p>
          <a:p>
            <a:pPr lvl="1" fontAlgn="base">
              <a:lnSpc>
                <a:spcPct val="150000"/>
              </a:lnSpc>
              <a:spcAft>
                <a:spcPct val="0"/>
              </a:spcAft>
              <a:buClr>
                <a:srgbClr val="C00000"/>
              </a:buClr>
              <a:buFont typeface="Arial" pitchFamily="34" charset="0"/>
              <a:buChar char="•"/>
            </a:pPr>
            <a:r>
              <a:rPr lang="en-US" smtClean="0">
                <a:solidFill>
                  <a:srgbClr val="C00000"/>
                </a:solidFill>
              </a:rPr>
              <a:t>Floating point arithmetic, Arrays and Matrices, loops and selection</a:t>
            </a:r>
          </a:p>
          <a:p>
            <a:pPr lvl="1" fontAlgn="base">
              <a:lnSpc>
                <a:spcPct val="150000"/>
              </a:lnSpc>
              <a:spcAft>
                <a:spcPct val="0"/>
              </a:spcAft>
              <a:buClr>
                <a:srgbClr val="C00000"/>
              </a:buClr>
              <a:buFont typeface="Arial" pitchFamily="34" charset="0"/>
              <a:buChar char="•"/>
            </a:pPr>
            <a:r>
              <a:rPr lang="en-US" smtClean="0">
                <a:solidFill>
                  <a:srgbClr val="C00000"/>
                </a:solidFill>
              </a:rPr>
              <a:t>FORTRAN, ALGOL 60</a:t>
            </a:r>
          </a:p>
          <a:p>
            <a:pPr fontAlgn="base">
              <a:lnSpc>
                <a:spcPct val="150000"/>
              </a:lnSpc>
              <a:spcAft>
                <a:spcPct val="0"/>
              </a:spcAft>
              <a:buClr>
                <a:srgbClr val="FF0000"/>
              </a:buClr>
              <a:buFont typeface="Arial" pitchFamily="34" charset="0"/>
              <a:buChar char="•"/>
            </a:pPr>
            <a:r>
              <a:rPr lang="en-US" smtClean="0">
                <a:solidFill>
                  <a:srgbClr val="FF0000"/>
                </a:solidFill>
              </a:rPr>
              <a:t>Business Applications</a:t>
            </a:r>
          </a:p>
          <a:p>
            <a:pPr lvl="1" fontAlgn="base">
              <a:lnSpc>
                <a:spcPct val="150000"/>
              </a:lnSpc>
              <a:spcAft>
                <a:spcPct val="0"/>
              </a:spcAft>
              <a:buClr>
                <a:srgbClr val="FF0000"/>
              </a:buClr>
              <a:buFont typeface="Arial" pitchFamily="34" charset="0"/>
              <a:buChar char="•"/>
            </a:pPr>
            <a:r>
              <a:rPr lang="en-US" smtClean="0">
                <a:solidFill>
                  <a:srgbClr val="FF0000"/>
                </a:solidFill>
              </a:rPr>
              <a:t>Reports, Decimal numbers and Character data, Decimal arithmetic</a:t>
            </a:r>
          </a:p>
          <a:p>
            <a:pPr lvl="1" fontAlgn="base">
              <a:lnSpc>
                <a:spcPct val="150000"/>
              </a:lnSpc>
              <a:spcAft>
                <a:spcPct val="0"/>
              </a:spcAft>
              <a:buClr>
                <a:srgbClr val="FF0000"/>
              </a:buClr>
              <a:buFont typeface="Arial" pitchFamily="34" charset="0"/>
              <a:buChar char="•"/>
            </a:pPr>
            <a:r>
              <a:rPr lang="en-US" smtClean="0">
                <a:solidFill>
                  <a:srgbClr val="FF0000"/>
                </a:solidFill>
              </a:rPr>
              <a:t>COBOl</a:t>
            </a:r>
          </a:p>
          <a:p>
            <a:pPr fontAlgn="base">
              <a:lnSpc>
                <a:spcPct val="150000"/>
              </a:lnSpc>
              <a:spcAft>
                <a:spcPct val="0"/>
              </a:spcAft>
              <a:buClr>
                <a:srgbClr val="FFC000"/>
              </a:buClr>
              <a:buFont typeface="Arial" pitchFamily="34" charset="0"/>
              <a:buChar char="•"/>
            </a:pPr>
            <a:r>
              <a:rPr lang="en-US" smtClean="0">
                <a:solidFill>
                  <a:srgbClr val="FFC000"/>
                </a:solidFill>
              </a:rPr>
              <a:t>Artificial Intelligence</a:t>
            </a:r>
          </a:p>
          <a:p>
            <a:pPr lvl="1" fontAlgn="base">
              <a:spcAft>
                <a:spcPct val="0"/>
              </a:spcAft>
              <a:buClr>
                <a:srgbClr val="FFC000"/>
              </a:buClr>
              <a:buFont typeface="Arial" pitchFamily="34" charset="0"/>
              <a:buChar char="•"/>
            </a:pPr>
            <a:r>
              <a:rPr lang="en-US" smtClean="0">
                <a:solidFill>
                  <a:srgbClr val="FFC000"/>
                </a:solidFill>
              </a:rPr>
              <a:t>Symbolic Computation mainly with names</a:t>
            </a:r>
          </a:p>
          <a:p>
            <a:pPr lvl="1" fontAlgn="base">
              <a:spcAft>
                <a:spcPct val="0"/>
              </a:spcAft>
              <a:buClr>
                <a:srgbClr val="FFC000"/>
              </a:buClr>
              <a:buFont typeface="Arial" pitchFamily="34" charset="0"/>
              <a:buChar char="•"/>
            </a:pPr>
            <a:r>
              <a:rPr lang="en-US" smtClean="0">
                <a:solidFill>
                  <a:srgbClr val="FFC000"/>
                </a:solidFill>
              </a:rPr>
              <a:t>Linked list</a:t>
            </a:r>
          </a:p>
          <a:p>
            <a:pPr lvl="1" fontAlgn="base">
              <a:spcAft>
                <a:spcPct val="0"/>
              </a:spcAft>
              <a:buClr>
                <a:srgbClr val="FFC000"/>
              </a:buClr>
              <a:buFont typeface="Arial" pitchFamily="34" charset="0"/>
              <a:buChar char="•"/>
            </a:pPr>
            <a:r>
              <a:rPr lang="en-US" smtClean="0">
                <a:solidFill>
                  <a:srgbClr val="FFC000"/>
                </a:solidFill>
              </a:rPr>
              <a:t>LISP, Prolog</a:t>
            </a:r>
          </a:p>
        </p:txBody>
      </p:sp>
      <p:sp>
        <p:nvSpPr>
          <p:cNvPr id="3" name="Content Placeholder 2"/>
          <p:cNvSpPr>
            <a:spLocks noGrp="1"/>
          </p:cNvSpPr>
          <p:nvPr>
            <p:ph sz="quarter" idx="10"/>
          </p:nvPr>
        </p:nvSpPr>
        <p:spPr/>
        <p:txBody>
          <a:bodyPr/>
          <a:lstStyle/>
          <a:p>
            <a:pPr>
              <a:buFont typeface="Arial" charset="0"/>
              <a:buNone/>
              <a:defRPr/>
            </a:pPr>
            <a:r>
              <a:rPr lang="en-US" dirty="0" smtClean="0">
                <a:solidFill>
                  <a:srgbClr val="0000FF"/>
                </a:solidFill>
              </a:rPr>
              <a:t>Programming Domains</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360796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304800" y="1493838"/>
            <a:ext cx="8229600" cy="4525962"/>
          </a:xfrm>
        </p:spPr>
        <p:txBody>
          <a:bodyPr/>
          <a:lstStyle/>
          <a:p>
            <a:pPr fontAlgn="base">
              <a:lnSpc>
                <a:spcPct val="150000"/>
              </a:lnSpc>
              <a:spcAft>
                <a:spcPct val="0"/>
              </a:spcAft>
              <a:buClr>
                <a:srgbClr val="92D050"/>
              </a:buClr>
              <a:buFont typeface="Arial" pitchFamily="34" charset="0"/>
              <a:buChar char="•"/>
            </a:pPr>
            <a:r>
              <a:rPr lang="en-US" dirty="0" smtClean="0">
                <a:solidFill>
                  <a:srgbClr val="92D050"/>
                </a:solidFill>
              </a:rPr>
              <a:t>System Programming</a:t>
            </a:r>
          </a:p>
          <a:p>
            <a:pPr lvl="1" fontAlgn="base">
              <a:lnSpc>
                <a:spcPct val="150000"/>
              </a:lnSpc>
              <a:spcAft>
                <a:spcPct val="0"/>
              </a:spcAft>
              <a:buClr>
                <a:srgbClr val="92D050"/>
              </a:buClr>
              <a:buFont typeface="Arial" pitchFamily="34" charset="0"/>
              <a:buChar char="•"/>
            </a:pPr>
            <a:r>
              <a:rPr lang="en-US" dirty="0" smtClean="0">
                <a:solidFill>
                  <a:srgbClr val="92D050"/>
                </a:solidFill>
              </a:rPr>
              <a:t>Deals with low level features</a:t>
            </a:r>
          </a:p>
          <a:p>
            <a:pPr lvl="1" fontAlgn="base">
              <a:lnSpc>
                <a:spcPct val="150000"/>
              </a:lnSpc>
              <a:spcAft>
                <a:spcPct val="0"/>
              </a:spcAft>
              <a:buClr>
                <a:srgbClr val="92D050"/>
              </a:buClr>
              <a:buFont typeface="Arial" pitchFamily="34" charset="0"/>
              <a:buChar char="•"/>
            </a:pPr>
            <a:r>
              <a:rPr lang="en-US" dirty="0" smtClean="0">
                <a:solidFill>
                  <a:srgbClr val="92D050"/>
                </a:solidFill>
              </a:rPr>
              <a:t>UNIX</a:t>
            </a:r>
          </a:p>
          <a:p>
            <a:pPr fontAlgn="base">
              <a:lnSpc>
                <a:spcPct val="150000"/>
              </a:lnSpc>
              <a:spcAft>
                <a:spcPct val="0"/>
              </a:spcAft>
              <a:buClr>
                <a:srgbClr val="00B0F0"/>
              </a:buClr>
              <a:buFont typeface="Arial" pitchFamily="34" charset="0"/>
              <a:buChar char="•"/>
            </a:pPr>
            <a:r>
              <a:rPr lang="en-US" dirty="0" smtClean="0">
                <a:solidFill>
                  <a:srgbClr val="00B0F0"/>
                </a:solidFill>
              </a:rPr>
              <a:t>Scripting Languages</a:t>
            </a:r>
          </a:p>
          <a:p>
            <a:pPr lvl="1" fontAlgn="base">
              <a:lnSpc>
                <a:spcPct val="150000"/>
              </a:lnSpc>
              <a:spcAft>
                <a:spcPct val="0"/>
              </a:spcAft>
              <a:buClr>
                <a:srgbClr val="00B0F0"/>
              </a:buClr>
              <a:buFont typeface="Arial" pitchFamily="34" charset="0"/>
              <a:buChar char="•"/>
            </a:pPr>
            <a:r>
              <a:rPr lang="en-US" dirty="0" smtClean="0">
                <a:solidFill>
                  <a:srgbClr val="00B0F0"/>
                </a:solidFill>
              </a:rPr>
              <a:t>Initially began with collection of commands in a file and then followed by control statements , functions etc.</a:t>
            </a:r>
          </a:p>
          <a:p>
            <a:pPr lvl="1" fontAlgn="base">
              <a:lnSpc>
                <a:spcPct val="150000"/>
              </a:lnSpc>
              <a:spcAft>
                <a:spcPct val="0"/>
              </a:spcAft>
              <a:buClr>
                <a:srgbClr val="00B0F0"/>
              </a:buClr>
              <a:buFont typeface="Arial" pitchFamily="34" charset="0"/>
              <a:buChar char="•"/>
            </a:pPr>
            <a:r>
              <a:rPr lang="en-US" dirty="0" smtClean="0">
                <a:solidFill>
                  <a:srgbClr val="00B0F0"/>
                </a:solidFill>
              </a:rPr>
              <a:t>Java Script, PHP</a:t>
            </a:r>
          </a:p>
          <a:p>
            <a:pPr fontAlgn="base">
              <a:lnSpc>
                <a:spcPct val="150000"/>
              </a:lnSpc>
              <a:spcAft>
                <a:spcPct val="0"/>
              </a:spcAft>
              <a:buClr>
                <a:srgbClr val="7030A0"/>
              </a:buClr>
              <a:buFont typeface="Arial" pitchFamily="34" charset="0"/>
              <a:buChar char="•"/>
            </a:pPr>
            <a:r>
              <a:rPr lang="en-US" dirty="0" smtClean="0">
                <a:solidFill>
                  <a:srgbClr val="7030A0"/>
                </a:solidFill>
              </a:rPr>
              <a:t>Special Purpose Languages</a:t>
            </a:r>
          </a:p>
          <a:p>
            <a:pPr lvl="1" fontAlgn="base">
              <a:lnSpc>
                <a:spcPct val="150000"/>
              </a:lnSpc>
              <a:spcAft>
                <a:spcPct val="0"/>
              </a:spcAft>
              <a:buClr>
                <a:srgbClr val="7030A0"/>
              </a:buClr>
              <a:buFont typeface="Arial" pitchFamily="34" charset="0"/>
              <a:buChar char="•"/>
            </a:pPr>
            <a:r>
              <a:rPr lang="en-US" dirty="0" smtClean="0">
                <a:solidFill>
                  <a:srgbClr val="7030A0"/>
                </a:solidFill>
              </a:rPr>
              <a:t>Produce business reports, Instruct programmable Machine tools, System Simulation.</a:t>
            </a:r>
          </a:p>
          <a:p>
            <a:pPr lvl="1" fontAlgn="base">
              <a:spcAft>
                <a:spcPct val="0"/>
              </a:spcAft>
              <a:buFont typeface="Arial" pitchFamily="34" charset="0"/>
              <a:buChar char="•"/>
            </a:pPr>
            <a:endParaRPr lang="en-US" sz="2000" dirty="0" smtClean="0"/>
          </a:p>
        </p:txBody>
      </p:sp>
      <p:sp>
        <p:nvSpPr>
          <p:cNvPr id="3" name="Content Placeholder 2"/>
          <p:cNvSpPr>
            <a:spLocks noGrp="1"/>
          </p:cNvSpPr>
          <p:nvPr>
            <p:ph sz="quarter" idx="10"/>
          </p:nvPr>
        </p:nvSpPr>
        <p:spPr/>
        <p:txBody>
          <a:bodyPr/>
          <a:lstStyle/>
          <a:p>
            <a:pPr>
              <a:buFont typeface="Arial" charset="0"/>
              <a:buNone/>
              <a:defRPr/>
            </a:pPr>
            <a:r>
              <a:rPr lang="en-US" dirty="0" smtClean="0">
                <a:solidFill>
                  <a:srgbClr val="0000FF"/>
                </a:solidFill>
              </a:rPr>
              <a:t>Programming Domains</a:t>
            </a:r>
            <a:endParaRPr lang="en-US" dirty="0">
              <a:solidFill>
                <a:srgbClr val="0000FF"/>
              </a:solidFill>
            </a:endParaRPr>
          </a:p>
        </p:txBody>
      </p:sp>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3500344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5" name="Rectangle 3"/>
          <p:cNvSpPr>
            <a:spLocks noGrp="1" noChangeArrowheads="1"/>
          </p:cNvSpPr>
          <p:nvPr>
            <p:ph idx="1"/>
          </p:nvPr>
        </p:nvSpPr>
        <p:spPr/>
        <p:txBody>
          <a:bodyPr/>
          <a:lstStyle/>
          <a:p>
            <a:pPr>
              <a:buFont typeface="Arial" panose="020B0604020202020204" pitchFamily="34" charset="0"/>
              <a:buChar char="•"/>
            </a:pPr>
            <a:r>
              <a:rPr lang="en-US" altLang="zh-TW" dirty="0"/>
              <a:t>What is not</a:t>
            </a:r>
          </a:p>
          <a:p>
            <a:pPr lvl="1"/>
            <a:r>
              <a:rPr lang="en-US" altLang="zh-TW" dirty="0"/>
              <a:t>Do not teach you a programming language</a:t>
            </a:r>
          </a:p>
          <a:p>
            <a:pPr lvl="1"/>
            <a:r>
              <a:rPr lang="en-US" altLang="zh-TW" dirty="0"/>
              <a:t>Do not teach you how to program</a:t>
            </a:r>
          </a:p>
          <a:p>
            <a:pPr>
              <a:buFont typeface="Arial" panose="020B0604020202020204" pitchFamily="34" charset="0"/>
              <a:buChar char="•"/>
            </a:pPr>
            <a:r>
              <a:rPr lang="en-US" altLang="zh-TW" dirty="0"/>
              <a:t>What is</a:t>
            </a:r>
          </a:p>
          <a:p>
            <a:pPr lvl="1"/>
            <a:r>
              <a:rPr lang="en-US" altLang="zh-TW" dirty="0"/>
              <a:t>Introduce fundamental concepts of programming languages</a:t>
            </a:r>
          </a:p>
          <a:p>
            <a:pPr lvl="1"/>
            <a:r>
              <a:rPr lang="en-US" altLang="zh-TW" dirty="0"/>
              <a:t>Discuss design issues of various language constructs</a:t>
            </a:r>
          </a:p>
          <a:p>
            <a:pPr lvl="1"/>
            <a:r>
              <a:rPr lang="en-US" altLang="zh-TW" dirty="0"/>
              <a:t>Examine design/implementation choices for these constructs</a:t>
            </a:r>
          </a:p>
          <a:p>
            <a:pPr lvl="1"/>
            <a:r>
              <a:rPr lang="en-US" altLang="zh-TW" dirty="0"/>
              <a:t>Compare design alternatives </a:t>
            </a:r>
          </a:p>
          <a:p>
            <a:pPr>
              <a:buFont typeface="Arial" panose="020B0604020202020204" pitchFamily="34" charset="0"/>
              <a:buChar char="•"/>
            </a:pPr>
            <a:r>
              <a:rPr lang="en-US" altLang="zh-TW" dirty="0"/>
              <a:t>Need to be familiar in at least one PL</a:t>
            </a:r>
            <a:endParaRPr lang="zh-TW" altLang="en-US" dirty="0"/>
          </a:p>
        </p:txBody>
      </p:sp>
      <p:sp>
        <p:nvSpPr>
          <p:cNvPr id="991234" name="Rectangle 2"/>
          <p:cNvSpPr>
            <a:spLocks noGrp="1" noChangeArrowheads="1"/>
          </p:cNvSpPr>
          <p:nvPr>
            <p:ph type="title" idx="4294967295"/>
          </p:nvPr>
        </p:nvSpPr>
        <p:spPr>
          <a:xfrm>
            <a:off x="220338" y="182562"/>
            <a:ext cx="8229600" cy="1143000"/>
          </a:xfrm>
        </p:spPr>
        <p:txBody>
          <a:bodyPr/>
          <a:lstStyle/>
          <a:p>
            <a:r>
              <a:rPr lang="en-US" altLang="zh-TW" dirty="0"/>
              <a:t>PL as a Course</a:t>
            </a:r>
          </a:p>
        </p:txBody>
      </p:sp>
      <p:sp>
        <p:nvSpPr>
          <p:cNvPr id="6"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1697989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a:effectLst>
                  <a:outerShdw blurRad="38100" dist="38100" dir="2700000" algn="tl">
                    <a:srgbClr val="C0C0C0"/>
                  </a:outerShdw>
                </a:effectLst>
              </a:rPr>
              <a:t>Course </a:t>
            </a:r>
            <a:r>
              <a:rPr lang="en-US" dirty="0" smtClean="0">
                <a:effectLst>
                  <a:outerShdw blurRad="38100" dist="38100" dir="2700000" algn="tl">
                    <a:srgbClr val="C0C0C0"/>
                  </a:outerShdw>
                </a:effectLst>
              </a:rPr>
              <a:t>Logistics</a:t>
            </a:r>
            <a:endParaRPr lang="en-US" dirty="0"/>
          </a:p>
        </p:txBody>
      </p:sp>
      <p:graphicFrame>
        <p:nvGraphicFramePr>
          <p:cNvPr id="10" name="Chart 9"/>
          <p:cNvGraphicFramePr/>
          <p:nvPr>
            <p:extLst>
              <p:ext uri="{D42A27DB-BD31-4B8C-83A1-F6EECF244321}">
                <p14:modId xmlns:p14="http://schemas.microsoft.com/office/powerpoint/2010/main" val="756056109"/>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200" dirty="0" err="1"/>
              <a:t>Pilani</a:t>
            </a:r>
            <a:r>
              <a:rPr lang="en-US" sz="1200" dirty="0"/>
              <a:t> Campus</a:t>
            </a:r>
          </a:p>
        </p:txBody>
      </p:sp>
    </p:spTree>
    <p:extLst>
      <p:ext uri="{BB962C8B-B14F-4D97-AF65-F5344CB8AC3E}">
        <p14:creationId xmlns:p14="http://schemas.microsoft.com/office/powerpoint/2010/main" val="1833732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solidFill>
      </a:spPr>
      <a:bodyPr wrap="square" rtlCol="0">
        <a:spAutoFit/>
      </a:bodyPr>
      <a:lstStyle>
        <a:defPPr>
          <a:defRPr sz="1200" dirty="0" smtClean="0"/>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24426</TotalTime>
  <Words>4160</Words>
  <Application>Microsoft Office PowerPoint</Application>
  <PresentationFormat>On-screen Show (4:3)</PresentationFormat>
  <Paragraphs>572</Paragraphs>
  <Slides>52</Slides>
  <Notes>14</Notes>
  <HiddenSlides>0</HiddenSlides>
  <MMClips>0</MMClips>
  <ScaleCrop>false</ScaleCrop>
  <HeadingPairs>
    <vt:vector size="8" baseType="variant">
      <vt:variant>
        <vt:lpstr>Fonts Used</vt:lpstr>
      </vt:variant>
      <vt:variant>
        <vt:i4>10</vt:i4>
      </vt:variant>
      <vt:variant>
        <vt:lpstr>Theme</vt:lpstr>
      </vt:variant>
      <vt:variant>
        <vt:i4>2</vt:i4>
      </vt:variant>
      <vt:variant>
        <vt:lpstr>Slide Titles</vt:lpstr>
      </vt:variant>
      <vt:variant>
        <vt:i4>52</vt:i4>
      </vt:variant>
      <vt:variant>
        <vt:lpstr>Custom Shows</vt:lpstr>
      </vt:variant>
      <vt:variant>
        <vt:i4>1</vt:i4>
      </vt:variant>
    </vt:vector>
  </HeadingPairs>
  <TitlesOfParts>
    <vt:vector size="65" baseType="lpstr">
      <vt:lpstr>標楷體</vt:lpstr>
      <vt:lpstr>ＭＳ Ｐゴシック</vt:lpstr>
      <vt:lpstr>新細明體</vt:lpstr>
      <vt:lpstr>Arial</vt:lpstr>
      <vt:lpstr>BellGothic-Bold</vt:lpstr>
      <vt:lpstr>Calibri</vt:lpstr>
      <vt:lpstr>Helvetica</vt:lpstr>
      <vt:lpstr>Tahoma</vt:lpstr>
      <vt:lpstr>Times New Roman</vt:lpstr>
      <vt:lpstr>Wingdings</vt:lpstr>
      <vt:lpstr>Office Theme</vt:lpstr>
      <vt:lpstr>2_Office Theme</vt:lpstr>
      <vt:lpstr>BITS Pilani</vt:lpstr>
      <vt:lpstr>PowerPoint Presentation</vt:lpstr>
      <vt:lpstr>PowerPoint Presentation</vt:lpstr>
      <vt:lpstr>PowerPoint Presentation</vt:lpstr>
      <vt:lpstr>PowerPoint Presentation</vt:lpstr>
      <vt:lpstr>PowerPoint Presentation</vt:lpstr>
      <vt:lpstr>PowerPoint Presentation</vt:lpstr>
      <vt:lpstr>PL as a Course</vt:lpstr>
      <vt:lpstr>PowerPoint Presentation</vt:lpstr>
      <vt:lpstr>PowerPoint Presentation</vt:lpstr>
      <vt:lpstr>Reference Books</vt:lpstr>
      <vt:lpstr>PowerPoint Presentation</vt:lpstr>
      <vt:lpstr>Course summary</vt:lpstr>
      <vt:lpstr>What is a programming language?</vt:lpstr>
      <vt:lpstr>Programming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Programming Paradigms</vt:lpstr>
      <vt:lpstr>PowerPoint Presentation</vt:lpstr>
      <vt:lpstr>PowerPoint Presentation</vt:lpstr>
      <vt:lpstr>PowerPoint Presentation</vt:lpstr>
      <vt:lpstr>PowerPoint Presentation</vt:lpstr>
      <vt:lpstr>A short history of programming Languages</vt:lpstr>
      <vt:lpstr>A short history of programming languages (cont.)</vt:lpstr>
      <vt:lpstr>A short history of programming languages (cont.)</vt:lpstr>
      <vt:lpstr>What Makes a Good PL?</vt:lpstr>
      <vt:lpstr>PowerPoint Presentation</vt:lpstr>
      <vt:lpstr>Features Related to Readability</vt:lpstr>
      <vt:lpstr>Features Related to Readability</vt:lpstr>
      <vt:lpstr>Writability</vt:lpstr>
      <vt:lpstr>Reliability</vt:lpstr>
      <vt:lpstr>Cost</vt:lpstr>
      <vt:lpstr>Language Design Trade-Offs</vt:lpstr>
      <vt:lpstr>Language Implementation</vt:lpstr>
      <vt:lpstr>PowerPoint Presentation</vt:lpstr>
      <vt:lpstr>PowerPoint Presentation</vt:lpstr>
      <vt:lpstr>PowerPoint Presentation</vt:lpstr>
      <vt:lpstr>PowerPoint Presentation</vt:lpstr>
      <vt:lpstr>PowerPoint Presentation</vt:lpstr>
      <vt:lpstr>Compiled C</vt:lpstr>
      <vt:lpstr>PowerPoint Presentation</vt:lpstr>
      <vt:lpstr>PowerPoint Presentation</vt:lpstr>
      <vt:lpstr>Comparisons</vt:lpstr>
      <vt:lpstr>PowerPoint Presentation</vt:lpstr>
      <vt:lpstr>PowerPoint Presentation</vt:lpstr>
      <vt:lpstr>PowerPoint Presentation</vt:lpstr>
      <vt:lpstr>PowerPoint Presentation</vt:lpstr>
      <vt:lpstr>Custom Show 1</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Lavika Goel</cp:lastModifiedBy>
  <cp:revision>417</cp:revision>
  <cp:lastPrinted>2005-01-10T21:51:57Z</cp:lastPrinted>
  <dcterms:created xsi:type="dcterms:W3CDTF">2009-12-21T15:39:56Z</dcterms:created>
  <dcterms:modified xsi:type="dcterms:W3CDTF">2018-08-07T09:04:27Z</dcterms:modified>
</cp:coreProperties>
</file>