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56" r:id="rId2"/>
  </p:sldMasterIdLst>
  <p:notesMasterIdLst>
    <p:notesMasterId r:id="rId44"/>
  </p:notesMasterIdLst>
  <p:sldIdLst>
    <p:sldId id="330" r:id="rId3"/>
    <p:sldId id="331" r:id="rId4"/>
    <p:sldId id="332" r:id="rId5"/>
    <p:sldId id="372" r:id="rId6"/>
    <p:sldId id="373" r:id="rId7"/>
    <p:sldId id="375" r:id="rId8"/>
    <p:sldId id="376" r:id="rId9"/>
    <p:sldId id="377" r:id="rId10"/>
    <p:sldId id="378" r:id="rId11"/>
    <p:sldId id="335" r:id="rId12"/>
    <p:sldId id="336" r:id="rId13"/>
    <p:sldId id="337" r:id="rId14"/>
    <p:sldId id="338" r:id="rId15"/>
    <p:sldId id="339" r:id="rId16"/>
    <p:sldId id="340" r:id="rId17"/>
    <p:sldId id="341" r:id="rId18"/>
    <p:sldId id="379" r:id="rId19"/>
    <p:sldId id="342" r:id="rId20"/>
    <p:sldId id="361" r:id="rId21"/>
    <p:sldId id="362" r:id="rId22"/>
    <p:sldId id="344" r:id="rId23"/>
    <p:sldId id="345" r:id="rId24"/>
    <p:sldId id="363" r:id="rId25"/>
    <p:sldId id="364" r:id="rId26"/>
    <p:sldId id="365" r:id="rId27"/>
    <p:sldId id="346" r:id="rId28"/>
    <p:sldId id="366" r:id="rId29"/>
    <p:sldId id="367" r:id="rId30"/>
    <p:sldId id="368" r:id="rId31"/>
    <p:sldId id="369" r:id="rId32"/>
    <p:sldId id="347" r:id="rId33"/>
    <p:sldId id="348" r:id="rId34"/>
    <p:sldId id="349" r:id="rId35"/>
    <p:sldId id="350" r:id="rId36"/>
    <p:sldId id="351" r:id="rId37"/>
    <p:sldId id="352" r:id="rId38"/>
    <p:sldId id="353" r:id="rId39"/>
    <p:sldId id="370" r:id="rId40"/>
    <p:sldId id="371" r:id="rId41"/>
    <p:sldId id="358" r:id="rId42"/>
    <p:sldId id="35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99FF"/>
    <a:srgbClr val="0000FF"/>
    <a:srgbClr val="CC99FF"/>
    <a:srgbClr val="9933FF"/>
    <a:srgbClr val="FF6699"/>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007" autoAdjust="0"/>
  </p:normalViewPr>
  <p:slideViewPr>
    <p:cSldViewPr>
      <p:cViewPr varScale="1">
        <p:scale>
          <a:sx n="86" d="100"/>
          <a:sy n="86" d="100"/>
        </p:scale>
        <p:origin x="1282"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3E5F75B-0615-41A2-A1C9-2078050FE0AA}" type="datetimeFigureOut">
              <a:rPr lang="en-US"/>
              <a:pPr>
                <a:defRPr/>
              </a:pPr>
              <a:t>9/27/2018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16B84A-D552-4CC7-9814-539185D916D0}" type="slidenum">
              <a:rPr lang="en-US"/>
              <a:pPr/>
              <a:t>‹#›</a:t>
            </a:fld>
            <a:endParaRPr lang="en-US"/>
          </a:p>
        </p:txBody>
      </p:sp>
    </p:spTree>
    <p:extLst>
      <p:ext uri="{BB962C8B-B14F-4D97-AF65-F5344CB8AC3E}">
        <p14:creationId xmlns:p14="http://schemas.microsoft.com/office/powerpoint/2010/main" val="1936235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331768-9FE9-4CAB-9B8C-34086296BCC0}" type="slidenum">
              <a:rPr lang="en-US" smtClean="0">
                <a:solidFill>
                  <a:srgbClr val="000000"/>
                </a:solidFill>
              </a:rPr>
              <a:pPr>
                <a:spcBef>
                  <a:spcPct val="0"/>
                </a:spcBef>
              </a:pPr>
              <a:t>1</a:t>
            </a:fld>
            <a:endParaRPr lang="en-US" smtClean="0">
              <a:solidFill>
                <a:srgbClr val="000000"/>
              </a:solidFill>
            </a:endParaRPr>
          </a:p>
        </p:txBody>
      </p:sp>
    </p:spTree>
    <p:extLst>
      <p:ext uri="{BB962C8B-B14F-4D97-AF65-F5344CB8AC3E}">
        <p14:creationId xmlns:p14="http://schemas.microsoft.com/office/powerpoint/2010/main" val="355398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A0576E7-A9A1-49F2-8D71-6AB122E2C96C}" type="slidenum">
              <a:rPr lang="en-US" sz="1200"/>
              <a:pPr/>
              <a:t>18</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2224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BE20D7C-0CF2-4E08-B14A-4D646D381D2C}" type="slidenum">
              <a:rPr lang="en-US" sz="1200"/>
              <a:pPr/>
              <a:t>19</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28222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2E2A3E3-8F12-4AA3-A860-F9843F58959F}" type="slidenum">
              <a:rPr lang="en-US" sz="1200"/>
              <a:pPr/>
              <a:t>26</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242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6177C3D-F2E1-4920-AFC6-D2C45A551585}" type="slidenum">
              <a:rPr lang="en-US" sz="1200"/>
              <a:pPr/>
              <a:t>31</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2391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B3390F2-15FD-4206-935F-40594B8763A6}" type="slidenum">
              <a:rPr lang="en-US" sz="1200"/>
              <a:pPr/>
              <a:t>32</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4048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F26B034-4696-4A4D-A5E4-73D1ECFEF0C8}" type="slidenum">
              <a:rPr lang="en-US" sz="1200"/>
              <a:pPr/>
              <a:t>33</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21467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754720B-60D1-4299-A7AD-71BACA546A42}" type="slidenum">
              <a:rPr lang="en-US" sz="1200"/>
              <a:pPr/>
              <a:t>35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0375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E1B263E-3CF5-431E-80A3-0E730C1B0EF9}" type="slidenum">
              <a:rPr lang="en-US" sz="1200"/>
              <a:pPr/>
              <a:t>36</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45946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DB049A1-AE9F-49C1-AAAF-57378F7E6FC1}" type="slidenum">
              <a:rPr lang="en-US" sz="1200"/>
              <a:pPr/>
              <a:t>37</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59409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1BA3E7A-4704-48BC-93BF-42E4B1572A2D}" type="slidenum">
              <a:rPr lang="en-US" sz="1200"/>
              <a:pPr/>
              <a:t>40</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4296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743244E-C5BB-4C6A-9918-A5D177A5A126}" type="slidenum">
              <a:rPr lang="en-US" sz="1200"/>
              <a:pPr/>
              <a:t>3</a:t>
            </a:fld>
            <a:endParaRPr lang="en-US"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smtClean="0"/>
          </a:p>
        </p:txBody>
      </p:sp>
    </p:spTree>
    <p:extLst>
      <p:ext uri="{BB962C8B-B14F-4D97-AF65-F5344CB8AC3E}">
        <p14:creationId xmlns:p14="http://schemas.microsoft.com/office/powerpoint/2010/main" val="2787615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E6FB4FD-24AE-460C-A33E-122A67EC7AC9}" type="slidenum">
              <a:rPr lang="en-US" sz="1200"/>
              <a:pPr/>
              <a:t>41</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9054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5FC740C-6B05-4101-A63D-9BE883687457}" type="slidenum">
              <a:rPr lang="en-US" sz="1200"/>
              <a:pPr/>
              <a:t>10</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7201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65FA587-FE85-451B-93E5-01B1147BEAAC}" type="slidenum">
              <a:rPr lang="en-US" sz="1200"/>
              <a:pPr/>
              <a:t>11</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2107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2C33B93-9BF8-4685-ACC1-FDBF4DF9F694}" type="slidenum">
              <a:rPr lang="en-US" sz="1200"/>
              <a:pPr/>
              <a:t>12</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9917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CC7E9EBA-0072-4B0F-A9C9-A42F7A22F842}" type="slidenum">
              <a:rPr lang="en-US" sz="1200"/>
              <a:pPr/>
              <a:t>13</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4002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E4BC95E-7335-4838-8560-DCB5C769F34F}" type="slidenum">
              <a:rPr lang="en-US" sz="1200"/>
              <a:pPr/>
              <a:t>14</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0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B5AE242-AA6C-48F7-A349-FF1A3029BEE1}" type="slidenum">
              <a:rPr lang="en-US" sz="1200"/>
              <a:pPr/>
              <a:t>15</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5406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9A5C32D-DDA5-425D-9EED-69B0D92FD5AE}" type="slidenum">
              <a:rPr lang="en-US" sz="1200"/>
              <a:pPr/>
              <a:t>16</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85319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0682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9024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900" b="1" smtClean="0">
                <a:solidFill>
                  <a:srgbClr val="101141"/>
                </a:solidFill>
                <a:latin typeface="Arial" charset="0"/>
                <a:cs typeface="Arial" charset="0"/>
              </a:rPr>
              <a:t>BITS </a:t>
            </a:r>
            <a:r>
              <a:rPr lang="en-US" sz="90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0244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F97A4D87-A5BA-4752-9BBF-3ECE0E7D38BF}" type="slidenum">
              <a:rPr lang="en-US"/>
              <a:pPr/>
              <a:t>‹#›</a:t>
            </a:fld>
            <a:endParaRPr lang="en-US"/>
          </a:p>
        </p:txBody>
      </p:sp>
    </p:spTree>
    <p:extLst>
      <p:ext uri="{BB962C8B-B14F-4D97-AF65-F5344CB8AC3E}">
        <p14:creationId xmlns:p14="http://schemas.microsoft.com/office/powerpoint/2010/main" val="1110506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7"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9737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9" name="Picture 10" descr="BITS_university_logo_whitevert.png"/>
          <p:cNvPicPr>
            <a:picLocks noChangeAspect="1"/>
          </p:cNvPicPr>
          <p:nvPr userDrawn="1"/>
        </p:nvPicPr>
        <p:blipFill>
          <a:blip r:embed="rId2">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2291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prstClr val="white"/>
                </a:solidFill>
                <a:latin typeface="Arial"/>
                <a:ea typeface="ＭＳ Ｐゴシック" panose="020B0600070205080204" pitchFamily="34" charset="-128"/>
                <a:cs typeface="Arial"/>
              </a:rPr>
              <a:t>BITS</a:t>
            </a:r>
            <a:r>
              <a:rPr lang="en-US" sz="2900" spc="-150" dirty="0">
                <a:solidFill>
                  <a:prstClr val="white"/>
                </a:solidFill>
                <a:latin typeface="Arial"/>
                <a:ea typeface="ＭＳ Ｐゴシック" panose="020B0600070205080204" pitchFamily="34" charset="-128"/>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ea typeface="ＭＳ Ｐゴシック" panose="020B0600070205080204" pitchFamily="34" charset="-128"/>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262212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294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30999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ea typeface="ＭＳ Ｐゴシック" panose="020B0600070205080204" pitchFamily="34" charset="-128"/>
                <a:cs typeface="Arial" charset="0"/>
              </a:rPr>
              <a:t>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39151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98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40528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48429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85711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prstClr val="black"/>
                </a:solidFill>
                <a:latin typeface="Arial" panose="020B0604020202020204" pitchFamily="34" charset="0"/>
                <a:ea typeface="ＭＳ Ｐゴシック" panose="020B0600070205080204" pitchFamily="34" charset="-128"/>
                <a:cs typeface="Arial" panose="020B0604020202020204" pitchFamily="34" charset="0"/>
              </a:rPr>
              <a:t>CS C441 / CS F441 </a:t>
            </a:r>
            <a:r>
              <a:rPr lang="en-US" sz="1100" b="1" dirty="0" smtClean="0">
                <a:solidFill>
                  <a:srgbClr val="101141"/>
                </a:solidFill>
                <a:latin typeface="Arial" panose="020B0604020202020204" pitchFamily="34" charset="0"/>
                <a:ea typeface="ＭＳ Ｐゴシック" panose="020B0600070205080204" pitchFamily="34" charset="-128"/>
                <a:cs typeface="Arial" panose="020B0604020202020204" pitchFamily="34" charset="0"/>
              </a:rPr>
              <a:t>Second </a:t>
            </a:r>
            <a:r>
              <a:rPr lang="en-US" sz="1100" b="1" dirty="0" smtClean="0">
                <a:solidFill>
                  <a:srgbClr val="101141"/>
                </a:solidFill>
                <a:latin typeface="Arial" charset="0"/>
                <a:ea typeface="ＭＳ Ｐゴシック" panose="020B0600070205080204" pitchFamily="34" charset="-128"/>
                <a:cs typeface="Arial" charset="0"/>
              </a:rPr>
              <a:t>Semester 2013-14         BITS </a:t>
            </a:r>
            <a:r>
              <a:rPr lang="en-US" sz="11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5093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900" b="1" dirty="0" smtClean="0">
                <a:solidFill>
                  <a:srgbClr val="101141"/>
                </a:solidFill>
                <a:latin typeface="Arial" charset="0"/>
                <a:ea typeface="ＭＳ Ｐゴシック" panose="020B0600070205080204" pitchFamily="34" charset="-128"/>
                <a:cs typeface="Arial" charset="0"/>
              </a:rPr>
              <a:t>BITS </a:t>
            </a:r>
            <a:r>
              <a:rPr lang="en-US" sz="900" dirty="0" smtClean="0">
                <a:solidFill>
                  <a:srgbClr val="101141"/>
                </a:solidFill>
                <a:latin typeface="Arial" charset="0"/>
                <a:ea typeface="ＭＳ Ｐゴシック" panose="020B0600070205080204" pitchFamily="34" charset="-128"/>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29047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pPr lvl="0"/>
            <a:endParaRPr lang="en-US" noProof="0"/>
          </a:p>
        </p:txBody>
      </p:sp>
    </p:spTree>
    <p:extLst>
      <p:ext uri="{BB962C8B-B14F-4D97-AF65-F5344CB8AC3E}">
        <p14:creationId xmlns:p14="http://schemas.microsoft.com/office/powerpoint/2010/main" val="1121990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a:ea typeface="+mn-ea"/>
              </a:defRPr>
            </a:lvl1pPr>
          </a:lstStyle>
          <a:p>
            <a:pPr>
              <a:defRPr/>
            </a:pPr>
            <a:fld id="{3407793D-5001-4EFA-AC06-2745D4EFA830}" type="datetime1">
              <a:rPr lang="en-US"/>
              <a:pPr>
                <a:defRPr/>
              </a:pPr>
              <a:t>9/27/2018</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lvl1pPr>
              <a:defRPr sz="1600">
                <a:solidFill>
                  <a:prstClr val="black"/>
                </a:solidFill>
                <a:latin typeface="Helvetica" panose="020B0604020202020204" pitchFamily="34" charset="0"/>
                <a:ea typeface="ＭＳ Ｐゴシック" panose="020B0600070205080204" pitchFamily="34" charset="-128"/>
              </a:defRPr>
            </a:lvl1pPr>
          </a:lstStyle>
          <a:p>
            <a:pPr eaLnBrk="0" hangingPunct="0">
              <a:defRPr/>
            </a:pPr>
            <a:r>
              <a:rPr lang="en-US"/>
              <a:t>CS F212 Database Systems</a:t>
            </a:r>
          </a:p>
        </p:txBody>
      </p:sp>
      <p:sp>
        <p:nvSpPr>
          <p:cNvPr id="4" name="Slide Number Placeholder 3"/>
          <p:cNvSpPr>
            <a:spLocks noGrp="1"/>
          </p:cNvSpPr>
          <p:nvPr>
            <p:ph type="sldNum" sz="quarter" idx="12"/>
          </p:nvPr>
        </p:nvSpPr>
        <p:spPr/>
        <p:txBody>
          <a:bodyPr/>
          <a:lstStyle>
            <a:lvl1pPr eaLnBrk="0" hangingPunct="0">
              <a:defRPr>
                <a:ea typeface="+mn-ea"/>
                <a:cs typeface="+mn-cs"/>
              </a:defRPr>
            </a:lvl1pPr>
          </a:lstStyle>
          <a:p>
            <a:pPr>
              <a:defRPr/>
            </a:pPr>
            <a:fld id="{56021021-46EC-4C23-AC1E-263173D3A775}" type="slidenum">
              <a:rPr lang="en-US"/>
              <a:pPr>
                <a:defRPr/>
              </a:pPr>
              <a:t>‹#›</a:t>
            </a:fld>
            <a:endParaRPr lang="en-US"/>
          </a:p>
        </p:txBody>
      </p:sp>
    </p:spTree>
    <p:extLst>
      <p:ext uri="{BB962C8B-B14F-4D97-AF65-F5344CB8AC3E}">
        <p14:creationId xmlns:p14="http://schemas.microsoft.com/office/powerpoint/2010/main" val="2212845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4191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33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xfrm>
            <a:off x="685800" y="6248400"/>
            <a:ext cx="4191000" cy="457200"/>
          </a:xfrm>
          <a:prstGeom prst="rect">
            <a:avLst/>
          </a:prstGeom>
        </p:spPr>
        <p:txBody>
          <a:bodyPr/>
          <a:lstStyle>
            <a:lvl1pPr>
              <a:defRPr/>
            </a:lvl1pPr>
          </a:lstStyle>
          <a:p>
            <a:pPr eaLnBrk="0" hangingPunct="0">
              <a:defRPr/>
            </a:pPr>
            <a:r>
              <a:rPr lang="en-US">
                <a:solidFill>
                  <a:prstClr val="black"/>
                </a:solidFill>
              </a:rPr>
              <a:t>Copyright © 2012 Addison-Wesley. All rights reserved.</a:t>
            </a:r>
          </a:p>
        </p:txBody>
      </p:sp>
      <p:sp>
        <p:nvSpPr>
          <p:cNvPr id="4" name="Rectangle 5"/>
          <p:cNvSpPr>
            <a:spLocks noGrp="1" noChangeArrowheads="1"/>
          </p:cNvSpPr>
          <p:nvPr>
            <p:ph type="sldNum" sz="quarter" idx="11"/>
          </p:nvPr>
        </p:nvSpPr>
        <p:spPr/>
        <p:txBody>
          <a:bodyPr/>
          <a:lstStyle>
            <a:lvl1pPr>
              <a:defRPr/>
            </a:lvl1pPr>
          </a:lstStyle>
          <a:p>
            <a:pPr>
              <a:defRPr/>
            </a:pPr>
            <a:r>
              <a:rPr lang="en-US"/>
              <a:t>1-</a:t>
            </a:r>
            <a:fld id="{21E75197-09C3-44DC-B687-CA7EBE735F69}" type="slidenum">
              <a:rPr lang="en-US"/>
              <a:pPr>
                <a:defRPr/>
              </a:pPr>
              <a:t>‹#›</a:t>
            </a:fld>
            <a:endParaRPr lang="en-US"/>
          </a:p>
        </p:txBody>
      </p:sp>
    </p:spTree>
    <p:extLst>
      <p:ext uri="{BB962C8B-B14F-4D97-AF65-F5344CB8AC3E}">
        <p14:creationId xmlns:p14="http://schemas.microsoft.com/office/powerpoint/2010/main" val="207869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9161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011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38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4040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062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979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b="1" dirty="0" smtClean="0">
                <a:solidFill>
                  <a:srgbClr val="101141"/>
                </a:solidFill>
                <a:latin typeface="Arial" charset="0"/>
                <a:cs typeface="Arial" charset="0"/>
              </a:rPr>
              <a:t>CS/IS  F301 First Semester 2013-14                                  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2163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cs typeface="Arial" panose="020B0604020202020204" pitchFamily="34" charset="0"/>
              </a:defRPr>
            </a:lvl1pPr>
          </a:lstStyle>
          <a:p>
            <a:fld id="{C78F696A-D3EA-4BEB-9D82-A90F19A5FCF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hf sldNum="0" hd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Arial" pitchFamily="34" charset="0"/>
                <a:ea typeface="ＭＳ Ｐゴシック" panose="020B0600070205080204" pitchFamily="34" charset="-128"/>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ea typeface="ＭＳ Ｐゴシック" panose="020B0600070205080204" pitchFamily="34" charset="-128"/>
                <a:cs typeface="Arial" panose="020B0604020202020204" pitchFamily="34" charset="0"/>
              </a:defRPr>
            </a:lvl1pPr>
          </a:lstStyle>
          <a:p>
            <a:pPr>
              <a:defRPr/>
            </a:pPr>
            <a:fld id="{CB1A8245-04A7-487D-AF06-30B47137DAD3}" type="slidenum">
              <a:rPr lang="en-US"/>
              <a:pPr>
                <a:defRPr/>
              </a:pPr>
              <a:t>‹#›</a:t>
            </a:fld>
            <a:endParaRPr lang="en-US"/>
          </a:p>
        </p:txBody>
      </p:sp>
    </p:spTree>
    <p:extLst>
      <p:ext uri="{BB962C8B-B14F-4D97-AF65-F5344CB8AC3E}">
        <p14:creationId xmlns:p14="http://schemas.microsoft.com/office/powerpoint/2010/main" val="264387538"/>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33795" name="Content Placeholder 1"/>
          <p:cNvSpPr>
            <a:spLocks noGrp="1"/>
          </p:cNvSpPr>
          <p:nvPr>
            <p:ph sz="quarter" idx="13"/>
          </p:nvPr>
        </p:nvSpPr>
        <p:spPr/>
        <p:txBody>
          <a:bodyPr/>
          <a:lstStyle/>
          <a:p>
            <a:pPr eaLnBrk="1" hangingPunct="1">
              <a:spcBef>
                <a:spcPct val="0"/>
              </a:spcBef>
            </a:pPr>
            <a:r>
              <a:rPr lang="en-US" altLang="en-US" smtClean="0"/>
              <a:t>Dr. Lavika Goel</a:t>
            </a:r>
          </a:p>
          <a:p>
            <a:pPr eaLnBrk="1" hangingPunct="1">
              <a:spcBef>
                <a:spcPct val="0"/>
              </a:spcBef>
            </a:pPr>
            <a:r>
              <a:rPr lang="en-US" altLang="en-US" smtClean="0"/>
              <a:t>Assistant Professor</a:t>
            </a:r>
          </a:p>
          <a:p>
            <a:pPr eaLnBrk="1" hangingPunct="1">
              <a:spcBef>
                <a:spcPct val="0"/>
              </a:spcBef>
            </a:pPr>
            <a:r>
              <a:rPr lang="en-US" altLang="en-US" smtClean="0"/>
              <a:t>Department of CSIS</a:t>
            </a:r>
          </a:p>
        </p:txBody>
      </p:sp>
      <p:sp>
        <p:nvSpPr>
          <p:cNvPr id="33796"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400">
                <a:solidFill>
                  <a:srgbClr val="FFFFFF"/>
                </a:solidFill>
                <a:latin typeface="Calibri" panose="020F0502020204030204" pitchFamily="34" charset="0"/>
                <a:ea typeface="MS PGothic" panose="020B0600070205080204" pitchFamily="34" charset="-128"/>
              </a:rPr>
              <a:t>Pilani Campus</a:t>
            </a:r>
          </a:p>
        </p:txBody>
      </p:sp>
    </p:spTree>
    <p:extLst>
      <p:ext uri="{BB962C8B-B14F-4D97-AF65-F5344CB8AC3E}">
        <p14:creationId xmlns:p14="http://schemas.microsoft.com/office/powerpoint/2010/main" val="1584613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eaLnBrk="1" hangingPunct="1">
              <a:lnSpc>
                <a:spcPct val="90000"/>
              </a:lnSpc>
            </a:pPr>
            <a:r>
              <a:rPr lang="en-US" smtClean="0"/>
              <a:t>The subprogram call and return operations of a language are together called its </a:t>
            </a:r>
            <a:r>
              <a:rPr lang="en-US" i="1" smtClean="0"/>
              <a:t>subprogram linkage</a:t>
            </a:r>
          </a:p>
          <a:p>
            <a:pPr eaLnBrk="1" hangingPunct="1">
              <a:lnSpc>
                <a:spcPct val="90000"/>
              </a:lnSpc>
            </a:pPr>
            <a:r>
              <a:rPr lang="en-US" smtClean="0"/>
              <a:t>General semantics of calls to a subprogram </a:t>
            </a:r>
          </a:p>
          <a:p>
            <a:pPr lvl="1" eaLnBrk="1" hangingPunct="1">
              <a:lnSpc>
                <a:spcPct val="90000"/>
              </a:lnSpc>
            </a:pPr>
            <a:r>
              <a:rPr lang="en-US" smtClean="0"/>
              <a:t>Parameter passing methods</a:t>
            </a:r>
          </a:p>
          <a:p>
            <a:pPr lvl="1" eaLnBrk="1" hangingPunct="1">
              <a:lnSpc>
                <a:spcPct val="90000"/>
              </a:lnSpc>
            </a:pPr>
            <a:r>
              <a:rPr lang="en-US" smtClean="0"/>
              <a:t>Stack-dynamic allocation of local variables</a:t>
            </a:r>
          </a:p>
          <a:p>
            <a:pPr lvl="1" eaLnBrk="1" hangingPunct="1">
              <a:lnSpc>
                <a:spcPct val="90000"/>
              </a:lnSpc>
            </a:pPr>
            <a:r>
              <a:rPr lang="en-US" smtClean="0"/>
              <a:t>Save the execution status of calling program</a:t>
            </a:r>
          </a:p>
          <a:p>
            <a:pPr lvl="1" eaLnBrk="1" hangingPunct="1">
              <a:lnSpc>
                <a:spcPct val="90000"/>
              </a:lnSpc>
            </a:pPr>
            <a:r>
              <a:rPr lang="en-US" smtClean="0"/>
              <a:t>Transfer of control and arrange for the return</a:t>
            </a:r>
          </a:p>
          <a:p>
            <a:pPr lvl="1" eaLnBrk="1" hangingPunct="1">
              <a:lnSpc>
                <a:spcPct val="90000"/>
              </a:lnSpc>
            </a:pPr>
            <a:r>
              <a:rPr lang="en-US" smtClean="0"/>
              <a:t>If subprogram nesting is supported, access to nonlocal variables must be arranged</a:t>
            </a:r>
          </a:p>
        </p:txBody>
      </p:sp>
      <p:sp>
        <p:nvSpPr>
          <p:cNvPr id="5124" name="Rectangle 2"/>
          <p:cNvSpPr>
            <a:spLocks noGrp="1" noChangeArrowheads="1"/>
          </p:cNvSpPr>
          <p:nvPr>
            <p:ph type="title" idx="4294967295"/>
          </p:nvPr>
        </p:nvSpPr>
        <p:spPr>
          <a:xfrm>
            <a:off x="114300" y="182562"/>
            <a:ext cx="8153400" cy="1143000"/>
          </a:xfrm>
        </p:spPr>
        <p:txBody>
          <a:bodyPr>
            <a:normAutofit fontScale="90000"/>
          </a:bodyPr>
          <a:lstStyle/>
          <a:p>
            <a:pPr eaLnBrk="1" hangingPunct="1"/>
            <a:r>
              <a:rPr lang="en-US" dirty="0" smtClean="0"/>
              <a:t>The General Semantics of Calls and Returns</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72883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eaLnBrk="1" hangingPunct="1"/>
            <a:r>
              <a:rPr lang="en-US" dirty="0" smtClean="0"/>
              <a:t>General semantics of subprogram returns:</a:t>
            </a:r>
          </a:p>
          <a:p>
            <a:pPr eaLnBrk="1" hangingPunct="1">
              <a:buFontTx/>
              <a:buNone/>
            </a:pPr>
            <a:endParaRPr lang="en-US" dirty="0" smtClean="0"/>
          </a:p>
          <a:p>
            <a:pPr lvl="1" eaLnBrk="1" hangingPunct="1"/>
            <a:r>
              <a:rPr lang="en-US" sz="2800" dirty="0" smtClean="0"/>
              <a:t>Out mode and </a:t>
            </a:r>
            <a:r>
              <a:rPr lang="en-US" sz="2800" dirty="0" err="1" smtClean="0"/>
              <a:t>inout</a:t>
            </a:r>
            <a:r>
              <a:rPr lang="en-US" sz="2800" dirty="0" smtClean="0"/>
              <a:t> mode parameters must have their values returned</a:t>
            </a:r>
          </a:p>
          <a:p>
            <a:pPr lvl="1" eaLnBrk="1" hangingPunct="1"/>
            <a:r>
              <a:rPr lang="en-US" sz="2800" dirty="0" err="1" smtClean="0"/>
              <a:t>Deallocation</a:t>
            </a:r>
            <a:r>
              <a:rPr lang="en-US" sz="2800" dirty="0" smtClean="0"/>
              <a:t> of stack-dynamic locals</a:t>
            </a:r>
          </a:p>
          <a:p>
            <a:pPr lvl="1" eaLnBrk="1" hangingPunct="1"/>
            <a:r>
              <a:rPr lang="en-US" sz="2800" dirty="0" smtClean="0"/>
              <a:t>Restore the execution status</a:t>
            </a:r>
          </a:p>
          <a:p>
            <a:pPr lvl="1" eaLnBrk="1" hangingPunct="1"/>
            <a:r>
              <a:rPr lang="en-US" sz="2800" dirty="0" smtClean="0"/>
              <a:t>Return control to the caller</a:t>
            </a:r>
            <a:br>
              <a:rPr lang="en-US" sz="2800" dirty="0" smtClean="0"/>
            </a:br>
            <a:endParaRPr lang="en-US" sz="2800" dirty="0" smtClean="0"/>
          </a:p>
          <a:p>
            <a:pPr eaLnBrk="1" hangingPunct="1"/>
            <a:endParaRPr lang="en-US" dirty="0" smtClean="0"/>
          </a:p>
        </p:txBody>
      </p:sp>
      <p:sp>
        <p:nvSpPr>
          <p:cNvPr id="6148" name="Rectangle 2"/>
          <p:cNvSpPr>
            <a:spLocks noGrp="1" noChangeArrowheads="1"/>
          </p:cNvSpPr>
          <p:nvPr>
            <p:ph type="title" idx="4294967295"/>
          </p:nvPr>
        </p:nvSpPr>
        <p:spPr>
          <a:xfrm>
            <a:off x="114300" y="350837"/>
            <a:ext cx="8153400" cy="1143000"/>
          </a:xfrm>
        </p:spPr>
        <p:txBody>
          <a:bodyPr/>
          <a:lstStyle/>
          <a:p>
            <a:pPr eaLnBrk="1" hangingPunct="1"/>
            <a:r>
              <a:rPr lang="en-US" sz="3200" dirty="0" smtClean="0"/>
              <a:t>The General Semantics of Calls and Returns</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84790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solidFill>
                  <a:srgbClr val="FF0000"/>
                </a:solidFill>
              </a:rPr>
              <a:t>Simple</a:t>
            </a:r>
            <a:r>
              <a:rPr lang="en-US" dirty="0" smtClean="0"/>
              <a:t> subprograms are those which</a:t>
            </a:r>
            <a:r>
              <a:rPr lang="en-US" dirty="0" smtClean="0">
                <a:solidFill>
                  <a:srgbClr val="FF0000"/>
                </a:solidFill>
              </a:rPr>
              <a:t> cannot be nested </a:t>
            </a:r>
            <a:r>
              <a:rPr lang="en-US" dirty="0" smtClean="0"/>
              <a:t>and</a:t>
            </a:r>
            <a:r>
              <a:rPr lang="en-US" dirty="0" smtClean="0">
                <a:solidFill>
                  <a:srgbClr val="FF0000"/>
                </a:solidFill>
              </a:rPr>
              <a:t> all local variables are static.</a:t>
            </a:r>
          </a:p>
          <a:p>
            <a:pPr eaLnBrk="1" hangingPunct="1"/>
            <a:r>
              <a:rPr lang="en-US" dirty="0" smtClean="0"/>
              <a:t> Call Semantics:</a:t>
            </a:r>
          </a:p>
          <a:p>
            <a:pPr eaLnBrk="1" hangingPunct="1">
              <a:buFontTx/>
              <a:buNone/>
            </a:pPr>
            <a:r>
              <a:rPr lang="en-US" dirty="0" smtClean="0"/>
              <a:t/>
            </a:r>
            <a:br>
              <a:rPr lang="en-US" dirty="0" smtClean="0"/>
            </a:br>
            <a:r>
              <a:rPr lang="en-US" dirty="0" smtClean="0"/>
              <a:t>- Save the execution status of the caller</a:t>
            </a:r>
            <a:br>
              <a:rPr lang="en-US" dirty="0" smtClean="0"/>
            </a:br>
            <a:r>
              <a:rPr lang="en-US" dirty="0" smtClean="0"/>
              <a:t>- Pass the parameters</a:t>
            </a:r>
            <a:br>
              <a:rPr lang="en-US" dirty="0" smtClean="0"/>
            </a:br>
            <a:r>
              <a:rPr lang="en-US" dirty="0" smtClean="0"/>
              <a:t>- Pass the return address to the called</a:t>
            </a:r>
            <a:br>
              <a:rPr lang="en-US" dirty="0" smtClean="0"/>
            </a:br>
            <a:r>
              <a:rPr lang="en-US" dirty="0" smtClean="0"/>
              <a:t>- Transfer control to the called</a:t>
            </a:r>
          </a:p>
          <a:p>
            <a:pPr eaLnBrk="1" hangingPunct="1">
              <a:buFontTx/>
              <a:buNone/>
            </a:pPr>
            <a:endParaRPr lang="en-US" dirty="0" smtClean="0"/>
          </a:p>
          <a:p>
            <a:pPr eaLnBrk="1" hangingPunct="1">
              <a:buFontTx/>
              <a:buNone/>
            </a:pPr>
            <a:endParaRPr lang="en-US" dirty="0" smtClean="0"/>
          </a:p>
        </p:txBody>
      </p:sp>
      <p:sp>
        <p:nvSpPr>
          <p:cNvPr id="7172" name="Rectangle 2"/>
          <p:cNvSpPr>
            <a:spLocks noGrp="1" noChangeArrowheads="1"/>
          </p:cNvSpPr>
          <p:nvPr>
            <p:ph type="title" idx="4294967295"/>
          </p:nvPr>
        </p:nvSpPr>
        <p:spPr>
          <a:xfrm>
            <a:off x="76200" y="350837"/>
            <a:ext cx="8458200" cy="1143000"/>
          </a:xfrm>
        </p:spPr>
        <p:txBody>
          <a:bodyPr>
            <a:normAutofit fontScale="90000"/>
          </a:bodyPr>
          <a:lstStyle/>
          <a:p>
            <a:pPr eaLnBrk="1" hangingPunct="1"/>
            <a:r>
              <a:rPr lang="en-US" dirty="0" smtClean="0"/>
              <a:t>Implementing “Simple” Subprograms</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67676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80000"/>
              </a:lnSpc>
            </a:pPr>
            <a:r>
              <a:rPr lang="en-US" smtClean="0"/>
              <a:t>Return Semantics:</a:t>
            </a:r>
          </a:p>
          <a:p>
            <a:pPr lvl="1" eaLnBrk="1" hangingPunct="1">
              <a:lnSpc>
                <a:spcPct val="80000"/>
              </a:lnSpc>
            </a:pPr>
            <a:r>
              <a:rPr lang="en-US" smtClean="0"/>
              <a:t>If pass-by-value-result or out mode parameters are used, move the current values of those parameters to their corresponding actual parameters</a:t>
            </a:r>
          </a:p>
          <a:p>
            <a:pPr lvl="1" eaLnBrk="1" hangingPunct="1">
              <a:lnSpc>
                <a:spcPct val="80000"/>
              </a:lnSpc>
            </a:pPr>
            <a:r>
              <a:rPr lang="en-US" smtClean="0"/>
              <a:t>If it is a function, move the functional value to a place the caller can get it</a:t>
            </a:r>
          </a:p>
          <a:p>
            <a:pPr lvl="1" eaLnBrk="1" hangingPunct="1">
              <a:lnSpc>
                <a:spcPct val="80000"/>
              </a:lnSpc>
            </a:pPr>
            <a:r>
              <a:rPr lang="en-US" smtClean="0"/>
              <a:t>Restore the execution status of the caller</a:t>
            </a:r>
          </a:p>
          <a:p>
            <a:pPr lvl="1" eaLnBrk="1" hangingPunct="1">
              <a:lnSpc>
                <a:spcPct val="80000"/>
              </a:lnSpc>
            </a:pPr>
            <a:r>
              <a:rPr lang="en-US" smtClean="0"/>
              <a:t>Transfer control back to the caller</a:t>
            </a:r>
          </a:p>
          <a:p>
            <a:pPr eaLnBrk="1" hangingPunct="1">
              <a:lnSpc>
                <a:spcPct val="80000"/>
              </a:lnSpc>
              <a:buFontTx/>
              <a:buNone/>
            </a:pPr>
            <a:endParaRPr lang="en-US" sz="2400" smtClean="0"/>
          </a:p>
          <a:p>
            <a:pPr eaLnBrk="1" hangingPunct="1">
              <a:lnSpc>
                <a:spcPct val="80000"/>
              </a:lnSpc>
            </a:pPr>
            <a:r>
              <a:rPr lang="en-US" smtClean="0"/>
              <a:t>Required storage: </a:t>
            </a:r>
          </a:p>
          <a:p>
            <a:pPr lvl="1" eaLnBrk="1" hangingPunct="1">
              <a:lnSpc>
                <a:spcPct val="80000"/>
              </a:lnSpc>
            </a:pPr>
            <a:r>
              <a:rPr lang="en-US" smtClean="0"/>
              <a:t>Status information, parameters, return address, return value for functions, temporaries</a:t>
            </a:r>
          </a:p>
        </p:txBody>
      </p:sp>
      <p:sp>
        <p:nvSpPr>
          <p:cNvPr id="8196" name="Rectangle 2"/>
          <p:cNvSpPr>
            <a:spLocks noGrp="1" noChangeArrowheads="1"/>
          </p:cNvSpPr>
          <p:nvPr>
            <p:ph type="title" idx="4294967295"/>
          </p:nvPr>
        </p:nvSpPr>
        <p:spPr>
          <a:xfrm>
            <a:off x="76200" y="236537"/>
            <a:ext cx="8458200" cy="1143000"/>
          </a:xfrm>
        </p:spPr>
        <p:txBody>
          <a:bodyPr>
            <a:normAutofit fontScale="90000"/>
          </a:bodyPr>
          <a:lstStyle/>
          <a:p>
            <a:pPr eaLnBrk="1" hangingPunct="1"/>
            <a:r>
              <a:rPr lang="en-US" dirty="0" smtClean="0"/>
              <a:t>Implementing “Simple” Subprograms </a:t>
            </a:r>
            <a:r>
              <a:rPr lang="en-US" sz="2800" dirty="0" smtClean="0"/>
              <a:t>(continued)</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69666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eaLnBrk="1" hangingPunct="1">
              <a:buFont typeface="Arial" panose="020B0604020202020204" pitchFamily="34" charset="0"/>
              <a:buChar char="•"/>
            </a:pPr>
            <a:r>
              <a:rPr lang="en-US" dirty="0" smtClean="0"/>
              <a:t>Two separate parts: the actual code and the non-code part (data that can change)</a:t>
            </a:r>
          </a:p>
          <a:p>
            <a:pPr eaLnBrk="1" hangingPunct="1">
              <a:buFont typeface="Arial" panose="020B0604020202020204" pitchFamily="34" charset="0"/>
              <a:buChar char="•"/>
            </a:pPr>
            <a:r>
              <a:rPr lang="en-US" dirty="0" smtClean="0"/>
              <a:t>The format, or layout, of the non-code part of an executing subprogram is called an </a:t>
            </a:r>
            <a:r>
              <a:rPr lang="en-US" i="1" dirty="0" smtClean="0"/>
              <a:t>activation record</a:t>
            </a:r>
          </a:p>
          <a:p>
            <a:pPr eaLnBrk="1" hangingPunct="1">
              <a:buFont typeface="Arial" panose="020B0604020202020204" pitchFamily="34" charset="0"/>
              <a:buChar char="•"/>
            </a:pPr>
            <a:r>
              <a:rPr lang="en-US" dirty="0" smtClean="0"/>
              <a:t>An </a:t>
            </a:r>
            <a:r>
              <a:rPr lang="en-US" i="1" dirty="0" smtClean="0"/>
              <a:t>activation record instance</a:t>
            </a:r>
            <a:r>
              <a:rPr lang="en-US" dirty="0" smtClean="0"/>
              <a:t> is a concrete example of an activation record (the collection of data for a particular subprogram activation)</a:t>
            </a:r>
          </a:p>
        </p:txBody>
      </p:sp>
      <p:sp>
        <p:nvSpPr>
          <p:cNvPr id="9220" name="Rectangle 2"/>
          <p:cNvSpPr>
            <a:spLocks noGrp="1" noChangeArrowheads="1"/>
          </p:cNvSpPr>
          <p:nvPr>
            <p:ph type="title" idx="4294967295"/>
          </p:nvPr>
        </p:nvSpPr>
        <p:spPr>
          <a:xfrm>
            <a:off x="0" y="236537"/>
            <a:ext cx="8382000" cy="1143000"/>
          </a:xfrm>
        </p:spPr>
        <p:txBody>
          <a:bodyPr>
            <a:normAutofit/>
          </a:bodyPr>
          <a:lstStyle/>
          <a:p>
            <a:pPr eaLnBrk="1" hangingPunct="1"/>
            <a:r>
              <a:rPr lang="en-US" dirty="0" smtClean="0"/>
              <a:t>Implementing Subprograms</a:t>
            </a:r>
            <a:endParaRPr lang="en-US" sz="2800" dirty="0" smtClean="0"/>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89204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1800" dirty="0" smtClean="0"/>
              <a:t>In a simple subprogram, the </a:t>
            </a:r>
            <a:r>
              <a:rPr lang="en-US" sz="1800" dirty="0"/>
              <a:t>local variables are static and no nesting is </a:t>
            </a:r>
            <a:r>
              <a:rPr lang="en-US" sz="1800" dirty="0" smtClean="0"/>
              <a:t>allowed. </a:t>
            </a:r>
          </a:p>
          <a:p>
            <a:pPr>
              <a:buFont typeface="Arial" panose="020B0604020202020204" pitchFamily="34" charset="0"/>
              <a:buChar char="•"/>
            </a:pPr>
            <a:r>
              <a:rPr lang="en-US" sz="1800" dirty="0" smtClean="0"/>
              <a:t>Activation record for simple subprograms have fixed size and can be statically allocated.</a:t>
            </a:r>
          </a:p>
          <a:p>
            <a:pPr>
              <a:buFont typeface="Arial" panose="020B0604020202020204" pitchFamily="34" charset="0"/>
              <a:buChar char="•"/>
            </a:pPr>
            <a:r>
              <a:rPr lang="en-US" sz="1800" dirty="0" smtClean="0"/>
              <a:t>Recursion is not supported in simple subprograms. Hence only one version of a given subprogram is active at a time.</a:t>
            </a:r>
            <a:endParaRPr lang="en-US" sz="1800" dirty="0"/>
          </a:p>
        </p:txBody>
      </p:sp>
      <p:sp>
        <p:nvSpPr>
          <p:cNvPr id="10245" name="Rectangle 3"/>
          <p:cNvSpPr>
            <a:spLocks noGrp="1" noChangeArrowheads="1"/>
          </p:cNvSpPr>
          <p:nvPr>
            <p:ph type="title" idx="4294967295"/>
          </p:nvPr>
        </p:nvSpPr>
        <p:spPr>
          <a:xfrm>
            <a:off x="276687" y="274637"/>
            <a:ext cx="8153400" cy="1143000"/>
          </a:xfrm>
        </p:spPr>
        <p:txBody>
          <a:bodyPr>
            <a:normAutofit fontScale="90000"/>
          </a:bodyPr>
          <a:lstStyle/>
          <a:p>
            <a:pPr eaLnBrk="1" hangingPunct="1"/>
            <a:r>
              <a:rPr lang="en-US" dirty="0" smtClean="0"/>
              <a:t>An Activation Record for “Simple” Subprograms</a:t>
            </a:r>
          </a:p>
        </p:txBody>
      </p:sp>
      <p:grpSp>
        <p:nvGrpSpPr>
          <p:cNvPr id="10244" name="Group 6"/>
          <p:cNvGrpSpPr>
            <a:grpSpLocks/>
          </p:cNvGrpSpPr>
          <p:nvPr/>
        </p:nvGrpSpPr>
        <p:grpSpPr bwMode="auto">
          <a:xfrm>
            <a:off x="1295400" y="3733800"/>
            <a:ext cx="5638800" cy="2590800"/>
            <a:chOff x="1392" y="1104"/>
            <a:chExt cx="3552" cy="2829"/>
          </a:xfrm>
        </p:grpSpPr>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1200"/>
              <a:ext cx="3369" cy="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5"/>
            <p:cNvSpPr>
              <a:spLocks noChangeArrowheads="1"/>
            </p:cNvSpPr>
            <p:nvPr/>
          </p:nvSpPr>
          <p:spPr bwMode="auto">
            <a:xfrm>
              <a:off x="1392" y="1104"/>
              <a:ext cx="3552" cy="7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endParaRPr lang="en-US"/>
            </a:p>
          </p:txBody>
        </p:sp>
      </p:gr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5367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eaLnBrk="1" hangingPunct="1"/>
            <a:r>
              <a:rPr lang="en-US" dirty="0" smtClean="0"/>
              <a:t>More complex activation record</a:t>
            </a:r>
          </a:p>
          <a:p>
            <a:pPr lvl="1" eaLnBrk="1" hangingPunct="1"/>
            <a:r>
              <a:rPr lang="en-US" dirty="0" smtClean="0"/>
              <a:t>The compiler must generate code to cause implicit allocation and </a:t>
            </a:r>
            <a:r>
              <a:rPr lang="en-US" dirty="0" err="1" smtClean="0"/>
              <a:t>deallocation</a:t>
            </a:r>
            <a:r>
              <a:rPr lang="en-US" dirty="0" smtClean="0"/>
              <a:t> of local variables</a:t>
            </a:r>
          </a:p>
          <a:p>
            <a:pPr lvl="1" eaLnBrk="1" hangingPunct="1"/>
            <a:r>
              <a:rPr lang="en-US" dirty="0" smtClean="0"/>
              <a:t>Recursion must be supported (adds the possibility of multiple simultaneous activations of a subprogram)</a:t>
            </a:r>
          </a:p>
          <a:p>
            <a:pPr marL="0" lvl="1" indent="0" eaLnBrk="1" hangingPunct="1">
              <a:buNone/>
            </a:pPr>
            <a:endParaRPr lang="en-US" dirty="0"/>
          </a:p>
          <a:p>
            <a:pPr>
              <a:buFont typeface="Arial" panose="020B0604020202020204" pitchFamily="34" charset="0"/>
              <a:buChar char="•"/>
            </a:pPr>
            <a:endParaRPr lang="en-US" sz="1600" dirty="0">
              <a:solidFill>
                <a:srgbClr val="FF0000"/>
              </a:solidFill>
            </a:endParaRPr>
          </a:p>
          <a:p>
            <a:pPr lvl="1" eaLnBrk="1" hangingPunct="1"/>
            <a:endParaRPr lang="en-US" dirty="0" smtClean="0"/>
          </a:p>
          <a:p>
            <a:pPr lvl="1" eaLnBrk="1" hangingPunct="1"/>
            <a:endParaRPr lang="en-US" dirty="0" smtClean="0"/>
          </a:p>
        </p:txBody>
      </p:sp>
      <p:sp>
        <p:nvSpPr>
          <p:cNvPr id="11268" name="Rectangle 2"/>
          <p:cNvSpPr>
            <a:spLocks noGrp="1" noChangeArrowheads="1"/>
          </p:cNvSpPr>
          <p:nvPr>
            <p:ph type="title" idx="4294967295"/>
          </p:nvPr>
        </p:nvSpPr>
        <p:spPr>
          <a:xfrm>
            <a:off x="114300" y="182562"/>
            <a:ext cx="8153400" cy="1143000"/>
          </a:xfrm>
        </p:spPr>
        <p:txBody>
          <a:bodyPr>
            <a:normAutofit fontScale="90000"/>
          </a:bodyPr>
          <a:lstStyle/>
          <a:p>
            <a:pPr eaLnBrk="1" hangingPunct="1"/>
            <a:r>
              <a:rPr lang="en-US" dirty="0" smtClean="0"/>
              <a:t>Implementing Subprograms with Stack-Dynamic Local Variables</a:t>
            </a:r>
          </a:p>
        </p:txBody>
      </p:sp>
      <p:sp>
        <p:nvSpPr>
          <p:cNvPr id="5"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98534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1" indent="0">
              <a:buNone/>
            </a:pPr>
            <a:r>
              <a:rPr lang="en-US" dirty="0"/>
              <a:t>Note:</a:t>
            </a:r>
          </a:p>
          <a:p>
            <a:pPr>
              <a:buFont typeface="Arial" panose="020B0604020202020204" pitchFamily="34" charset="0"/>
              <a:buChar char="•"/>
            </a:pPr>
            <a:r>
              <a:rPr lang="en-US" sz="1600" dirty="0"/>
              <a:t>Every subprogram </a:t>
            </a:r>
            <a:r>
              <a:rPr lang="en-US" sz="1600" dirty="0" smtClean="0"/>
              <a:t>activation, whether recursive or non-recursive, creates </a:t>
            </a:r>
            <a:r>
              <a:rPr lang="en-US" sz="1600" dirty="0"/>
              <a:t>a new instance of the activation record on the </a:t>
            </a:r>
            <a:r>
              <a:rPr lang="en-US" sz="1600" dirty="0">
                <a:solidFill>
                  <a:srgbClr val="FF0000"/>
                </a:solidFill>
              </a:rPr>
              <a:t>run-time stack.</a:t>
            </a:r>
          </a:p>
          <a:p>
            <a:pPr>
              <a:buFont typeface="Arial" panose="020B0604020202020204" pitchFamily="34" charset="0"/>
              <a:buChar char="•"/>
            </a:pPr>
            <a:r>
              <a:rPr lang="en-US" sz="1600" dirty="0"/>
              <a:t>Format of an activation record is </a:t>
            </a:r>
            <a:r>
              <a:rPr lang="en-US" sz="1600" dirty="0">
                <a:solidFill>
                  <a:srgbClr val="FF0000"/>
                </a:solidFill>
              </a:rPr>
              <a:t>fixed at compile time </a:t>
            </a:r>
            <a:r>
              <a:rPr lang="en-US" sz="1600" dirty="0"/>
              <a:t>but the size depends upon the function calls. </a:t>
            </a:r>
          </a:p>
          <a:p>
            <a:endParaRPr lang="en-US" dirty="0"/>
          </a:p>
        </p:txBody>
      </p:sp>
      <p:sp>
        <p:nvSpPr>
          <p:cNvPr id="3" name="Content Placeholder 2"/>
          <p:cNvSpPr>
            <a:spLocks noGrp="1"/>
          </p:cNvSpPr>
          <p:nvPr>
            <p:ph sz="quarter" idx="10"/>
          </p:nvPr>
        </p:nvSpPr>
        <p:spPr/>
        <p:txBody>
          <a:bodyPr/>
          <a:lstStyle/>
          <a:p>
            <a:r>
              <a:rPr lang="en-US" dirty="0" smtClean="0"/>
              <a:t>(Contd..)</a:t>
            </a:r>
            <a:endParaRPr lang="en-US" dirty="0"/>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297283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a:buFont typeface="Arial" panose="020B0604020202020204" pitchFamily="34" charset="0"/>
              <a:buChar char="•"/>
            </a:pPr>
            <a:r>
              <a:rPr lang="en-US" sz="1600" dirty="0" smtClean="0"/>
              <a:t>Return address is the pointer to the instruction following the call in the code segment of the calling program.</a:t>
            </a:r>
          </a:p>
          <a:p>
            <a:pPr>
              <a:buFont typeface="Arial" panose="020B0604020202020204" pitchFamily="34" charset="0"/>
              <a:buChar char="•"/>
            </a:pPr>
            <a:r>
              <a:rPr lang="en-US" sz="1600" dirty="0" smtClean="0">
                <a:solidFill>
                  <a:srgbClr val="FF0000"/>
                </a:solidFill>
              </a:rPr>
              <a:t>Dynamic link (control link)</a:t>
            </a:r>
            <a:r>
              <a:rPr lang="en-US" sz="1600" dirty="0" smtClean="0"/>
              <a:t> is the pointer to the base of the activation record instance of the caller. (used in both static scoping and dynamic scoping)</a:t>
            </a:r>
          </a:p>
          <a:p>
            <a:pPr>
              <a:buFont typeface="Arial" panose="020B0604020202020204" pitchFamily="34" charset="0"/>
              <a:buChar char="•"/>
            </a:pPr>
            <a:r>
              <a:rPr lang="en-US" sz="1600" dirty="0" smtClean="0"/>
              <a:t>Parameters are the values provided by the caller.</a:t>
            </a:r>
          </a:p>
          <a:p>
            <a:pPr>
              <a:buFont typeface="Arial" panose="020B0604020202020204" pitchFamily="34" charset="0"/>
              <a:buChar char="•"/>
            </a:pPr>
            <a:r>
              <a:rPr lang="en-US" sz="1600" dirty="0" smtClean="0">
                <a:solidFill>
                  <a:srgbClr val="FF0000"/>
                </a:solidFill>
              </a:rPr>
              <a:t>Parameters, return address and dynamic link are placed in the activation record instance by the caller, these entries are placed first and local variables are initialized in the called subprogram, so they are placed last.</a:t>
            </a:r>
            <a:endParaRPr lang="en-US" sz="1600" dirty="0">
              <a:solidFill>
                <a:srgbClr val="FF0000"/>
              </a:solidFill>
            </a:endParaRPr>
          </a:p>
        </p:txBody>
      </p:sp>
      <p:sp>
        <p:nvSpPr>
          <p:cNvPr id="12292" name="Rectangle 3"/>
          <p:cNvSpPr>
            <a:spLocks noGrp="1" noChangeArrowheads="1"/>
          </p:cNvSpPr>
          <p:nvPr>
            <p:ph type="title" idx="4294967295"/>
          </p:nvPr>
        </p:nvSpPr>
        <p:spPr>
          <a:xfrm>
            <a:off x="152400" y="168274"/>
            <a:ext cx="8305800" cy="1143000"/>
          </a:xfrm>
        </p:spPr>
        <p:txBody>
          <a:bodyPr>
            <a:normAutofit/>
          </a:bodyPr>
          <a:lstStyle/>
          <a:p>
            <a:pPr eaLnBrk="1" hangingPunct="1"/>
            <a:r>
              <a:rPr lang="en-US" sz="3200" dirty="0" smtClean="0"/>
              <a:t>Typical Activation Record for a Subprogram with Stack-Dynamic Local Variables</a:t>
            </a:r>
          </a:p>
        </p:txBody>
      </p:sp>
      <p:grpSp>
        <p:nvGrpSpPr>
          <p:cNvPr id="12293" name="Group 7"/>
          <p:cNvGrpSpPr>
            <a:grpSpLocks/>
          </p:cNvGrpSpPr>
          <p:nvPr/>
        </p:nvGrpSpPr>
        <p:grpSpPr bwMode="auto">
          <a:xfrm>
            <a:off x="2781300" y="1676400"/>
            <a:ext cx="3276600" cy="1905000"/>
            <a:chOff x="1344" y="1824"/>
            <a:chExt cx="3840" cy="1968"/>
          </a:xfrm>
        </p:grpSpPr>
        <p:pic>
          <p:nvPicPr>
            <p:cNvPr id="122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34685"/>
            <a:stretch>
              <a:fillRect/>
            </a:stretch>
          </p:blipFill>
          <p:spPr bwMode="auto">
            <a:xfrm>
              <a:off x="1344" y="2160"/>
              <a:ext cx="3840" cy="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5"/>
            <p:cNvSpPr>
              <a:spLocks noChangeShapeType="1"/>
            </p:cNvSpPr>
            <p:nvPr/>
          </p:nvSpPr>
          <p:spPr bwMode="auto">
            <a:xfrm>
              <a:off x="1344" y="3792"/>
              <a:ext cx="2448"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a:p>
          </p:txBody>
        </p:sp>
        <p:pic>
          <p:nvPicPr>
            <p:cNvPr id="1229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b="40265"/>
            <a:stretch>
              <a:fillRect/>
            </a:stretch>
          </p:blipFill>
          <p:spPr bwMode="auto">
            <a:xfrm>
              <a:off x="1344" y="1824"/>
              <a:ext cx="3840"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1591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idx="1"/>
          </p:nvPr>
        </p:nvSpPr>
        <p:spPr/>
        <p:txBody>
          <a:bodyPr/>
          <a:lstStyle/>
          <a:p>
            <a:pPr eaLnBrk="1" hangingPunct="1">
              <a:buFontTx/>
              <a:buNone/>
            </a:pPr>
            <a:r>
              <a:rPr lang="en-US" sz="2000" b="1" smtClean="0">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sub(</a:t>
            </a:r>
            <a:r>
              <a:rPr lang="en-US" sz="2000" b="1" smtClean="0">
                <a:latin typeface="Courier New" panose="02070309020205020404" pitchFamily="49" charset="0"/>
                <a:cs typeface="Courier New" panose="02070309020205020404" pitchFamily="49" charset="0"/>
              </a:rPr>
              <a:t>float</a:t>
            </a:r>
            <a:r>
              <a:rPr lang="en-US" sz="2000" smtClean="0">
                <a:latin typeface="Courier New" panose="02070309020205020404" pitchFamily="49" charset="0"/>
                <a:cs typeface="Courier New" panose="02070309020205020404" pitchFamily="49" charset="0"/>
              </a:rPr>
              <a:t> total, </a:t>
            </a:r>
            <a:r>
              <a:rPr lang="en-US" sz="2000" b="1" smtClean="0">
                <a:latin typeface="Courier New" panose="02070309020205020404" pitchFamily="49" charset="0"/>
                <a:cs typeface="Courier New" panose="02070309020205020404" pitchFamily="49" charset="0"/>
              </a:rPr>
              <a:t>int</a:t>
            </a:r>
            <a:r>
              <a:rPr lang="en-US" sz="2000" smtClean="0">
                <a:latin typeface="Courier New" panose="02070309020205020404" pitchFamily="49" charset="0"/>
                <a:cs typeface="Courier New" panose="02070309020205020404" pitchFamily="49" charset="0"/>
              </a:rPr>
              <a:t> part)</a:t>
            </a:r>
          </a:p>
          <a:p>
            <a:pPr eaLnBrk="1" hangingPunct="1">
              <a:buFontTx/>
              <a:buNone/>
            </a:pPr>
            <a:r>
              <a:rPr lang="en-US" sz="2000" smtClean="0">
                <a:latin typeface="Courier New" panose="02070309020205020404" pitchFamily="49" charset="0"/>
                <a:cs typeface="Courier New" panose="02070309020205020404" pitchFamily="49" charset="0"/>
              </a:rPr>
              <a:t>{</a:t>
            </a:r>
          </a:p>
          <a:p>
            <a:pPr eaLnBrk="1" hangingPunct="1">
              <a:buFontTx/>
              <a:buNone/>
            </a:pPr>
            <a:r>
              <a:rPr lang="en-US" sz="2000" smtClean="0">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int</a:t>
            </a:r>
            <a:r>
              <a:rPr lang="en-US" sz="2000" smtClean="0">
                <a:latin typeface="Courier New" panose="02070309020205020404" pitchFamily="49" charset="0"/>
                <a:cs typeface="Courier New" panose="02070309020205020404" pitchFamily="49" charset="0"/>
              </a:rPr>
              <a:t> list[5]; </a:t>
            </a:r>
          </a:p>
          <a:p>
            <a:pPr eaLnBrk="1" hangingPunct="1">
              <a:buFontTx/>
              <a:buNone/>
            </a:pPr>
            <a:r>
              <a:rPr lang="en-US" sz="2000" smtClean="0">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float</a:t>
            </a:r>
            <a:r>
              <a:rPr lang="en-US" sz="2000" smtClean="0">
                <a:latin typeface="Courier New" panose="02070309020205020404" pitchFamily="49" charset="0"/>
                <a:cs typeface="Courier New" panose="02070309020205020404" pitchFamily="49" charset="0"/>
              </a:rPr>
              <a:t> sum;</a:t>
            </a:r>
          </a:p>
          <a:p>
            <a:pPr eaLnBrk="1" hangingPunct="1">
              <a:buFontTx/>
              <a:buNone/>
            </a:pPr>
            <a:r>
              <a:rPr lang="en-US" sz="2000" smtClean="0">
                <a:latin typeface="Courier New" panose="02070309020205020404" pitchFamily="49" charset="0"/>
                <a:cs typeface="Courier New" panose="02070309020205020404" pitchFamily="49" charset="0"/>
              </a:rPr>
              <a:t>	…</a:t>
            </a:r>
          </a:p>
          <a:p>
            <a:pPr eaLnBrk="1" hangingPunct="1">
              <a:buFontTx/>
              <a:buNone/>
            </a:pPr>
            <a:r>
              <a:rPr lang="en-US" sz="2000" smtClean="0">
                <a:latin typeface="Courier New" panose="02070309020205020404" pitchFamily="49" charset="0"/>
                <a:cs typeface="Courier New" panose="02070309020205020404" pitchFamily="49" charset="0"/>
              </a:rPr>
              <a:t>}</a:t>
            </a:r>
          </a:p>
        </p:txBody>
      </p:sp>
      <p:sp>
        <p:nvSpPr>
          <p:cNvPr id="25604" name="Rectangle 3"/>
          <p:cNvSpPr>
            <a:spLocks noGrp="1" noChangeArrowheads="1"/>
          </p:cNvSpPr>
          <p:nvPr>
            <p:ph type="title" idx="4294967295"/>
          </p:nvPr>
        </p:nvSpPr>
        <p:spPr>
          <a:xfrm>
            <a:off x="0" y="274638"/>
            <a:ext cx="8229600" cy="1143000"/>
          </a:xfrm>
        </p:spPr>
        <p:txBody>
          <a:bodyPr/>
          <a:lstStyle/>
          <a:p>
            <a:pPr eaLnBrk="1" hangingPunct="1"/>
            <a:r>
              <a:rPr lang="en-US" smtClean="0"/>
              <a:t>An Example: C Function</a:t>
            </a:r>
          </a:p>
        </p:txBody>
      </p:sp>
      <p:pic>
        <p:nvPicPr>
          <p:cNvPr id="25606" name="Picture 8" descr="fig_10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066800"/>
            <a:ext cx="2590800" cy="353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43773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defRPr/>
            </a:pPr>
            <a:endParaRPr lang="en-US" sz="3600" dirty="0" smtClean="0"/>
          </a:p>
          <a:p>
            <a:pPr eaLnBrk="1" fontAlgn="auto" hangingPunct="1">
              <a:spcAft>
                <a:spcPts val="0"/>
              </a:spcAft>
              <a:buFont typeface="Arial" charset="0"/>
              <a:buNone/>
              <a:defRPr/>
            </a:pPr>
            <a:r>
              <a:rPr lang="en-US" sz="3600" dirty="0" smtClean="0">
                <a:solidFill>
                  <a:srgbClr val="0000FF"/>
                </a:solidFill>
              </a:rPr>
              <a:t>Implementing subprograms</a:t>
            </a:r>
          </a:p>
        </p:txBody>
      </p:sp>
      <p:sp>
        <p:nvSpPr>
          <p:cNvPr id="3" name="Content Placeholder 1"/>
          <p:cNvSpPr txBox="1">
            <a:spLocks/>
          </p:cNvSpPr>
          <p:nvPr/>
        </p:nvSpPr>
        <p:spPr bwMode="auto">
          <a:xfrm>
            <a:off x="6910388" y="1219200"/>
            <a:ext cx="1852612" cy="357188"/>
          </a:xfrm>
          <a:prstGeom prst="rect">
            <a:avLst/>
          </a:prstGeom>
          <a:solidFill>
            <a:schemeClr val="tx2">
              <a:lumMod val="60000"/>
              <a:lumOff val="40000"/>
            </a:schemeClr>
          </a:solidFill>
          <a:ln>
            <a:noFill/>
          </a:ln>
        </p:spPr>
        <p:txBody>
          <a:bodyPr anchor="b"/>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0"/>
              </a:spcBef>
              <a:defRPr/>
            </a:pPr>
            <a:r>
              <a:rPr lang="en-US" altLang="en-US" sz="1200" dirty="0" smtClean="0"/>
              <a:t>Pilani Campus</a:t>
            </a:r>
          </a:p>
        </p:txBody>
      </p:sp>
    </p:spTree>
    <p:extLst>
      <p:ext uri="{BB962C8B-B14F-4D97-AF65-F5344CB8AC3E}">
        <p14:creationId xmlns:p14="http://schemas.microsoft.com/office/powerpoint/2010/main" val="13722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1800" dirty="0" smtClean="0"/>
              <a:t>Initially, the environment pointer (EP) points to the base address of the ARI of the calling program.</a:t>
            </a:r>
          </a:p>
          <a:p>
            <a:pPr>
              <a:buFont typeface="Arial" panose="020B0604020202020204" pitchFamily="34" charset="0"/>
              <a:buChar char="•"/>
            </a:pPr>
            <a:r>
              <a:rPr lang="en-US" sz="1800" dirty="0" smtClean="0"/>
              <a:t>When a subprogram is called, the current EP is saved in the new ARI as the dynamic link.</a:t>
            </a:r>
          </a:p>
          <a:p>
            <a:pPr>
              <a:buFont typeface="Arial" panose="020B0604020202020204" pitchFamily="34" charset="0"/>
              <a:buChar char="•"/>
            </a:pPr>
            <a:r>
              <a:rPr lang="en-US" sz="1800" dirty="0" smtClean="0"/>
              <a:t>EP is then set to point to the base of the new ARI.</a:t>
            </a:r>
          </a:p>
          <a:p>
            <a:pPr>
              <a:buFont typeface="Arial" panose="020B0604020202020204" pitchFamily="34" charset="0"/>
              <a:buChar char="•"/>
            </a:pPr>
            <a:r>
              <a:rPr lang="en-US" sz="1800" dirty="0" smtClean="0"/>
              <a:t>Upon return from the subprogram, the stack top is set to the value of the current EP – 1. This step removes the top ARI corresponding to that of the called subprogram.</a:t>
            </a:r>
          </a:p>
          <a:p>
            <a:pPr>
              <a:buFont typeface="Arial" panose="020B0604020202020204" pitchFamily="34" charset="0"/>
              <a:buChar char="•"/>
            </a:pPr>
            <a:r>
              <a:rPr lang="en-US" sz="1800" dirty="0" smtClean="0"/>
              <a:t>EP is set to the dynamic link from the ARI of the called subprogram (that has completed its execution). </a:t>
            </a:r>
          </a:p>
          <a:p>
            <a:pPr>
              <a:buFont typeface="Arial" panose="020B0604020202020204" pitchFamily="34" charset="0"/>
              <a:buChar char="•"/>
            </a:pPr>
            <a:endParaRPr lang="en-US" sz="1800" dirty="0"/>
          </a:p>
          <a:p>
            <a:pPr marL="0" indent="0"/>
            <a:r>
              <a:rPr lang="en-US" sz="1800" dirty="0" smtClean="0">
                <a:solidFill>
                  <a:srgbClr val="FF0000"/>
                </a:solidFill>
              </a:rPr>
              <a:t>EP is used as the base address for accessing the contents of the ARI i.e. local variables and parameters.</a:t>
            </a:r>
            <a:endParaRPr lang="en-US" sz="1800" dirty="0">
              <a:solidFill>
                <a:srgbClr val="FF0000"/>
              </a:solidFill>
            </a:endParaRPr>
          </a:p>
        </p:txBody>
      </p:sp>
      <p:sp>
        <p:nvSpPr>
          <p:cNvPr id="3" name="Content Placeholder 2"/>
          <p:cNvSpPr>
            <a:spLocks noGrp="1"/>
          </p:cNvSpPr>
          <p:nvPr>
            <p:ph sz="quarter" idx="10"/>
          </p:nvPr>
        </p:nvSpPr>
        <p:spPr/>
        <p:txBody>
          <a:bodyPr/>
          <a:lstStyle/>
          <a:p>
            <a:r>
              <a:rPr lang="en-US" dirty="0" smtClean="0"/>
              <a:t>Executing a subprogram: Call and return</a:t>
            </a:r>
            <a:endParaRPr lang="en-US" dirty="0"/>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637670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US" dirty="0" smtClean="0"/>
              <a:t>Caller Actions:</a:t>
            </a:r>
          </a:p>
          <a:p>
            <a:pPr lvl="1"/>
            <a:r>
              <a:rPr lang="en-US" sz="2000" dirty="0" smtClean="0"/>
              <a:t>Create an activation record instance</a:t>
            </a:r>
          </a:p>
          <a:p>
            <a:pPr lvl="1"/>
            <a:r>
              <a:rPr lang="en-US" sz="2000" dirty="0" smtClean="0"/>
              <a:t>Save the execution status of the current program unit</a:t>
            </a:r>
          </a:p>
          <a:p>
            <a:pPr lvl="1"/>
            <a:r>
              <a:rPr lang="en-US" sz="2000" dirty="0" smtClean="0"/>
              <a:t>Compute and pass the parameters</a:t>
            </a:r>
          </a:p>
          <a:p>
            <a:pPr lvl="1"/>
            <a:r>
              <a:rPr lang="en-US" sz="2000" dirty="0" smtClean="0"/>
              <a:t>Pass the return address to the called</a:t>
            </a:r>
          </a:p>
          <a:p>
            <a:pPr lvl="1"/>
            <a:r>
              <a:rPr lang="en-US" sz="2000" dirty="0" smtClean="0"/>
              <a:t>Transfer control to the called</a:t>
            </a:r>
          </a:p>
          <a:p>
            <a:r>
              <a:rPr lang="en-US" dirty="0" err="1" smtClean="0"/>
              <a:t>Callee</a:t>
            </a:r>
            <a:r>
              <a:rPr lang="en-US" dirty="0" smtClean="0"/>
              <a:t> actions at the beginning of execution:</a:t>
            </a:r>
          </a:p>
          <a:p>
            <a:pPr lvl="1"/>
            <a:r>
              <a:rPr lang="en-US" sz="2000" dirty="0" smtClean="0"/>
              <a:t>Save the old EP in the stack as the dynamic link and create the new value</a:t>
            </a:r>
          </a:p>
          <a:p>
            <a:pPr lvl="1"/>
            <a:r>
              <a:rPr lang="en-US" sz="2000" dirty="0" smtClean="0"/>
              <a:t>Allocate local variables</a:t>
            </a:r>
          </a:p>
          <a:p>
            <a:pPr>
              <a:buFontTx/>
              <a:buNone/>
            </a:pPr>
            <a:endParaRPr lang="en-US" dirty="0" smtClean="0"/>
          </a:p>
        </p:txBody>
      </p:sp>
      <p:sp>
        <p:nvSpPr>
          <p:cNvPr id="14338" name="Title 1"/>
          <p:cNvSpPr>
            <a:spLocks noGrp="1"/>
          </p:cNvSpPr>
          <p:nvPr>
            <p:ph type="title" idx="4294967295"/>
          </p:nvPr>
        </p:nvSpPr>
        <p:spPr>
          <a:xfrm>
            <a:off x="0" y="274638"/>
            <a:ext cx="8229600" cy="1143000"/>
          </a:xfrm>
        </p:spPr>
        <p:txBody>
          <a:bodyPr/>
          <a:lstStyle/>
          <a:p>
            <a:r>
              <a:rPr lang="en-US" sz="3200" smtClean="0"/>
              <a:t>Revised Semantic Call/Return Actions</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96302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r>
              <a:rPr lang="en-US" dirty="0" err="1"/>
              <a:t>Callee</a:t>
            </a:r>
            <a:r>
              <a:rPr lang="en-US" dirty="0"/>
              <a:t> actions at the </a:t>
            </a:r>
            <a:r>
              <a:rPr lang="en-US" dirty="0" smtClean="0"/>
              <a:t>end </a:t>
            </a:r>
            <a:r>
              <a:rPr lang="en-US" dirty="0"/>
              <a:t>of execution :</a:t>
            </a:r>
            <a:endParaRPr lang="en-US" dirty="0" smtClean="0"/>
          </a:p>
          <a:p>
            <a:pPr lvl="1"/>
            <a:r>
              <a:rPr lang="en-US" sz="2000" dirty="0" smtClean="0"/>
              <a:t>If there are pass-by-value-result or out-mode parameters, the current values of those parameters are moved to the corresponding actual parameters</a:t>
            </a:r>
          </a:p>
          <a:p>
            <a:pPr lvl="1"/>
            <a:r>
              <a:rPr lang="en-US" sz="2000" dirty="0" smtClean="0"/>
              <a:t>If the subprogram is a function, its value is moved to a place accessible to the caller</a:t>
            </a:r>
          </a:p>
          <a:p>
            <a:pPr lvl="1"/>
            <a:r>
              <a:rPr lang="en-US" sz="2000" dirty="0" smtClean="0"/>
              <a:t>Restore the stack pointer by using the value of the current EP-1 and set the EP to the old address using the dynamic link </a:t>
            </a:r>
          </a:p>
          <a:p>
            <a:pPr lvl="1"/>
            <a:r>
              <a:rPr lang="en-US" sz="2000" dirty="0" smtClean="0"/>
              <a:t>Restore the execution status of the caller</a:t>
            </a:r>
          </a:p>
          <a:p>
            <a:pPr lvl="1"/>
            <a:r>
              <a:rPr lang="en-US" sz="2000" dirty="0" smtClean="0"/>
              <a:t>Transfer control back to the caller</a:t>
            </a:r>
          </a:p>
          <a:p>
            <a:pPr marL="457200" lvl="1" indent="0">
              <a:buNone/>
            </a:pPr>
            <a:endParaRPr lang="en-US" sz="2000" dirty="0"/>
          </a:p>
          <a:p>
            <a:pPr marL="0" lvl="1" indent="0">
              <a:buNone/>
            </a:pPr>
            <a:r>
              <a:rPr lang="en-US" sz="2000" dirty="0" smtClean="0"/>
              <a:t>A subprogram is </a:t>
            </a:r>
            <a:r>
              <a:rPr lang="en-US" sz="2000" dirty="0" smtClean="0">
                <a:solidFill>
                  <a:srgbClr val="FF0000"/>
                </a:solidFill>
              </a:rPr>
              <a:t>active</a:t>
            </a:r>
            <a:r>
              <a:rPr lang="en-US" sz="2000" dirty="0" smtClean="0"/>
              <a:t> from the time it is called till the time it completes execution. After the subprogram is inactive, its local  scope ceases to exist so its ARI can be destroyed.</a:t>
            </a:r>
          </a:p>
        </p:txBody>
      </p:sp>
      <p:sp>
        <p:nvSpPr>
          <p:cNvPr id="15362" name="Title 1"/>
          <p:cNvSpPr>
            <a:spLocks noGrp="1"/>
          </p:cNvSpPr>
          <p:nvPr>
            <p:ph type="title" idx="4294967295"/>
          </p:nvPr>
        </p:nvSpPr>
        <p:spPr>
          <a:xfrm>
            <a:off x="0" y="198437"/>
            <a:ext cx="8153400" cy="1295400"/>
          </a:xfrm>
        </p:spPr>
        <p:txBody>
          <a:bodyPr/>
          <a:lstStyle/>
          <a:p>
            <a:r>
              <a:rPr lang="en-US" sz="3200" dirty="0" smtClean="0"/>
              <a:t>Revised Semantic Call/Return Actions </a:t>
            </a:r>
            <a:r>
              <a:rPr lang="en-US" sz="2800" dirty="0" smtClean="0"/>
              <a:t>(continued)</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92697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An example without recursion</a:t>
            </a:r>
            <a:endParaRPr lang="en-US" dirty="0"/>
          </a:p>
        </p:txBody>
      </p:sp>
      <p:pic>
        <p:nvPicPr>
          <p:cNvPr id="4" name="Picture 3"/>
          <p:cNvPicPr>
            <a:picLocks noChangeAspect="1"/>
          </p:cNvPicPr>
          <p:nvPr/>
        </p:nvPicPr>
        <p:blipFill>
          <a:blip r:embed="rId2"/>
          <a:stretch>
            <a:fillRect/>
          </a:stretch>
        </p:blipFill>
        <p:spPr>
          <a:xfrm>
            <a:off x="381000" y="1493836"/>
            <a:ext cx="3048000" cy="4906113"/>
          </a:xfrm>
          <a:prstGeom prst="rect">
            <a:avLst/>
          </a:prstGeom>
        </p:spPr>
      </p:pic>
      <p:sp>
        <p:nvSpPr>
          <p:cNvPr id="5"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10241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1600" dirty="0" smtClean="0"/>
              <a:t>Sequence of function calls: </a:t>
            </a:r>
          </a:p>
          <a:p>
            <a:pPr marL="0" indent="0"/>
            <a:r>
              <a:rPr lang="en-US" sz="1600" dirty="0"/>
              <a:t> </a:t>
            </a:r>
            <a:r>
              <a:rPr lang="en-US" sz="1600" dirty="0" smtClean="0"/>
              <a:t>   main calls fun1, fun1 calls fun2 and fun2 calls fun3.</a:t>
            </a:r>
            <a:endParaRPr lang="en-US" sz="1600" dirty="0"/>
          </a:p>
        </p:txBody>
      </p:sp>
      <p:sp>
        <p:nvSpPr>
          <p:cNvPr id="3" name="Content Placeholder 2"/>
          <p:cNvSpPr>
            <a:spLocks noGrp="1"/>
          </p:cNvSpPr>
          <p:nvPr>
            <p:ph sz="quarter" idx="10"/>
          </p:nvPr>
        </p:nvSpPr>
        <p:spPr/>
        <p:txBody>
          <a:bodyPr/>
          <a:lstStyle/>
          <a:p>
            <a:r>
              <a:rPr lang="en-US" dirty="0" smtClean="0"/>
              <a:t>Stack contents for 3 points in the program</a:t>
            </a:r>
            <a:endParaRPr lang="en-US" dirty="0"/>
          </a:p>
        </p:txBody>
      </p:sp>
      <p:pic>
        <p:nvPicPr>
          <p:cNvPr id="4" name="Picture 3"/>
          <p:cNvPicPr>
            <a:picLocks noChangeAspect="1"/>
          </p:cNvPicPr>
          <p:nvPr/>
        </p:nvPicPr>
        <p:blipFill>
          <a:blip r:embed="rId2"/>
          <a:stretch>
            <a:fillRect/>
          </a:stretch>
        </p:blipFill>
        <p:spPr>
          <a:xfrm>
            <a:off x="685800" y="2057400"/>
            <a:ext cx="7391400" cy="4405744"/>
          </a:xfrm>
          <a:prstGeom prst="rect">
            <a:avLst/>
          </a:prstGeom>
        </p:spPr>
      </p:pic>
      <p:sp>
        <p:nvSpPr>
          <p:cNvPr id="5"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424013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Initially, only ARI of function main and fun1 are on the stack.</a:t>
            </a:r>
          </a:p>
          <a:p>
            <a:pPr>
              <a:buFont typeface="Arial" panose="020B0604020202020204" pitchFamily="34" charset="0"/>
              <a:buChar char="•"/>
            </a:pPr>
            <a:r>
              <a:rPr lang="en-US" dirty="0" smtClean="0"/>
              <a:t>When fun1 calls fun2, fun2’s ARI is created on the stack.</a:t>
            </a:r>
          </a:p>
          <a:p>
            <a:pPr>
              <a:buFont typeface="Arial" panose="020B0604020202020204" pitchFamily="34" charset="0"/>
              <a:buChar char="•"/>
            </a:pPr>
            <a:r>
              <a:rPr lang="en-US" dirty="0" smtClean="0"/>
              <a:t>When fun2 calls fun3, fun3’s ARI is created on the stack.</a:t>
            </a:r>
          </a:p>
          <a:p>
            <a:pPr>
              <a:buFont typeface="Arial" panose="020B0604020202020204" pitchFamily="34" charset="0"/>
              <a:buChar char="•"/>
            </a:pPr>
            <a:r>
              <a:rPr lang="en-US" dirty="0" smtClean="0"/>
              <a:t>When fun3’s execution ends, its ARI is removed from the stack and EP is used to reset the stack top pointer.</a:t>
            </a:r>
          </a:p>
          <a:p>
            <a:pPr>
              <a:buFont typeface="Arial" panose="020B0604020202020204" pitchFamily="34" charset="0"/>
              <a:buChar char="•"/>
            </a:pPr>
            <a:r>
              <a:rPr lang="en-US" dirty="0" smtClean="0"/>
              <a:t>Similarly, other ARIs are destroyed as the function call returns to the main function. At the end, the stack has only the ARI of the main function.</a:t>
            </a:r>
          </a:p>
          <a:p>
            <a:endParaRPr lang="en-US" dirty="0"/>
          </a:p>
        </p:txBody>
      </p:sp>
      <p:sp>
        <p:nvSpPr>
          <p:cNvPr id="3" name="Content Placeholder 2"/>
          <p:cNvSpPr>
            <a:spLocks noGrp="1"/>
          </p:cNvSpPr>
          <p:nvPr>
            <p:ph sz="quarter" idx="10"/>
          </p:nvPr>
        </p:nvSpPr>
        <p:spPr/>
        <p:txBody>
          <a:bodyPr/>
          <a:lstStyle/>
          <a:p>
            <a:r>
              <a:rPr lang="en-US" dirty="0" smtClean="0"/>
              <a:t>(Contd..)</a:t>
            </a:r>
            <a:endParaRPr lang="en-US" dirty="0"/>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71576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algn="just" eaLnBrk="1" hangingPunct="1">
              <a:buFont typeface="Arial" panose="020B0604020202020204" pitchFamily="34" charset="0"/>
              <a:buChar char="•"/>
            </a:pPr>
            <a:r>
              <a:rPr lang="en-US" sz="2000" dirty="0" smtClean="0"/>
              <a:t>The collection of dynamic links in the stack at a given time is called the </a:t>
            </a:r>
            <a:r>
              <a:rPr lang="en-US" sz="2000" i="1" dirty="0" smtClean="0">
                <a:solidFill>
                  <a:srgbClr val="FF0000"/>
                </a:solidFill>
              </a:rPr>
              <a:t>dynamic chain</a:t>
            </a:r>
            <a:r>
              <a:rPr lang="en-US" sz="2000" dirty="0" smtClean="0"/>
              <a:t>, or </a:t>
            </a:r>
            <a:r>
              <a:rPr lang="en-US" sz="2000" i="1" dirty="0" smtClean="0"/>
              <a:t>call chain</a:t>
            </a:r>
          </a:p>
          <a:p>
            <a:pPr algn="just" eaLnBrk="1" hangingPunct="1">
              <a:buFont typeface="Arial" panose="020B0604020202020204" pitchFamily="34" charset="0"/>
              <a:buChar char="•"/>
            </a:pPr>
            <a:r>
              <a:rPr lang="en-US" sz="2000" dirty="0" smtClean="0"/>
              <a:t>Local variables can be accessed by their offset from the beginning of the activation record, whose address is in the EP. This offset is called the </a:t>
            </a:r>
            <a:r>
              <a:rPr lang="en-US" sz="2000" i="1" dirty="0" err="1" smtClean="0">
                <a:solidFill>
                  <a:srgbClr val="FF0000"/>
                </a:solidFill>
              </a:rPr>
              <a:t>local_offset</a:t>
            </a:r>
            <a:r>
              <a:rPr lang="en-US" sz="2000" i="1" dirty="0" smtClean="0">
                <a:solidFill>
                  <a:srgbClr val="FF0000"/>
                </a:solidFill>
              </a:rPr>
              <a:t>.</a:t>
            </a:r>
          </a:p>
          <a:p>
            <a:pPr algn="just" eaLnBrk="1" hangingPunct="1">
              <a:buFont typeface="Arial" panose="020B0604020202020204" pitchFamily="34" charset="0"/>
              <a:buChar char="•"/>
            </a:pPr>
            <a:r>
              <a:rPr lang="en-US" sz="2000" dirty="0" smtClean="0"/>
              <a:t>The </a:t>
            </a:r>
            <a:r>
              <a:rPr lang="en-US" sz="2000" dirty="0" err="1" smtClean="0"/>
              <a:t>local_offset</a:t>
            </a:r>
            <a:r>
              <a:rPr lang="en-US" sz="2000" dirty="0" smtClean="0"/>
              <a:t> of a local variable can be determined by the compiler at compile time.</a:t>
            </a:r>
          </a:p>
          <a:p>
            <a:pPr algn="just" eaLnBrk="1" hangingPunct="1">
              <a:buFont typeface="Arial" panose="020B0604020202020204" pitchFamily="34" charset="0"/>
              <a:buChar char="•"/>
            </a:pPr>
            <a:r>
              <a:rPr lang="en-US" sz="2000" dirty="0" smtClean="0"/>
              <a:t>We assume that each variable takes one position in the activation record. Example, the first local variable declared in a subprogram would be allocated in the activation record two positions + the no. of parameters from the bottom (</a:t>
            </a:r>
            <a:r>
              <a:rPr lang="en-US" sz="2000" dirty="0" smtClean="0">
                <a:solidFill>
                  <a:srgbClr val="FF0000"/>
                </a:solidFill>
              </a:rPr>
              <a:t>the first 2 positions are for return address and dynamic link</a:t>
            </a:r>
            <a:r>
              <a:rPr lang="en-US" sz="2000" dirty="0" smtClean="0"/>
              <a:t>).</a:t>
            </a:r>
          </a:p>
        </p:txBody>
      </p:sp>
      <p:sp>
        <p:nvSpPr>
          <p:cNvPr id="16388" name="Rectangle 2"/>
          <p:cNvSpPr>
            <a:spLocks noGrp="1" noChangeArrowheads="1"/>
          </p:cNvSpPr>
          <p:nvPr>
            <p:ph type="title" idx="4294967295"/>
          </p:nvPr>
        </p:nvSpPr>
        <p:spPr>
          <a:xfrm>
            <a:off x="0" y="274638"/>
            <a:ext cx="8229600" cy="1143000"/>
          </a:xfrm>
        </p:spPr>
        <p:txBody>
          <a:bodyPr/>
          <a:lstStyle/>
          <a:p>
            <a:pPr eaLnBrk="1" hangingPunct="1"/>
            <a:r>
              <a:rPr lang="en-US" smtClean="0"/>
              <a:t>Dynamic Chain and Local Offset</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11236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2300" y="1600200"/>
            <a:ext cx="4715930" cy="3200400"/>
          </a:xfrm>
          <a:prstGeom prst="rect">
            <a:avLst/>
          </a:prstGeom>
        </p:spPr>
      </p:pic>
      <p:sp>
        <p:nvSpPr>
          <p:cNvPr id="3" name="Content Placeholder 2"/>
          <p:cNvSpPr>
            <a:spLocks noGrp="1"/>
          </p:cNvSpPr>
          <p:nvPr>
            <p:ph sz="quarter" idx="10"/>
          </p:nvPr>
        </p:nvSpPr>
        <p:spPr/>
        <p:txBody>
          <a:bodyPr/>
          <a:lstStyle/>
          <a:p>
            <a:r>
              <a:rPr lang="en-US" dirty="0" smtClean="0"/>
              <a:t>Example with recursion</a:t>
            </a:r>
            <a:endParaRPr lang="en-US" dirty="0"/>
          </a:p>
        </p:txBody>
      </p:sp>
      <p:pic>
        <p:nvPicPr>
          <p:cNvPr id="5" name="Picture 15" descr="f10-06"/>
          <p:cNvPicPr preferRelativeResize="0">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6355"/>
          <a:stretch>
            <a:fillRect/>
          </a:stretch>
        </p:blipFill>
        <p:spPr bwMode="auto">
          <a:xfrm>
            <a:off x="5448230" y="1524000"/>
            <a:ext cx="332085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762928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7239000" cy="1143000"/>
          </a:xfrm>
        </p:spPr>
        <p:txBody>
          <a:bodyPr>
            <a:normAutofit/>
          </a:bodyPr>
          <a:lstStyle/>
          <a:p>
            <a:r>
              <a:rPr lang="en-US" sz="2800" dirty="0" smtClean="0"/>
              <a:t>Stack contents at position 1 in 3 executions</a:t>
            </a:r>
            <a:endParaRPr lang="en-US" sz="2800" dirty="0"/>
          </a:p>
        </p:txBody>
      </p:sp>
      <p:pic>
        <p:nvPicPr>
          <p:cNvPr id="5" name="Picture 4"/>
          <p:cNvPicPr>
            <a:picLocks noChangeAspect="1"/>
          </p:cNvPicPr>
          <p:nvPr/>
        </p:nvPicPr>
        <p:blipFill>
          <a:blip r:embed="rId2"/>
          <a:stretch>
            <a:fillRect/>
          </a:stretch>
        </p:blipFill>
        <p:spPr>
          <a:xfrm>
            <a:off x="381000" y="914400"/>
            <a:ext cx="7620000" cy="5619049"/>
          </a:xfrm>
          <a:prstGeom prst="rect">
            <a:avLst/>
          </a:prstGeom>
        </p:spPr>
      </p:pic>
      <p:sp>
        <p:nvSpPr>
          <p:cNvPr id="6"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75902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Stack contents </a:t>
            </a:r>
            <a:r>
              <a:rPr lang="en-US" dirty="0" smtClean="0"/>
              <a:t>during execution of main and factorial</a:t>
            </a:r>
            <a:endParaRPr lang="en-US" dirty="0"/>
          </a:p>
          <a:p>
            <a:endParaRPr lang="en-US" dirty="0"/>
          </a:p>
        </p:txBody>
      </p:sp>
      <p:pic>
        <p:nvPicPr>
          <p:cNvPr id="6" name="Picture 5"/>
          <p:cNvPicPr>
            <a:picLocks noChangeAspect="1"/>
          </p:cNvPicPr>
          <p:nvPr/>
        </p:nvPicPr>
        <p:blipFill>
          <a:blip r:embed="rId2"/>
          <a:stretch>
            <a:fillRect/>
          </a:stretch>
        </p:blipFill>
        <p:spPr>
          <a:xfrm>
            <a:off x="762000" y="1600200"/>
            <a:ext cx="7393159" cy="4724400"/>
          </a:xfrm>
          <a:prstGeom prst="rect">
            <a:avLst/>
          </a:prstGeom>
        </p:spPr>
      </p:pic>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22434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eaLnBrk="1" hangingPunct="1">
              <a:buFont typeface="Arial" panose="020B0604020202020204" pitchFamily="34" charset="0"/>
              <a:buChar char="•"/>
            </a:pPr>
            <a:r>
              <a:rPr lang="en-US" sz="2400" dirty="0" smtClean="0"/>
              <a:t>Run time environment</a:t>
            </a:r>
          </a:p>
          <a:p>
            <a:pPr eaLnBrk="1" hangingPunct="1">
              <a:buFont typeface="Arial" panose="020B0604020202020204" pitchFamily="34" charset="0"/>
              <a:buChar char="•"/>
            </a:pPr>
            <a:r>
              <a:rPr lang="en-US" sz="2400" dirty="0" smtClean="0"/>
              <a:t>The General Semantics of Calls and Returns</a:t>
            </a:r>
          </a:p>
          <a:p>
            <a:pPr eaLnBrk="1" hangingPunct="1">
              <a:buFont typeface="Arial" panose="020B0604020202020204" pitchFamily="34" charset="0"/>
              <a:buChar char="•"/>
            </a:pPr>
            <a:r>
              <a:rPr lang="en-US" sz="2400" dirty="0" smtClean="0"/>
              <a:t>Implementing “Simple” Subprograms</a:t>
            </a:r>
          </a:p>
          <a:p>
            <a:pPr eaLnBrk="1" hangingPunct="1">
              <a:buFont typeface="Arial" panose="020B0604020202020204" pitchFamily="34" charset="0"/>
              <a:buChar char="•"/>
            </a:pPr>
            <a:r>
              <a:rPr lang="en-US" sz="2400" dirty="0" smtClean="0"/>
              <a:t>Implementing Subprograms with Stack-Dynamic Local Variables</a:t>
            </a:r>
          </a:p>
          <a:p>
            <a:pPr eaLnBrk="1" hangingPunct="1">
              <a:buFont typeface="Arial" panose="020B0604020202020204" pitchFamily="34" charset="0"/>
              <a:buChar char="•"/>
            </a:pPr>
            <a:r>
              <a:rPr lang="en-US" sz="2400" dirty="0" smtClean="0"/>
              <a:t>Nested Subprograms</a:t>
            </a:r>
          </a:p>
          <a:p>
            <a:pPr eaLnBrk="1" hangingPunct="1">
              <a:buFont typeface="Arial" panose="020B0604020202020204" pitchFamily="34" charset="0"/>
              <a:buChar char="•"/>
            </a:pPr>
            <a:r>
              <a:rPr lang="en-US" dirty="0" smtClean="0"/>
              <a:t>Implementing Static Scoping</a:t>
            </a:r>
            <a:endParaRPr lang="en-US" sz="2400" dirty="0" smtClean="0"/>
          </a:p>
          <a:p>
            <a:pPr eaLnBrk="1" hangingPunct="1">
              <a:buFont typeface="Arial" panose="020B0604020202020204" pitchFamily="34" charset="0"/>
              <a:buChar char="•"/>
            </a:pPr>
            <a:r>
              <a:rPr lang="en-US" sz="2400" dirty="0" smtClean="0"/>
              <a:t>Implementing Dynamic Scoping</a:t>
            </a:r>
          </a:p>
        </p:txBody>
      </p:sp>
      <p:sp>
        <p:nvSpPr>
          <p:cNvPr id="4100" name="Rectangle 2"/>
          <p:cNvSpPr>
            <a:spLocks noGrp="1" noChangeArrowheads="1"/>
          </p:cNvSpPr>
          <p:nvPr>
            <p:ph type="title" idx="4294967295"/>
          </p:nvPr>
        </p:nvSpPr>
        <p:spPr>
          <a:xfrm>
            <a:off x="0" y="274638"/>
            <a:ext cx="8229600" cy="1143000"/>
          </a:xfrm>
        </p:spPr>
        <p:txBody>
          <a:bodyPr/>
          <a:lstStyle/>
          <a:p>
            <a:pPr eaLnBrk="1" hangingPunct="1"/>
            <a:r>
              <a:rPr lang="en-US" dirty="0" smtClean="0"/>
              <a:t>Agenda</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02808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(Contd..)</a:t>
            </a:r>
            <a:endParaRPr lang="en-US" dirty="0"/>
          </a:p>
        </p:txBody>
      </p:sp>
      <p:pic>
        <p:nvPicPr>
          <p:cNvPr id="4" name="Picture 3"/>
          <p:cNvPicPr>
            <a:picLocks noChangeAspect="1"/>
          </p:cNvPicPr>
          <p:nvPr/>
        </p:nvPicPr>
        <p:blipFill>
          <a:blip r:embed="rId2"/>
          <a:stretch>
            <a:fillRect/>
          </a:stretch>
        </p:blipFill>
        <p:spPr>
          <a:xfrm>
            <a:off x="381000" y="1600200"/>
            <a:ext cx="8088151" cy="3200400"/>
          </a:xfrm>
          <a:prstGeom prst="rect">
            <a:avLst/>
          </a:prstGeom>
        </p:spPr>
      </p:pic>
      <p:sp>
        <p:nvSpPr>
          <p:cNvPr id="5"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538187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marL="533400" indent="-533400" eaLnBrk="1" hangingPunct="1">
              <a:lnSpc>
                <a:spcPct val="90000"/>
              </a:lnSpc>
              <a:buFont typeface="Arial" panose="020B0604020202020204" pitchFamily="34" charset="0"/>
              <a:buChar char="•"/>
            </a:pPr>
            <a:r>
              <a:rPr lang="en-US" sz="2400" dirty="0" smtClean="0"/>
              <a:t>Some non-C-based static-scoped languages (e.g., Fortran, Ada, Python, JavaScript, Ruby) use stack-dynamic local variables and allow subprograms to be nested</a:t>
            </a:r>
          </a:p>
          <a:p>
            <a:pPr marL="533400" indent="-533400" eaLnBrk="1" hangingPunct="1">
              <a:lnSpc>
                <a:spcPct val="90000"/>
              </a:lnSpc>
              <a:buFont typeface="Arial" panose="020B0604020202020204" pitchFamily="34" charset="0"/>
              <a:buChar char="•"/>
            </a:pPr>
            <a:r>
              <a:rPr lang="en-US" sz="2400" dirty="0" smtClean="0"/>
              <a:t>All variables that can be non-locally accessed reside in some activation record instance in the stack</a:t>
            </a:r>
          </a:p>
          <a:p>
            <a:pPr marL="533400" indent="-533400" eaLnBrk="1" hangingPunct="1">
              <a:lnSpc>
                <a:spcPct val="90000"/>
              </a:lnSpc>
            </a:pPr>
            <a:r>
              <a:rPr lang="en-US" sz="2400" dirty="0" smtClean="0"/>
              <a:t>The process of locating a non-local reference:</a:t>
            </a:r>
          </a:p>
          <a:p>
            <a:pPr marL="914400" lvl="1" indent="-457200" eaLnBrk="1" hangingPunct="1">
              <a:lnSpc>
                <a:spcPct val="90000"/>
              </a:lnSpc>
              <a:buFontTx/>
              <a:buAutoNum type="arabicPeriod"/>
            </a:pPr>
            <a:r>
              <a:rPr lang="en-US" sz="2000" dirty="0" smtClean="0"/>
              <a:t>Find the correct activation record instance</a:t>
            </a:r>
          </a:p>
          <a:p>
            <a:pPr marL="914400" lvl="1" indent="-457200" eaLnBrk="1" hangingPunct="1">
              <a:lnSpc>
                <a:spcPct val="90000"/>
              </a:lnSpc>
              <a:buFontTx/>
              <a:buAutoNum type="arabicPeriod"/>
            </a:pPr>
            <a:r>
              <a:rPr lang="en-US" sz="2000" dirty="0" smtClean="0"/>
              <a:t>Determine the correct offset within that activation record instance</a:t>
            </a:r>
          </a:p>
        </p:txBody>
      </p:sp>
      <p:sp>
        <p:nvSpPr>
          <p:cNvPr id="17412" name="Rectangle 2"/>
          <p:cNvSpPr>
            <a:spLocks noGrp="1" noChangeArrowheads="1"/>
          </p:cNvSpPr>
          <p:nvPr>
            <p:ph type="title" idx="4294967295"/>
          </p:nvPr>
        </p:nvSpPr>
        <p:spPr>
          <a:xfrm>
            <a:off x="0" y="274638"/>
            <a:ext cx="8229600" cy="1143000"/>
          </a:xfrm>
        </p:spPr>
        <p:txBody>
          <a:bodyPr/>
          <a:lstStyle/>
          <a:p>
            <a:pPr eaLnBrk="1" hangingPunct="1"/>
            <a:r>
              <a:rPr lang="en-US" dirty="0" smtClean="0"/>
              <a:t>Nested Subprograms</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934982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r>
              <a:rPr lang="en-US" smtClean="0"/>
              <a:t>Finding the offset is easy</a:t>
            </a:r>
          </a:p>
          <a:p>
            <a:pPr eaLnBrk="1" hangingPunct="1"/>
            <a:r>
              <a:rPr lang="en-US" smtClean="0"/>
              <a:t>Finding the correct activation record instance</a:t>
            </a:r>
          </a:p>
          <a:p>
            <a:pPr lvl="1" eaLnBrk="1" hangingPunct="1"/>
            <a:r>
              <a:rPr lang="en-US" smtClean="0"/>
              <a:t>Static semantic rules guarantee that all non-local variables that can be referenced have been allocated in some activation record instance that is on the stack when the reference is made</a:t>
            </a:r>
          </a:p>
        </p:txBody>
      </p:sp>
      <p:sp>
        <p:nvSpPr>
          <p:cNvPr id="18436" name="Rectangle 2"/>
          <p:cNvSpPr>
            <a:spLocks noGrp="1" noChangeArrowheads="1"/>
          </p:cNvSpPr>
          <p:nvPr>
            <p:ph type="title" idx="4294967295"/>
          </p:nvPr>
        </p:nvSpPr>
        <p:spPr>
          <a:xfrm>
            <a:off x="152400" y="304800"/>
            <a:ext cx="8153400" cy="1143000"/>
          </a:xfrm>
        </p:spPr>
        <p:txBody>
          <a:bodyPr/>
          <a:lstStyle/>
          <a:p>
            <a:pPr eaLnBrk="1" hangingPunct="1"/>
            <a:r>
              <a:rPr lang="en-US" dirty="0" smtClean="0"/>
              <a:t>Locating a Non-local Reference</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063720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80000"/>
              </a:lnSpc>
              <a:buFont typeface="Arial" panose="020B0604020202020204" pitchFamily="34" charset="0"/>
              <a:buChar char="•"/>
            </a:pPr>
            <a:r>
              <a:rPr lang="en-US" sz="1800" dirty="0" smtClean="0"/>
              <a:t>A </a:t>
            </a:r>
            <a:r>
              <a:rPr lang="en-US" sz="1800" i="1" dirty="0" smtClean="0">
                <a:solidFill>
                  <a:srgbClr val="FF0000"/>
                </a:solidFill>
              </a:rPr>
              <a:t>static chain</a:t>
            </a:r>
            <a:r>
              <a:rPr lang="en-US" sz="1800" dirty="0" smtClean="0">
                <a:solidFill>
                  <a:srgbClr val="FF0000"/>
                </a:solidFill>
              </a:rPr>
              <a:t> </a:t>
            </a:r>
            <a:r>
              <a:rPr lang="en-US" sz="1800" dirty="0" smtClean="0"/>
              <a:t>is a chain of static links that connects certain activation record instances</a:t>
            </a:r>
          </a:p>
          <a:p>
            <a:pPr eaLnBrk="1" hangingPunct="1">
              <a:lnSpc>
                <a:spcPct val="80000"/>
              </a:lnSpc>
              <a:buFont typeface="Arial" panose="020B0604020202020204" pitchFamily="34" charset="0"/>
              <a:buChar char="•"/>
            </a:pPr>
            <a:endParaRPr lang="en-US" sz="1800" dirty="0" smtClean="0"/>
          </a:p>
          <a:p>
            <a:pPr eaLnBrk="1" hangingPunct="1">
              <a:lnSpc>
                <a:spcPct val="80000"/>
              </a:lnSpc>
              <a:buFont typeface="Arial" panose="020B0604020202020204" pitchFamily="34" charset="0"/>
              <a:buChar char="•"/>
            </a:pPr>
            <a:r>
              <a:rPr lang="en-US" sz="1800" dirty="0" smtClean="0"/>
              <a:t>The </a:t>
            </a:r>
            <a:r>
              <a:rPr lang="en-US" sz="1800" i="1" dirty="0" smtClean="0">
                <a:solidFill>
                  <a:srgbClr val="FF0000"/>
                </a:solidFill>
              </a:rPr>
              <a:t>static link</a:t>
            </a:r>
            <a:r>
              <a:rPr lang="en-US" sz="1800" dirty="0" smtClean="0">
                <a:solidFill>
                  <a:srgbClr val="FF0000"/>
                </a:solidFill>
              </a:rPr>
              <a:t>  (access link) </a:t>
            </a:r>
            <a:r>
              <a:rPr lang="en-US" sz="1800" dirty="0" smtClean="0"/>
              <a:t>in an activation record instance for subprogram A points to the activation record instance of A's static parent.</a:t>
            </a:r>
          </a:p>
          <a:p>
            <a:pPr eaLnBrk="1" hangingPunct="1">
              <a:lnSpc>
                <a:spcPct val="80000"/>
              </a:lnSpc>
              <a:buFont typeface="Arial" panose="020B0604020202020204" pitchFamily="34" charset="0"/>
              <a:buChar char="•"/>
            </a:pPr>
            <a:endParaRPr lang="en-US" sz="1800" dirty="0" smtClean="0"/>
          </a:p>
          <a:p>
            <a:pPr eaLnBrk="1" hangingPunct="1">
              <a:lnSpc>
                <a:spcPct val="80000"/>
              </a:lnSpc>
              <a:buFont typeface="Arial" panose="020B0604020202020204" pitchFamily="34" charset="0"/>
              <a:buChar char="•"/>
            </a:pPr>
            <a:r>
              <a:rPr lang="en-US" sz="1800" dirty="0" smtClean="0"/>
              <a:t>The static chain from an activation record instance connects it to all of its </a:t>
            </a:r>
            <a:r>
              <a:rPr lang="en-US" sz="1800" dirty="0" smtClean="0">
                <a:solidFill>
                  <a:srgbClr val="FF0000"/>
                </a:solidFill>
              </a:rPr>
              <a:t>static ancestors</a:t>
            </a:r>
            <a:r>
              <a:rPr lang="en-US" sz="1800" dirty="0" smtClean="0"/>
              <a:t>.</a:t>
            </a:r>
          </a:p>
          <a:p>
            <a:pPr eaLnBrk="1" hangingPunct="1">
              <a:lnSpc>
                <a:spcPct val="80000"/>
              </a:lnSpc>
              <a:buFont typeface="Arial" panose="020B0604020202020204" pitchFamily="34" charset="0"/>
              <a:buChar char="•"/>
            </a:pPr>
            <a:endParaRPr lang="en-US" sz="1800" dirty="0" smtClean="0"/>
          </a:p>
          <a:p>
            <a:pPr eaLnBrk="1" hangingPunct="1">
              <a:lnSpc>
                <a:spcPct val="80000"/>
              </a:lnSpc>
              <a:buFont typeface="Arial" panose="020B0604020202020204" pitchFamily="34" charset="0"/>
              <a:buChar char="•"/>
            </a:pPr>
            <a:r>
              <a:rPr lang="en-US" sz="1800" dirty="0" smtClean="0">
                <a:solidFill>
                  <a:srgbClr val="FF0000"/>
                </a:solidFill>
              </a:rPr>
              <a:t>We can find the correct ARI for a non-local variable using static links</a:t>
            </a:r>
            <a:r>
              <a:rPr lang="en-US" sz="1800" dirty="0" smtClean="0"/>
              <a:t>: When a reference to a non-local variable is made, the ARI containing the variable can be found by searching the static chain until a static ancestor ARI is found that contains the variable.</a:t>
            </a:r>
          </a:p>
          <a:p>
            <a:pPr eaLnBrk="1" hangingPunct="1">
              <a:lnSpc>
                <a:spcPct val="80000"/>
              </a:lnSpc>
              <a:buFont typeface="Arial" panose="020B0604020202020204" pitchFamily="34" charset="0"/>
              <a:buChar char="•"/>
            </a:pPr>
            <a:r>
              <a:rPr lang="en-US" sz="1800" dirty="0" smtClean="0"/>
              <a:t>Also, since the scoping is static, the compiler can identify the non-local variables and the </a:t>
            </a:r>
            <a:r>
              <a:rPr lang="en-US" sz="1800" dirty="0" smtClean="0">
                <a:solidFill>
                  <a:srgbClr val="FF0000"/>
                </a:solidFill>
              </a:rPr>
              <a:t>length of the static chain </a:t>
            </a:r>
            <a:r>
              <a:rPr lang="en-US" sz="1800" dirty="0" smtClean="0"/>
              <a:t>to be followed to reach the ARI of the referenced non-local variable.</a:t>
            </a:r>
          </a:p>
          <a:p>
            <a:pPr marL="0" indent="0" eaLnBrk="1" hangingPunct="1">
              <a:lnSpc>
                <a:spcPct val="80000"/>
              </a:lnSpc>
            </a:pPr>
            <a:r>
              <a:rPr lang="en-US" sz="1800" dirty="0" smtClean="0"/>
              <a:t> </a:t>
            </a:r>
          </a:p>
          <a:p>
            <a:pPr eaLnBrk="1" hangingPunct="1">
              <a:lnSpc>
                <a:spcPct val="80000"/>
              </a:lnSpc>
              <a:buFont typeface="Arial" panose="020B0604020202020204" pitchFamily="34" charset="0"/>
              <a:buChar char="•"/>
            </a:pPr>
            <a:endParaRPr lang="en-US" sz="1800" dirty="0" smtClean="0"/>
          </a:p>
        </p:txBody>
      </p:sp>
      <p:sp>
        <p:nvSpPr>
          <p:cNvPr id="19460" name="Rectangle 2"/>
          <p:cNvSpPr>
            <a:spLocks noGrp="1" noChangeArrowheads="1"/>
          </p:cNvSpPr>
          <p:nvPr>
            <p:ph type="title" idx="4294967295"/>
          </p:nvPr>
        </p:nvSpPr>
        <p:spPr>
          <a:xfrm>
            <a:off x="0" y="274638"/>
            <a:ext cx="8229600" cy="1143000"/>
          </a:xfrm>
        </p:spPr>
        <p:txBody>
          <a:bodyPr/>
          <a:lstStyle/>
          <a:p>
            <a:pPr eaLnBrk="1" hangingPunct="1"/>
            <a:r>
              <a:rPr lang="en-US" smtClean="0"/>
              <a:t>Static Scoping</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53935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algn="just" eaLnBrk="1" hangingPunct="1">
              <a:lnSpc>
                <a:spcPct val="80000"/>
              </a:lnSpc>
              <a:buFont typeface="Arial" panose="020B0604020202020204" pitchFamily="34" charset="0"/>
              <a:buChar char="•"/>
            </a:pPr>
            <a:r>
              <a:rPr lang="en-US" sz="2000" i="1" dirty="0" err="1">
                <a:solidFill>
                  <a:srgbClr val="FF0000"/>
                </a:solidFill>
              </a:rPr>
              <a:t>Static_depth</a:t>
            </a:r>
            <a:r>
              <a:rPr lang="en-US" sz="2000" dirty="0"/>
              <a:t> is an integer associated with a static scope whose value is the depth of nesting of that scope</a:t>
            </a:r>
          </a:p>
          <a:p>
            <a:pPr algn="just" eaLnBrk="1" hangingPunct="1">
              <a:lnSpc>
                <a:spcPct val="80000"/>
              </a:lnSpc>
              <a:buFont typeface="Arial" panose="020B0604020202020204" pitchFamily="34" charset="0"/>
              <a:buChar char="•"/>
            </a:pPr>
            <a:endParaRPr lang="en-US" sz="2000" dirty="0" smtClean="0">
              <a:solidFill>
                <a:srgbClr val="333399"/>
              </a:solidFill>
            </a:endParaRPr>
          </a:p>
          <a:p>
            <a:pPr algn="just" eaLnBrk="1" hangingPunct="1">
              <a:lnSpc>
                <a:spcPct val="80000"/>
              </a:lnSpc>
              <a:buFont typeface="Arial" panose="020B0604020202020204" pitchFamily="34" charset="0"/>
              <a:buChar char="•"/>
            </a:pPr>
            <a:r>
              <a:rPr lang="en-US" sz="2000" dirty="0" smtClean="0"/>
              <a:t>The length of the static chain needed to reach the correct ARI of the non-local variable is given by the </a:t>
            </a:r>
            <a:r>
              <a:rPr lang="en-US" sz="2000" i="1" dirty="0" err="1" smtClean="0">
                <a:solidFill>
                  <a:srgbClr val="FF0000"/>
                </a:solidFill>
              </a:rPr>
              <a:t>chain_offset</a:t>
            </a:r>
            <a:r>
              <a:rPr lang="en-US" sz="2000" dirty="0" smtClean="0">
                <a:solidFill>
                  <a:srgbClr val="FF0000"/>
                </a:solidFill>
              </a:rPr>
              <a:t> or </a:t>
            </a:r>
            <a:r>
              <a:rPr lang="en-US" sz="2000" i="1" dirty="0" err="1" smtClean="0">
                <a:solidFill>
                  <a:srgbClr val="FF0000"/>
                </a:solidFill>
              </a:rPr>
              <a:t>nesting_depth</a:t>
            </a:r>
            <a:r>
              <a:rPr lang="en-US" sz="2000" i="1" dirty="0" smtClean="0"/>
              <a:t>. </a:t>
            </a:r>
            <a:r>
              <a:rPr lang="en-US" sz="2000" dirty="0" smtClean="0"/>
              <a:t>It is defined as the difference between the </a:t>
            </a:r>
            <a:r>
              <a:rPr lang="en-US" sz="2000" dirty="0" err="1" smtClean="0"/>
              <a:t>static_depth</a:t>
            </a:r>
            <a:r>
              <a:rPr lang="en-US" sz="2000" dirty="0" smtClean="0"/>
              <a:t> of the subprogram containing the reference and the static depth of the subprogram containing the declaration of that non-local variable.</a:t>
            </a:r>
          </a:p>
          <a:p>
            <a:pPr algn="just" eaLnBrk="1" hangingPunct="1">
              <a:lnSpc>
                <a:spcPct val="80000"/>
              </a:lnSpc>
              <a:buFont typeface="Arial" panose="020B0604020202020204" pitchFamily="34" charset="0"/>
              <a:buChar char="•"/>
            </a:pPr>
            <a:endParaRPr lang="en-US" sz="2000" dirty="0" smtClean="0"/>
          </a:p>
          <a:p>
            <a:pPr algn="just" eaLnBrk="1" hangingPunct="1">
              <a:lnSpc>
                <a:spcPct val="80000"/>
              </a:lnSpc>
              <a:buFont typeface="Arial" panose="020B0604020202020204" pitchFamily="34" charset="0"/>
              <a:buChar char="•"/>
            </a:pPr>
            <a:r>
              <a:rPr lang="en-US" sz="2000" dirty="0" smtClean="0"/>
              <a:t>A reference to a variable can be represented by the pair: </a:t>
            </a:r>
            <a:r>
              <a:rPr lang="en-US" sz="2000" dirty="0" smtClean="0">
                <a:solidFill>
                  <a:srgbClr val="FF0000"/>
                </a:solidFill>
              </a:rPr>
              <a:t>(</a:t>
            </a:r>
            <a:r>
              <a:rPr lang="en-US" sz="2000" dirty="0" err="1" smtClean="0">
                <a:solidFill>
                  <a:srgbClr val="FF0000"/>
                </a:solidFill>
              </a:rPr>
              <a:t>chain_offset</a:t>
            </a:r>
            <a:r>
              <a:rPr lang="en-US" sz="2000" dirty="0" smtClean="0">
                <a:solidFill>
                  <a:srgbClr val="FF0000"/>
                </a:solidFill>
              </a:rPr>
              <a:t>, </a:t>
            </a:r>
            <a:r>
              <a:rPr lang="en-US" sz="2000" dirty="0" err="1" smtClean="0">
                <a:solidFill>
                  <a:srgbClr val="FF0000"/>
                </a:solidFill>
              </a:rPr>
              <a:t>local_offset</a:t>
            </a:r>
            <a:r>
              <a:rPr lang="en-US" sz="2000" dirty="0" smtClean="0">
                <a:solidFill>
                  <a:srgbClr val="FF0000"/>
                </a:solidFill>
              </a:rPr>
              <a:t>), </a:t>
            </a:r>
          </a:p>
          <a:p>
            <a:pPr marL="346075" indent="0" algn="just" eaLnBrk="1" hangingPunct="1">
              <a:lnSpc>
                <a:spcPct val="80000"/>
              </a:lnSpc>
            </a:pPr>
            <a:r>
              <a:rPr lang="en-US" sz="2000" dirty="0" smtClean="0"/>
              <a:t>where </a:t>
            </a:r>
            <a:r>
              <a:rPr lang="en-US" sz="2000" dirty="0" err="1" smtClean="0"/>
              <a:t>local_offset</a:t>
            </a:r>
            <a:r>
              <a:rPr lang="en-US" sz="2000" dirty="0" smtClean="0"/>
              <a:t> is the offset in the activation record of the variable being referenced and </a:t>
            </a:r>
            <a:r>
              <a:rPr lang="en-US" sz="2000" dirty="0" err="1" smtClean="0"/>
              <a:t>chain_offset</a:t>
            </a:r>
            <a:r>
              <a:rPr lang="en-US" sz="2000" dirty="0" smtClean="0"/>
              <a:t> is the no. of links to the correct ARI.</a:t>
            </a:r>
          </a:p>
          <a:p>
            <a:pPr eaLnBrk="1" hangingPunct="1">
              <a:buFontTx/>
              <a:buNone/>
            </a:pPr>
            <a:endParaRPr lang="en-US" dirty="0" smtClean="0"/>
          </a:p>
        </p:txBody>
      </p:sp>
      <p:sp>
        <p:nvSpPr>
          <p:cNvPr id="20482" name="Title 1"/>
          <p:cNvSpPr>
            <a:spLocks noGrp="1"/>
          </p:cNvSpPr>
          <p:nvPr>
            <p:ph type="title" idx="4294967295"/>
          </p:nvPr>
        </p:nvSpPr>
        <p:spPr>
          <a:xfrm>
            <a:off x="0" y="274638"/>
            <a:ext cx="8229600" cy="1143000"/>
          </a:xfrm>
        </p:spPr>
        <p:txBody>
          <a:bodyPr/>
          <a:lstStyle/>
          <a:p>
            <a:pPr eaLnBrk="1" hangingPunct="1"/>
            <a:r>
              <a:rPr lang="en-US" smtClean="0"/>
              <a:t>Static Scoping </a:t>
            </a:r>
            <a:r>
              <a:rPr lang="en-US" sz="2800" smtClean="0"/>
              <a:t>(continued)</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231237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0" y="274638"/>
            <a:ext cx="8229600" cy="1143000"/>
          </a:xfrm>
        </p:spPr>
        <p:txBody>
          <a:bodyPr/>
          <a:lstStyle/>
          <a:p>
            <a:pPr eaLnBrk="1" hangingPunct="1"/>
            <a:r>
              <a:rPr lang="en-US" smtClean="0"/>
              <a:t>Example Ada Program</a:t>
            </a:r>
          </a:p>
        </p:txBody>
      </p:sp>
      <p:pic>
        <p:nvPicPr>
          <p:cNvPr id="5" name="Picture 4"/>
          <p:cNvPicPr>
            <a:picLocks noChangeAspect="1"/>
          </p:cNvPicPr>
          <p:nvPr/>
        </p:nvPicPr>
        <p:blipFill>
          <a:blip r:embed="rId3"/>
          <a:stretch>
            <a:fillRect/>
          </a:stretch>
        </p:blipFill>
        <p:spPr>
          <a:xfrm>
            <a:off x="533400" y="5685897"/>
            <a:ext cx="1599600" cy="1041134"/>
          </a:xfrm>
          <a:prstGeom prst="rect">
            <a:avLst/>
          </a:prstGeom>
        </p:spPr>
      </p:pic>
      <p:sp>
        <p:nvSpPr>
          <p:cNvPr id="12"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pic>
        <p:nvPicPr>
          <p:cNvPr id="2" name="Picture 1"/>
          <p:cNvPicPr>
            <a:picLocks noChangeAspect="1"/>
          </p:cNvPicPr>
          <p:nvPr/>
        </p:nvPicPr>
        <p:blipFill>
          <a:blip r:embed="rId4"/>
          <a:stretch>
            <a:fillRect/>
          </a:stretch>
        </p:blipFill>
        <p:spPr>
          <a:xfrm>
            <a:off x="423909" y="1219201"/>
            <a:ext cx="3767091" cy="4572000"/>
          </a:xfrm>
          <a:prstGeom prst="rect">
            <a:avLst/>
          </a:prstGeom>
        </p:spPr>
      </p:pic>
    </p:spTree>
    <p:extLst>
      <p:ext uri="{BB962C8B-B14F-4D97-AF65-F5344CB8AC3E}">
        <p14:creationId xmlns:p14="http://schemas.microsoft.com/office/powerpoint/2010/main" val="2376868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pPr>
              <a:lnSpc>
                <a:spcPct val="90000"/>
              </a:lnSpc>
              <a:spcBef>
                <a:spcPct val="0"/>
              </a:spcBef>
            </a:pPr>
            <a:r>
              <a:rPr lang="en-US" sz="2400" smtClean="0"/>
              <a:t>Call sequence for</a:t>
            </a:r>
            <a:r>
              <a:rPr lang="en-US" sz="2400" b="1" smtClean="0"/>
              <a:t> </a:t>
            </a:r>
            <a:r>
              <a:rPr lang="en-US" sz="2000" smtClean="0">
                <a:latin typeface="Courier New" panose="02070309020205020404" pitchFamily="49" charset="0"/>
                <a:cs typeface="Courier New" panose="02070309020205020404" pitchFamily="49" charset="0"/>
              </a:rPr>
              <a:t>Main_2</a:t>
            </a:r>
          </a:p>
          <a:p>
            <a:pPr>
              <a:lnSpc>
                <a:spcPct val="90000"/>
              </a:lnSpc>
              <a:spcBef>
                <a:spcPct val="0"/>
              </a:spcBef>
              <a:buFontTx/>
              <a:buNone/>
            </a:pPr>
            <a:r>
              <a:rPr lang="en-US" sz="2400" smtClean="0">
                <a:latin typeface="Courier New" panose="02070309020205020404" pitchFamily="49" charset="0"/>
                <a:cs typeface="Courier New" panose="02070309020205020404" pitchFamily="49" charset="0"/>
              </a:rPr>
              <a:t>	</a:t>
            </a:r>
          </a:p>
          <a:p>
            <a:pPr>
              <a:spcBef>
                <a:spcPct val="0"/>
              </a:spcBef>
              <a:buFontTx/>
              <a:buNone/>
            </a:pPr>
            <a:r>
              <a:rPr lang="en-US" sz="2400" b="1" smtClean="0"/>
              <a:t>   	</a:t>
            </a:r>
            <a:r>
              <a:rPr lang="en-US" sz="2000" smtClean="0">
                <a:latin typeface="Courier New" panose="02070309020205020404" pitchFamily="49" charset="0"/>
                <a:cs typeface="Courier New" panose="02070309020205020404" pitchFamily="49" charset="0"/>
              </a:rPr>
              <a:t>Main_2</a:t>
            </a:r>
            <a:r>
              <a:rPr lang="en-US" sz="2000" b="1" smtClean="0"/>
              <a:t> </a:t>
            </a:r>
            <a:r>
              <a:rPr lang="en-US" sz="2400" smtClean="0"/>
              <a:t>calls</a:t>
            </a:r>
            <a:r>
              <a:rPr lang="en-US" sz="2400" b="1" smtClean="0"/>
              <a:t> </a:t>
            </a:r>
            <a:r>
              <a:rPr lang="en-US" sz="2000" smtClean="0">
                <a:latin typeface="Courier New" panose="02070309020205020404" pitchFamily="49" charset="0"/>
                <a:cs typeface="Courier New" panose="02070309020205020404" pitchFamily="49" charset="0"/>
              </a:rPr>
              <a:t>Bigsub</a:t>
            </a:r>
            <a:endParaRPr lang="en-US" sz="2400" smtClean="0">
              <a:latin typeface="Courier New" panose="02070309020205020404" pitchFamily="49" charset="0"/>
              <a:cs typeface="Courier New" panose="02070309020205020404" pitchFamily="49" charset="0"/>
            </a:endParaRPr>
          </a:p>
          <a:p>
            <a:pPr>
              <a:spcBef>
                <a:spcPct val="0"/>
              </a:spcBef>
              <a:buFontTx/>
              <a:buNone/>
            </a:pPr>
            <a:r>
              <a:rPr lang="en-US" sz="2400" b="1" smtClean="0"/>
              <a:t>   	</a:t>
            </a:r>
            <a:r>
              <a:rPr lang="en-US" sz="2000" smtClean="0">
                <a:latin typeface="Courier New" panose="02070309020205020404" pitchFamily="49" charset="0"/>
                <a:cs typeface="Courier New" panose="02070309020205020404" pitchFamily="49" charset="0"/>
              </a:rPr>
              <a:t>Bigsub</a:t>
            </a:r>
            <a:r>
              <a:rPr lang="en-US" sz="2400" b="1" smtClean="0"/>
              <a:t> </a:t>
            </a:r>
            <a:r>
              <a:rPr lang="en-US" sz="2400" smtClean="0"/>
              <a:t>calls</a:t>
            </a:r>
            <a:r>
              <a:rPr lang="en-US" sz="2400" b="1" smtClean="0"/>
              <a:t> </a:t>
            </a:r>
            <a:r>
              <a:rPr lang="en-US" sz="2000" smtClean="0">
                <a:latin typeface="Courier New" panose="02070309020205020404" pitchFamily="49" charset="0"/>
                <a:cs typeface="Courier New" panose="02070309020205020404" pitchFamily="49" charset="0"/>
              </a:rPr>
              <a:t>Sub2</a:t>
            </a:r>
            <a:endParaRPr lang="en-US" sz="2400" smtClean="0">
              <a:latin typeface="Courier New" panose="02070309020205020404" pitchFamily="49" charset="0"/>
              <a:cs typeface="Courier New" panose="02070309020205020404" pitchFamily="49" charset="0"/>
            </a:endParaRPr>
          </a:p>
          <a:p>
            <a:pPr>
              <a:spcBef>
                <a:spcPct val="0"/>
              </a:spcBef>
              <a:buFontTx/>
              <a:buNone/>
            </a:pPr>
            <a:r>
              <a:rPr lang="en-US" sz="2400" b="1" smtClean="0"/>
              <a:t>   	</a:t>
            </a:r>
            <a:r>
              <a:rPr lang="en-US" sz="2000" smtClean="0">
                <a:latin typeface="Courier New" panose="02070309020205020404" pitchFamily="49" charset="0"/>
                <a:cs typeface="Courier New" panose="02070309020205020404" pitchFamily="49" charset="0"/>
              </a:rPr>
              <a:t>Sub2</a:t>
            </a:r>
            <a:r>
              <a:rPr lang="en-US" sz="2400" b="1" smtClean="0"/>
              <a:t> </a:t>
            </a:r>
            <a:r>
              <a:rPr lang="en-US" sz="2400" smtClean="0"/>
              <a:t>calls</a:t>
            </a:r>
            <a:r>
              <a:rPr lang="en-US" sz="2400" b="1" smtClean="0"/>
              <a:t> </a:t>
            </a:r>
            <a:r>
              <a:rPr lang="en-US" sz="2000" smtClean="0">
                <a:latin typeface="Courier New" panose="02070309020205020404" pitchFamily="49" charset="0"/>
                <a:cs typeface="Courier New" panose="02070309020205020404" pitchFamily="49" charset="0"/>
              </a:rPr>
              <a:t>Sub3</a:t>
            </a:r>
            <a:endParaRPr lang="en-US" sz="2400" smtClean="0">
              <a:latin typeface="Courier New" panose="02070309020205020404" pitchFamily="49" charset="0"/>
              <a:cs typeface="Courier New" panose="02070309020205020404" pitchFamily="49" charset="0"/>
            </a:endParaRPr>
          </a:p>
          <a:p>
            <a:pPr>
              <a:spcBef>
                <a:spcPct val="0"/>
              </a:spcBef>
              <a:buFontTx/>
              <a:buNone/>
            </a:pPr>
            <a:r>
              <a:rPr lang="en-US" sz="2400" b="1" smtClean="0"/>
              <a:t>   	</a:t>
            </a:r>
            <a:r>
              <a:rPr lang="en-US" sz="2000" smtClean="0">
                <a:latin typeface="Courier New" panose="02070309020205020404" pitchFamily="49" charset="0"/>
                <a:cs typeface="Courier New" panose="02070309020205020404" pitchFamily="49" charset="0"/>
              </a:rPr>
              <a:t>Sub3</a:t>
            </a:r>
            <a:r>
              <a:rPr lang="en-US" sz="2400" b="1" smtClean="0"/>
              <a:t> </a:t>
            </a:r>
            <a:r>
              <a:rPr lang="en-US" sz="2400" smtClean="0"/>
              <a:t>calls</a:t>
            </a:r>
            <a:r>
              <a:rPr lang="en-US" sz="2400" b="1" smtClean="0"/>
              <a:t> </a:t>
            </a:r>
            <a:r>
              <a:rPr lang="en-US" sz="2000" smtClean="0">
                <a:latin typeface="Courier New" panose="02070309020205020404" pitchFamily="49" charset="0"/>
                <a:cs typeface="Courier New" panose="02070309020205020404" pitchFamily="49" charset="0"/>
              </a:rPr>
              <a:t>Sub1</a:t>
            </a:r>
            <a:endParaRPr lang="en-US" sz="4000" smtClean="0">
              <a:latin typeface="Courier New" panose="02070309020205020404" pitchFamily="49" charset="0"/>
              <a:cs typeface="Courier New" panose="02070309020205020404" pitchFamily="49" charset="0"/>
            </a:endParaRPr>
          </a:p>
        </p:txBody>
      </p:sp>
      <p:sp>
        <p:nvSpPr>
          <p:cNvPr id="22532" name="Rectangle 2"/>
          <p:cNvSpPr>
            <a:spLocks noGrp="1" noChangeArrowheads="1"/>
          </p:cNvSpPr>
          <p:nvPr>
            <p:ph type="title" idx="4294967295"/>
          </p:nvPr>
        </p:nvSpPr>
        <p:spPr>
          <a:xfrm>
            <a:off x="0" y="274638"/>
            <a:ext cx="8229600" cy="1143000"/>
          </a:xfrm>
        </p:spPr>
        <p:txBody>
          <a:bodyPr/>
          <a:lstStyle/>
          <a:p>
            <a:pPr eaLnBrk="1" hangingPunct="1"/>
            <a:r>
              <a:rPr lang="en-US" sz="3200" smtClean="0"/>
              <a:t>Example Ada Program (continued)</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419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title" idx="4294967295"/>
          </p:nvPr>
        </p:nvSpPr>
        <p:spPr>
          <a:xfrm>
            <a:off x="128726" y="-182563"/>
            <a:ext cx="4267200" cy="1676400"/>
          </a:xfrm>
        </p:spPr>
        <p:txBody>
          <a:bodyPr/>
          <a:lstStyle/>
          <a:p>
            <a:pPr eaLnBrk="1" hangingPunct="1"/>
            <a:r>
              <a:rPr lang="en-US" dirty="0" smtClean="0"/>
              <a:t>Stack Contents</a:t>
            </a:r>
          </a:p>
        </p:txBody>
      </p:sp>
      <p:sp>
        <p:nvSpPr>
          <p:cNvPr id="8"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pic>
        <p:nvPicPr>
          <p:cNvPr id="2" name="Picture 1"/>
          <p:cNvPicPr>
            <a:picLocks noChangeAspect="1"/>
          </p:cNvPicPr>
          <p:nvPr/>
        </p:nvPicPr>
        <p:blipFill>
          <a:blip r:embed="rId3"/>
          <a:stretch>
            <a:fillRect/>
          </a:stretch>
        </p:blipFill>
        <p:spPr>
          <a:xfrm>
            <a:off x="2590800" y="1143000"/>
            <a:ext cx="2895600" cy="5516618"/>
          </a:xfrm>
          <a:prstGeom prst="rect">
            <a:avLst/>
          </a:prstGeom>
        </p:spPr>
      </p:pic>
    </p:spTree>
    <p:extLst>
      <p:ext uri="{BB962C8B-B14F-4D97-AF65-F5344CB8AC3E}">
        <p14:creationId xmlns:p14="http://schemas.microsoft.com/office/powerpoint/2010/main" val="3092031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1126" y="1600200"/>
            <a:ext cx="8229600" cy="4525963"/>
          </a:xfrm>
        </p:spPr>
        <p:txBody>
          <a:bodyPr/>
          <a:lstStyle/>
          <a:p>
            <a:r>
              <a:rPr lang="en-US" sz="2000" dirty="0" smtClean="0">
                <a:solidFill>
                  <a:srgbClr val="FF0000"/>
                </a:solidFill>
              </a:rPr>
              <a:t>Position 1 in sub1: </a:t>
            </a:r>
          </a:p>
          <a:p>
            <a:r>
              <a:rPr lang="en-US" sz="2000" dirty="0" smtClean="0"/>
              <a:t>A: (0,3)  [A is local variable]</a:t>
            </a:r>
          </a:p>
          <a:p>
            <a:r>
              <a:rPr lang="en-US" sz="2000" dirty="0" smtClean="0"/>
              <a:t>B: (1,4)</a:t>
            </a:r>
          </a:p>
          <a:p>
            <a:r>
              <a:rPr lang="en-US" sz="2000" dirty="0" smtClean="0"/>
              <a:t>C: (1,5)</a:t>
            </a:r>
          </a:p>
          <a:p>
            <a:r>
              <a:rPr lang="en-US" sz="2000" dirty="0">
                <a:solidFill>
                  <a:srgbClr val="FF0000"/>
                </a:solidFill>
              </a:rPr>
              <a:t>Position </a:t>
            </a:r>
            <a:r>
              <a:rPr lang="en-US" sz="2000" dirty="0" smtClean="0">
                <a:solidFill>
                  <a:srgbClr val="FF0000"/>
                </a:solidFill>
              </a:rPr>
              <a:t>2 in sub3: </a:t>
            </a:r>
          </a:p>
          <a:p>
            <a:r>
              <a:rPr lang="en-US" sz="2000" dirty="0" smtClean="0"/>
              <a:t>E: (0,4)</a:t>
            </a:r>
          </a:p>
          <a:p>
            <a:r>
              <a:rPr lang="en-US" sz="2000" dirty="0" smtClean="0"/>
              <a:t>B: (1,4)</a:t>
            </a:r>
          </a:p>
          <a:p>
            <a:r>
              <a:rPr lang="en-US" sz="2000" dirty="0" smtClean="0"/>
              <a:t>A: (2,3)</a:t>
            </a:r>
          </a:p>
          <a:p>
            <a:r>
              <a:rPr lang="en-US" sz="2000" dirty="0">
                <a:solidFill>
                  <a:srgbClr val="FF0000"/>
                </a:solidFill>
              </a:rPr>
              <a:t>Position </a:t>
            </a:r>
            <a:r>
              <a:rPr lang="en-US" sz="2000" dirty="0" smtClean="0">
                <a:solidFill>
                  <a:srgbClr val="FF0000"/>
                </a:solidFill>
              </a:rPr>
              <a:t>3 </a:t>
            </a:r>
            <a:r>
              <a:rPr lang="en-US" sz="2000" dirty="0">
                <a:solidFill>
                  <a:srgbClr val="FF0000"/>
                </a:solidFill>
              </a:rPr>
              <a:t>in </a:t>
            </a:r>
            <a:r>
              <a:rPr lang="en-US" sz="2000" dirty="0" smtClean="0">
                <a:solidFill>
                  <a:srgbClr val="FF0000"/>
                </a:solidFill>
              </a:rPr>
              <a:t>sub2: </a:t>
            </a:r>
          </a:p>
          <a:p>
            <a:r>
              <a:rPr lang="en-US" sz="2000" dirty="0" smtClean="0"/>
              <a:t>A: (1,3)</a:t>
            </a:r>
          </a:p>
          <a:p>
            <a:r>
              <a:rPr lang="en-US" sz="2000" dirty="0" smtClean="0"/>
              <a:t>D: Static semantic error</a:t>
            </a:r>
          </a:p>
          <a:p>
            <a:r>
              <a:rPr lang="en-US" sz="2000" dirty="0" smtClean="0"/>
              <a:t>E: (0, 5)</a:t>
            </a:r>
          </a:p>
          <a:p>
            <a:endParaRPr lang="en-US" sz="2000" dirty="0"/>
          </a:p>
          <a:p>
            <a:endParaRPr lang="en-US" dirty="0" smtClean="0"/>
          </a:p>
          <a:p>
            <a:endParaRPr lang="en-US" dirty="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(Contd..)</a:t>
            </a:r>
            <a:endParaRPr lang="en-US" dirty="0"/>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255529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p:cNvSpPr>
            <a:spLocks noGrp="1"/>
          </p:cNvSpPr>
          <p:nvPr>
            <p:ph idx="1"/>
          </p:nvPr>
        </p:nvSpPr>
        <p:spPr>
          <a:xfrm>
            <a:off x="304800" y="1493838"/>
            <a:ext cx="8229600" cy="4525962"/>
          </a:xfrm>
        </p:spPr>
        <p:txBody>
          <a:bodyPr/>
          <a:lstStyle/>
          <a:p>
            <a:pPr fontAlgn="base">
              <a:spcAft>
                <a:spcPct val="0"/>
              </a:spcAft>
              <a:defRPr/>
            </a:pPr>
            <a:r>
              <a:rPr lang="en-US" sz="1100" dirty="0" smtClean="0"/>
              <a:t>main()</a:t>
            </a:r>
          </a:p>
          <a:p>
            <a:pPr fontAlgn="base">
              <a:spcAft>
                <a:spcPct val="0"/>
              </a:spcAft>
              <a:defRPr/>
            </a:pPr>
            <a:r>
              <a:rPr lang="en-US" sz="1100" dirty="0" smtClean="0"/>
              <a:t>{ </a:t>
            </a:r>
          </a:p>
          <a:p>
            <a:pPr fontAlgn="base">
              <a:spcAft>
                <a:spcPct val="0"/>
              </a:spcAft>
              <a:defRPr/>
            </a:pPr>
            <a:r>
              <a:rPr lang="en-US" sz="1100" dirty="0" smtClean="0"/>
              <a:t>P()</a:t>
            </a:r>
          </a:p>
          <a:p>
            <a:pPr fontAlgn="base">
              <a:spcAft>
                <a:spcPct val="0"/>
              </a:spcAft>
              <a:defRPr/>
            </a:pPr>
            <a:r>
              <a:rPr lang="en-US" sz="1100" dirty="0" smtClean="0"/>
              <a:t>{</a:t>
            </a:r>
          </a:p>
          <a:p>
            <a:pPr fontAlgn="base">
              <a:spcAft>
                <a:spcPct val="0"/>
              </a:spcAft>
              <a:defRPr/>
            </a:pPr>
            <a:r>
              <a:rPr lang="en-US" sz="1100" dirty="0" err="1" smtClean="0"/>
              <a:t>int</a:t>
            </a:r>
            <a:r>
              <a:rPr lang="en-US" sz="1100" dirty="0" smtClean="0"/>
              <a:t> x;</a:t>
            </a:r>
          </a:p>
          <a:p>
            <a:pPr fontAlgn="base">
              <a:spcAft>
                <a:spcPct val="0"/>
              </a:spcAft>
              <a:defRPr/>
            </a:pPr>
            <a:r>
              <a:rPr lang="en-US" sz="1100" dirty="0" smtClean="0"/>
              <a:t>x=1;</a:t>
            </a:r>
          </a:p>
          <a:p>
            <a:pPr marL="914400" fontAlgn="base">
              <a:spcAft>
                <a:spcPct val="0"/>
              </a:spcAft>
              <a:defRPr/>
            </a:pPr>
            <a:r>
              <a:rPr lang="en-US" sz="1100" dirty="0" smtClean="0"/>
              <a:t>Q()</a:t>
            </a:r>
          </a:p>
          <a:p>
            <a:pPr marL="1085850" fontAlgn="base">
              <a:spcAft>
                <a:spcPct val="0"/>
              </a:spcAft>
              <a:defRPr/>
            </a:pPr>
            <a:r>
              <a:rPr lang="en-US" sz="1100" dirty="0" smtClean="0"/>
              <a:t>{</a:t>
            </a:r>
          </a:p>
          <a:p>
            <a:pPr marL="1085850" fontAlgn="base">
              <a:spcAft>
                <a:spcPct val="0"/>
              </a:spcAft>
              <a:defRPr/>
            </a:pPr>
            <a:r>
              <a:rPr lang="en-US" sz="1100" dirty="0" smtClean="0"/>
              <a:t>x=x+5;</a:t>
            </a:r>
          </a:p>
          <a:p>
            <a:pPr marL="1085850" fontAlgn="base">
              <a:spcAft>
                <a:spcPct val="0"/>
              </a:spcAft>
              <a:defRPr/>
            </a:pPr>
            <a:r>
              <a:rPr lang="en-US" sz="1100" dirty="0" err="1" smtClean="0"/>
              <a:t>printf</a:t>
            </a:r>
            <a:r>
              <a:rPr lang="en-US" sz="1100" dirty="0" smtClean="0"/>
              <a:t>(“%d”, x);</a:t>
            </a:r>
          </a:p>
          <a:p>
            <a:pPr marL="1085850" fontAlgn="base">
              <a:spcAft>
                <a:spcPct val="0"/>
              </a:spcAft>
              <a:defRPr/>
            </a:pPr>
            <a:r>
              <a:rPr lang="en-US" sz="1100" dirty="0" smtClean="0"/>
              <a:t>}</a:t>
            </a:r>
          </a:p>
          <a:p>
            <a:pPr marL="914400" fontAlgn="base">
              <a:spcAft>
                <a:spcPct val="0"/>
              </a:spcAft>
              <a:defRPr/>
            </a:pPr>
            <a:r>
              <a:rPr lang="en-US" sz="1100" dirty="0" smtClean="0"/>
              <a:t>R()</a:t>
            </a:r>
          </a:p>
          <a:p>
            <a:pPr marL="1258888" fontAlgn="base">
              <a:spcAft>
                <a:spcPct val="0"/>
              </a:spcAft>
              <a:tabLst>
                <a:tab pos="1139825" algn="l"/>
              </a:tabLst>
              <a:defRPr/>
            </a:pPr>
            <a:r>
              <a:rPr lang="en-US" sz="1100" dirty="0" smtClean="0"/>
              <a:t>{</a:t>
            </a:r>
          </a:p>
          <a:p>
            <a:pPr marL="1258888" fontAlgn="base">
              <a:spcAft>
                <a:spcPct val="0"/>
              </a:spcAft>
              <a:tabLst>
                <a:tab pos="1139825" algn="l"/>
              </a:tabLst>
              <a:defRPr/>
            </a:pPr>
            <a:r>
              <a:rPr lang="en-US" sz="1100" dirty="0" err="1" smtClean="0"/>
              <a:t>int</a:t>
            </a:r>
            <a:r>
              <a:rPr lang="en-US" sz="1100" dirty="0" smtClean="0"/>
              <a:t> x;</a:t>
            </a:r>
          </a:p>
          <a:p>
            <a:pPr marL="1258888" fontAlgn="base">
              <a:spcAft>
                <a:spcPct val="0"/>
              </a:spcAft>
              <a:tabLst>
                <a:tab pos="1139825" algn="l"/>
              </a:tabLst>
              <a:defRPr/>
            </a:pPr>
            <a:r>
              <a:rPr lang="en-US" sz="1100" dirty="0" smtClean="0"/>
              <a:t>x=2;</a:t>
            </a:r>
          </a:p>
          <a:p>
            <a:pPr marL="1258888" fontAlgn="base">
              <a:spcAft>
                <a:spcPct val="0"/>
              </a:spcAft>
              <a:tabLst>
                <a:tab pos="1139825" algn="l"/>
              </a:tabLst>
              <a:defRPr/>
            </a:pPr>
            <a:r>
              <a:rPr lang="en-US" sz="1100" dirty="0" smtClean="0"/>
              <a:t>x=x+10;</a:t>
            </a:r>
          </a:p>
          <a:p>
            <a:pPr marL="1258888" fontAlgn="base">
              <a:spcAft>
                <a:spcPct val="0"/>
              </a:spcAft>
              <a:tabLst>
                <a:tab pos="1139825" algn="l"/>
              </a:tabLst>
              <a:defRPr/>
            </a:pPr>
            <a:r>
              <a:rPr lang="en-US" sz="1100" dirty="0" smtClean="0"/>
              <a:t>Q();</a:t>
            </a:r>
          </a:p>
          <a:p>
            <a:pPr marL="1258888" fontAlgn="base">
              <a:spcAft>
                <a:spcPct val="0"/>
              </a:spcAft>
              <a:tabLst>
                <a:tab pos="1139825" algn="l"/>
              </a:tabLst>
              <a:defRPr/>
            </a:pPr>
            <a:r>
              <a:rPr lang="en-US" sz="1100" dirty="0" smtClean="0"/>
              <a:t>x=x+5;</a:t>
            </a:r>
          </a:p>
          <a:p>
            <a:pPr marL="1258888" fontAlgn="base">
              <a:spcAft>
                <a:spcPct val="0"/>
              </a:spcAft>
              <a:tabLst>
                <a:tab pos="1139825" algn="l"/>
              </a:tabLst>
              <a:defRPr/>
            </a:pPr>
            <a:r>
              <a:rPr lang="en-US" sz="1100" dirty="0" err="1" smtClean="0"/>
              <a:t>printf</a:t>
            </a:r>
            <a:r>
              <a:rPr lang="en-US" sz="1100" dirty="0" smtClean="0"/>
              <a:t>(“%d”, x);</a:t>
            </a:r>
          </a:p>
          <a:p>
            <a:pPr marL="1258888" fontAlgn="base">
              <a:spcAft>
                <a:spcPct val="0"/>
              </a:spcAft>
              <a:tabLst>
                <a:tab pos="1139825" algn="l"/>
              </a:tabLst>
              <a:defRPr/>
            </a:pPr>
            <a:r>
              <a:rPr lang="en-US" sz="1100" dirty="0" smtClean="0"/>
              <a:t>}</a:t>
            </a:r>
          </a:p>
          <a:p>
            <a:pPr fontAlgn="base">
              <a:spcAft>
                <a:spcPct val="0"/>
              </a:spcAft>
              <a:defRPr/>
            </a:pPr>
            <a:r>
              <a:rPr lang="en-US" sz="1100" dirty="0" smtClean="0"/>
              <a:t>Q();</a:t>
            </a:r>
          </a:p>
          <a:p>
            <a:pPr fontAlgn="base">
              <a:spcAft>
                <a:spcPct val="0"/>
              </a:spcAft>
              <a:defRPr/>
            </a:pPr>
            <a:r>
              <a:rPr lang="en-US" sz="1100" dirty="0" smtClean="0"/>
              <a:t>R();</a:t>
            </a:r>
          </a:p>
          <a:p>
            <a:pPr fontAlgn="base">
              <a:spcAft>
                <a:spcPct val="0"/>
              </a:spcAft>
              <a:defRPr/>
            </a:pPr>
            <a:r>
              <a:rPr lang="en-US" sz="1100" dirty="0" smtClean="0"/>
              <a:t>}</a:t>
            </a:r>
          </a:p>
          <a:p>
            <a:pPr fontAlgn="base">
              <a:spcAft>
                <a:spcPct val="0"/>
              </a:spcAft>
              <a:defRPr/>
            </a:pPr>
            <a:r>
              <a:rPr lang="en-US" sz="1200" dirty="0" smtClean="0"/>
              <a:t>P();</a:t>
            </a:r>
          </a:p>
          <a:p>
            <a:pPr fontAlgn="base">
              <a:spcAft>
                <a:spcPct val="0"/>
              </a:spcAft>
              <a:defRPr/>
            </a:pPr>
            <a:r>
              <a:rPr lang="en-US" sz="1200" dirty="0"/>
              <a:t>}</a:t>
            </a:r>
            <a:endParaRPr lang="en-US" sz="1200" dirty="0" smtClean="0"/>
          </a:p>
        </p:txBody>
      </p:sp>
      <p:sp>
        <p:nvSpPr>
          <p:cNvPr id="3" name="Content Placeholder 2"/>
          <p:cNvSpPr>
            <a:spLocks noGrp="1"/>
          </p:cNvSpPr>
          <p:nvPr>
            <p:ph sz="quarter" idx="10"/>
          </p:nvPr>
        </p:nvSpPr>
        <p:spPr/>
        <p:txBody>
          <a:bodyPr/>
          <a:lstStyle/>
          <a:p>
            <a:pPr>
              <a:defRPr/>
            </a:pPr>
            <a:r>
              <a:rPr lang="en-US" dirty="0" smtClean="0"/>
              <a:t>Example: Static &amp; Dynamic Scoping</a:t>
            </a:r>
            <a:endParaRPr lang="en-US" dirty="0"/>
          </a:p>
        </p:txBody>
      </p:sp>
      <p:sp>
        <p:nvSpPr>
          <p:cNvPr id="67588" name="TextBox 1"/>
          <p:cNvSpPr txBox="1">
            <a:spLocks noChangeArrowheads="1"/>
          </p:cNvSpPr>
          <p:nvPr/>
        </p:nvSpPr>
        <p:spPr bwMode="auto">
          <a:xfrm>
            <a:off x="4343400" y="2819400"/>
            <a:ext cx="320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800">
                <a:latin typeface="Calibri" panose="020F0502020204030204" pitchFamily="34" charset="0"/>
              </a:rPr>
              <a:t>Output:</a:t>
            </a:r>
          </a:p>
          <a:p>
            <a:pPr>
              <a:spcBef>
                <a:spcPct val="0"/>
              </a:spcBef>
              <a:buFontTx/>
              <a:buNone/>
            </a:pPr>
            <a:r>
              <a:rPr lang="en-US" sz="1800">
                <a:latin typeface="Calibri" panose="020F0502020204030204" pitchFamily="34" charset="0"/>
              </a:rPr>
              <a:t>Static scoping: 6  11  17</a:t>
            </a:r>
          </a:p>
          <a:p>
            <a:pPr>
              <a:spcBef>
                <a:spcPct val="0"/>
              </a:spcBef>
              <a:buFontTx/>
              <a:buNone/>
            </a:pPr>
            <a:r>
              <a:rPr lang="en-US" sz="1800">
                <a:latin typeface="Calibri" panose="020F0502020204030204" pitchFamily="34" charset="0"/>
              </a:rPr>
              <a:t>Dynamic scoping: 6  17  22</a:t>
            </a:r>
          </a:p>
        </p:txBody>
      </p:sp>
      <p:sp>
        <p:nvSpPr>
          <p:cNvPr id="67589"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a:solidFill>
                  <a:srgbClr val="000000"/>
                </a:solidFill>
                <a:latin typeface="Helvetica" panose="020B0604020202020204" pitchFamily="34" charset="0"/>
                <a:ea typeface="ＭＳ Ｐゴシック" panose="020B0600070205080204" pitchFamily="34" charset="-128"/>
              </a:rPr>
              <a:t>Pilani Campus</a:t>
            </a:r>
          </a:p>
        </p:txBody>
      </p:sp>
    </p:spTree>
    <p:extLst>
      <p:ext uri="{BB962C8B-B14F-4D97-AF65-F5344CB8AC3E}">
        <p14:creationId xmlns:p14="http://schemas.microsoft.com/office/powerpoint/2010/main" val="202191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304800" y="1493838"/>
            <a:ext cx="8229600" cy="2925762"/>
          </a:xfrm>
        </p:spPr>
        <p:txBody>
          <a:bodyPr/>
          <a:lstStyle/>
          <a:p>
            <a:pPr fontAlgn="base">
              <a:lnSpc>
                <a:spcPct val="150000"/>
              </a:lnSpc>
              <a:spcAft>
                <a:spcPct val="0"/>
              </a:spcAft>
              <a:buFont typeface="Arial" pitchFamily="34" charset="0"/>
              <a:buChar char="•"/>
            </a:pPr>
            <a:r>
              <a:rPr lang="en-US" altLang="en-US" dirty="0" smtClean="0"/>
              <a:t>Deals with the layout and allocation of storage locations for the variables.</a:t>
            </a:r>
          </a:p>
          <a:p>
            <a:pPr fontAlgn="base">
              <a:spcAft>
                <a:spcPct val="0"/>
              </a:spcAft>
            </a:pPr>
            <a:endParaRPr lang="en-US" altLang="en-US" dirty="0" smtClean="0"/>
          </a:p>
        </p:txBody>
      </p:sp>
      <p:sp>
        <p:nvSpPr>
          <p:cNvPr id="3" name="Content Placeholder 2"/>
          <p:cNvSpPr>
            <a:spLocks noGrp="1"/>
          </p:cNvSpPr>
          <p:nvPr>
            <p:ph sz="quarter" idx="10"/>
          </p:nvPr>
        </p:nvSpPr>
        <p:spPr/>
        <p:txBody>
          <a:bodyPr/>
          <a:lstStyle/>
          <a:p>
            <a:pPr>
              <a:defRPr/>
            </a:pPr>
            <a:r>
              <a:rPr lang="en-US" dirty="0"/>
              <a:t>Run Time Environments</a:t>
            </a:r>
          </a:p>
        </p:txBody>
      </p:sp>
      <p:sp>
        <p:nvSpPr>
          <p:cNvPr id="4"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241872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lnSpc>
                <a:spcPct val="90000"/>
              </a:lnSpc>
            </a:pPr>
            <a:r>
              <a:rPr lang="en-US" dirty="0" smtClean="0"/>
              <a:t>non-local references are found by searching the activation record instances on the dynamic chain</a:t>
            </a:r>
            <a:br>
              <a:rPr lang="en-US" dirty="0" smtClean="0"/>
            </a:br>
            <a:r>
              <a:rPr lang="en-US" dirty="0" smtClean="0"/>
              <a:t> </a:t>
            </a:r>
            <a:r>
              <a:rPr lang="en-US" sz="2400" dirty="0" smtClean="0"/>
              <a:t>- Length of the chain cannot be statically</a:t>
            </a:r>
            <a:br>
              <a:rPr lang="en-US" sz="2400" dirty="0" smtClean="0"/>
            </a:br>
            <a:r>
              <a:rPr lang="en-US" sz="2400" dirty="0" smtClean="0"/>
              <a:t>    determined</a:t>
            </a:r>
            <a:br>
              <a:rPr lang="en-US" sz="2400" dirty="0" smtClean="0"/>
            </a:br>
            <a:r>
              <a:rPr lang="en-US" sz="2400" dirty="0" smtClean="0"/>
              <a:t> </a:t>
            </a:r>
            <a:endParaRPr lang="en-US" dirty="0" smtClean="0"/>
          </a:p>
        </p:txBody>
      </p:sp>
      <p:sp>
        <p:nvSpPr>
          <p:cNvPr id="28676" name="Rectangle 2"/>
          <p:cNvSpPr>
            <a:spLocks noGrp="1" noChangeArrowheads="1"/>
          </p:cNvSpPr>
          <p:nvPr>
            <p:ph type="title" idx="4294967295"/>
          </p:nvPr>
        </p:nvSpPr>
        <p:spPr>
          <a:xfrm>
            <a:off x="0" y="274638"/>
            <a:ext cx="8229600" cy="1143000"/>
          </a:xfrm>
        </p:spPr>
        <p:txBody>
          <a:bodyPr/>
          <a:lstStyle/>
          <a:p>
            <a:pPr eaLnBrk="1" hangingPunct="1"/>
            <a:r>
              <a:rPr lang="en-US" smtClean="0"/>
              <a:t>Implementing Dynamic Scoping</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45441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eaLnBrk="1" hangingPunct="1">
              <a:lnSpc>
                <a:spcPct val="90000"/>
              </a:lnSpc>
              <a:buFont typeface="Arial" panose="020B0604020202020204" pitchFamily="34" charset="0"/>
              <a:buChar char="•"/>
            </a:pPr>
            <a:r>
              <a:rPr lang="en-US" dirty="0" smtClean="0"/>
              <a:t>Subprograms with stack-dynamic local variables and nested subprograms have two components</a:t>
            </a:r>
          </a:p>
          <a:p>
            <a:pPr lvl="1" eaLnBrk="1" hangingPunct="1">
              <a:lnSpc>
                <a:spcPct val="90000"/>
              </a:lnSpc>
            </a:pPr>
            <a:r>
              <a:rPr lang="en-US" dirty="0" smtClean="0"/>
              <a:t>actual code</a:t>
            </a:r>
          </a:p>
          <a:p>
            <a:pPr lvl="1" eaLnBrk="1" hangingPunct="1">
              <a:lnSpc>
                <a:spcPct val="90000"/>
              </a:lnSpc>
            </a:pPr>
            <a:r>
              <a:rPr lang="en-US" dirty="0" smtClean="0"/>
              <a:t>activation record</a:t>
            </a:r>
          </a:p>
          <a:p>
            <a:pPr>
              <a:lnSpc>
                <a:spcPct val="90000"/>
              </a:lnSpc>
              <a:buFont typeface="Arial" panose="020B0604020202020204" pitchFamily="34" charset="0"/>
              <a:buChar char="•"/>
            </a:pPr>
            <a:r>
              <a:rPr lang="en-US" dirty="0"/>
              <a:t>Activation record instances contain formal parameters and local variables among other things</a:t>
            </a:r>
          </a:p>
          <a:p>
            <a:pPr>
              <a:lnSpc>
                <a:spcPct val="90000"/>
              </a:lnSpc>
              <a:buFont typeface="Arial" panose="020B0604020202020204" pitchFamily="34" charset="0"/>
              <a:buChar char="•"/>
            </a:pPr>
            <a:r>
              <a:rPr lang="en-US" dirty="0"/>
              <a:t>Static chains are the primary method of implementing accesses to non-local variables in static-scoped languages with nested subprograms</a:t>
            </a:r>
          </a:p>
          <a:p>
            <a:pPr>
              <a:lnSpc>
                <a:spcPct val="90000"/>
              </a:lnSpc>
              <a:buFont typeface="Arial" panose="020B0604020202020204" pitchFamily="34" charset="0"/>
              <a:buChar char="•"/>
            </a:pPr>
            <a:r>
              <a:rPr lang="en-US" dirty="0"/>
              <a:t>Access to non-local variables in dynamic-scoped languages can be implemented by use of the </a:t>
            </a:r>
            <a:r>
              <a:rPr lang="en-US"/>
              <a:t>dynamic </a:t>
            </a:r>
            <a:r>
              <a:rPr lang="en-US" smtClean="0"/>
              <a:t>chain.</a:t>
            </a:r>
            <a:endParaRPr lang="en-US" dirty="0" smtClean="0"/>
          </a:p>
          <a:p>
            <a:pPr eaLnBrk="1" hangingPunct="1">
              <a:lnSpc>
                <a:spcPct val="90000"/>
              </a:lnSpc>
            </a:pPr>
            <a:endParaRPr lang="en-US" dirty="0" smtClean="0"/>
          </a:p>
        </p:txBody>
      </p:sp>
      <p:sp>
        <p:nvSpPr>
          <p:cNvPr id="29700" name="Rectangle 2"/>
          <p:cNvSpPr>
            <a:spLocks noGrp="1" noChangeArrowheads="1"/>
          </p:cNvSpPr>
          <p:nvPr>
            <p:ph type="title" idx="4294967295"/>
          </p:nvPr>
        </p:nvSpPr>
        <p:spPr>
          <a:xfrm>
            <a:off x="0" y="274638"/>
            <a:ext cx="8229600" cy="1143000"/>
          </a:xfrm>
        </p:spPr>
        <p:txBody>
          <a:bodyPr/>
          <a:lstStyle/>
          <a:p>
            <a:pPr eaLnBrk="1" hangingPunct="1"/>
            <a:r>
              <a:rPr lang="en-US" smtClean="0"/>
              <a:t>Summary</a:t>
            </a:r>
          </a:p>
        </p:txBody>
      </p:sp>
      <p:sp>
        <p:nvSpPr>
          <p:cNvPr id="7"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14676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a:t>Run time </a:t>
            </a:r>
            <a:r>
              <a:rPr lang="en-US" dirty="0" smtClean="0"/>
              <a:t>memory</a:t>
            </a:r>
            <a:endParaRPr lang="en-US" dirty="0"/>
          </a:p>
        </p:txBody>
      </p:sp>
      <p:sp>
        <p:nvSpPr>
          <p:cNvPr id="19459" name="TextBox 5"/>
          <p:cNvSpPr txBox="1">
            <a:spLocks noChangeArrowheads="1"/>
          </p:cNvSpPr>
          <p:nvPr/>
        </p:nvSpPr>
        <p:spPr bwMode="auto">
          <a:xfrm>
            <a:off x="6553200" y="18288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Fixed size code</a:t>
            </a:r>
          </a:p>
        </p:txBody>
      </p:sp>
      <p:cxnSp>
        <p:nvCxnSpPr>
          <p:cNvPr id="19460" name="Straight Arrow Connector 5"/>
          <p:cNvCxnSpPr>
            <a:cxnSpLocks noChangeShapeType="1"/>
          </p:cNvCxnSpPr>
          <p:nvPr/>
        </p:nvCxnSpPr>
        <p:spPr bwMode="auto">
          <a:xfrm rot="10800000">
            <a:off x="5943600" y="2006600"/>
            <a:ext cx="533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1" name="TextBox 8"/>
          <p:cNvSpPr txBox="1">
            <a:spLocks noChangeArrowheads="1"/>
          </p:cNvSpPr>
          <p:nvPr/>
        </p:nvSpPr>
        <p:spPr bwMode="auto">
          <a:xfrm>
            <a:off x="342900" y="2438400"/>
            <a:ext cx="259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Global constants  and  some other statically generated information</a:t>
            </a:r>
          </a:p>
        </p:txBody>
      </p:sp>
      <p:cxnSp>
        <p:nvCxnSpPr>
          <p:cNvPr id="19462" name="Straight Arrow Connector 7"/>
          <p:cNvCxnSpPr>
            <a:cxnSpLocks noChangeShapeType="1"/>
          </p:cNvCxnSpPr>
          <p:nvPr/>
        </p:nvCxnSpPr>
        <p:spPr bwMode="auto">
          <a:xfrm>
            <a:off x="2933700" y="274955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3" name="TextBox 5"/>
          <p:cNvSpPr txBox="1">
            <a:spLocks noChangeArrowheads="1"/>
          </p:cNvSpPr>
          <p:nvPr/>
        </p:nvSpPr>
        <p:spPr bwMode="auto">
          <a:xfrm>
            <a:off x="6565900" y="320040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Dynamic memory to be used by the Programmer </a:t>
            </a:r>
          </a:p>
        </p:txBody>
      </p:sp>
      <p:cxnSp>
        <p:nvCxnSpPr>
          <p:cNvPr id="19464" name="Straight Arrow Connector 9"/>
          <p:cNvCxnSpPr>
            <a:cxnSpLocks noChangeShapeType="1"/>
          </p:cNvCxnSpPr>
          <p:nvPr/>
        </p:nvCxnSpPr>
        <p:spPr bwMode="auto">
          <a:xfrm rot="10800000">
            <a:off x="5943600" y="3413125"/>
            <a:ext cx="533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5" name="TextBox 5"/>
          <p:cNvSpPr txBox="1">
            <a:spLocks noChangeArrowheads="1"/>
          </p:cNvSpPr>
          <p:nvPr/>
        </p:nvSpPr>
        <p:spPr bwMode="auto">
          <a:xfrm>
            <a:off x="342900" y="5029200"/>
            <a:ext cx="266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Dynamic memory to be allocated during function calls (activation records)</a:t>
            </a:r>
          </a:p>
        </p:txBody>
      </p:sp>
      <p:cxnSp>
        <p:nvCxnSpPr>
          <p:cNvPr id="19466" name="Straight Arrow Connector 11"/>
          <p:cNvCxnSpPr>
            <a:cxnSpLocks noChangeShapeType="1"/>
          </p:cNvCxnSpPr>
          <p:nvPr/>
        </p:nvCxnSpPr>
        <p:spPr bwMode="auto">
          <a:xfrm>
            <a:off x="2895600" y="535305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7" name="Rectangle 4"/>
          <p:cNvSpPr>
            <a:spLocks noChangeArrowheads="1"/>
          </p:cNvSpPr>
          <p:nvPr/>
        </p:nvSpPr>
        <p:spPr bwMode="auto">
          <a:xfrm>
            <a:off x="3886200" y="1676400"/>
            <a:ext cx="2057400" cy="38862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9468" name="Line 5"/>
          <p:cNvSpPr>
            <a:spLocks noChangeShapeType="1"/>
          </p:cNvSpPr>
          <p:nvPr/>
        </p:nvSpPr>
        <p:spPr bwMode="auto">
          <a:xfrm>
            <a:off x="3886200" y="2390775"/>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9469" name="Line 6"/>
          <p:cNvSpPr>
            <a:spLocks noChangeShapeType="1"/>
          </p:cNvSpPr>
          <p:nvPr/>
        </p:nvSpPr>
        <p:spPr bwMode="auto">
          <a:xfrm>
            <a:off x="3886200" y="3082925"/>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9470" name="Line 8"/>
          <p:cNvSpPr>
            <a:spLocks noChangeShapeType="1"/>
          </p:cNvSpPr>
          <p:nvPr/>
        </p:nvSpPr>
        <p:spPr bwMode="auto">
          <a:xfrm>
            <a:off x="3886200" y="37338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9471" name="Line 9"/>
          <p:cNvSpPr>
            <a:spLocks noChangeShapeType="1"/>
          </p:cNvSpPr>
          <p:nvPr/>
        </p:nvSpPr>
        <p:spPr bwMode="auto">
          <a:xfrm>
            <a:off x="3886200" y="4953000"/>
            <a:ext cx="2057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9472" name="Text Box 10"/>
          <p:cNvSpPr txBox="1">
            <a:spLocks noChangeArrowheads="1"/>
          </p:cNvSpPr>
          <p:nvPr/>
        </p:nvSpPr>
        <p:spPr bwMode="auto">
          <a:xfrm>
            <a:off x="4419600" y="1828800"/>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CC3300"/>
                </a:solidFill>
              </a:rPr>
              <a:t>Code</a:t>
            </a:r>
          </a:p>
        </p:txBody>
      </p:sp>
      <p:sp>
        <p:nvSpPr>
          <p:cNvPr id="19473" name="Text Box 11"/>
          <p:cNvSpPr txBox="1">
            <a:spLocks noChangeArrowheads="1"/>
          </p:cNvSpPr>
          <p:nvPr/>
        </p:nvSpPr>
        <p:spPr bwMode="auto">
          <a:xfrm>
            <a:off x="4419600" y="2514600"/>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3333FF"/>
                </a:solidFill>
              </a:rPr>
              <a:t>Static</a:t>
            </a:r>
          </a:p>
        </p:txBody>
      </p:sp>
      <p:sp>
        <p:nvSpPr>
          <p:cNvPr id="19474" name="Text Box 12"/>
          <p:cNvSpPr txBox="1">
            <a:spLocks noChangeArrowheads="1"/>
          </p:cNvSpPr>
          <p:nvPr/>
        </p:nvSpPr>
        <p:spPr bwMode="auto">
          <a:xfrm>
            <a:off x="4419600" y="3214688"/>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8000"/>
                </a:solidFill>
              </a:rPr>
              <a:t>Heap</a:t>
            </a:r>
          </a:p>
        </p:txBody>
      </p:sp>
      <p:sp>
        <p:nvSpPr>
          <p:cNvPr id="19475" name="Text Box 14"/>
          <p:cNvSpPr txBox="1">
            <a:spLocks noChangeArrowheads="1"/>
          </p:cNvSpPr>
          <p:nvPr/>
        </p:nvSpPr>
        <p:spPr bwMode="auto">
          <a:xfrm>
            <a:off x="4067175" y="4146550"/>
            <a:ext cx="169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8000"/>
                </a:solidFill>
              </a:rPr>
              <a:t>Free Memory</a:t>
            </a:r>
          </a:p>
        </p:txBody>
      </p:sp>
      <p:sp>
        <p:nvSpPr>
          <p:cNvPr id="19476" name="Text Box 15"/>
          <p:cNvSpPr txBox="1">
            <a:spLocks noChangeArrowheads="1"/>
          </p:cNvSpPr>
          <p:nvPr/>
        </p:nvSpPr>
        <p:spPr bwMode="auto">
          <a:xfrm>
            <a:off x="4419600" y="4965700"/>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8000"/>
                </a:solidFill>
              </a:rPr>
              <a:t>Stack</a:t>
            </a:r>
          </a:p>
        </p:txBody>
      </p:sp>
      <p:sp>
        <p:nvSpPr>
          <p:cNvPr id="19477" name="Line 20"/>
          <p:cNvSpPr>
            <a:spLocks noChangeShapeType="1"/>
          </p:cNvSpPr>
          <p:nvPr/>
        </p:nvSpPr>
        <p:spPr bwMode="auto">
          <a:xfrm>
            <a:off x="4829175" y="3733800"/>
            <a:ext cx="0" cy="4111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9478" name="Line 21"/>
          <p:cNvSpPr>
            <a:spLocks noChangeShapeType="1"/>
          </p:cNvSpPr>
          <p:nvPr/>
        </p:nvSpPr>
        <p:spPr bwMode="auto">
          <a:xfrm flipV="1">
            <a:off x="4833938" y="4537075"/>
            <a:ext cx="0" cy="411163"/>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23"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1699229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a:t>Flow of Execution control</a:t>
            </a:r>
          </a:p>
        </p:txBody>
      </p:sp>
      <p:sp>
        <p:nvSpPr>
          <p:cNvPr id="4" name="Content Placeholder 2"/>
          <p:cNvSpPr>
            <a:spLocks noGrp="1"/>
          </p:cNvSpPr>
          <p:nvPr/>
        </p:nvSpPr>
        <p:spPr bwMode="auto">
          <a:xfrm>
            <a:off x="533400" y="2819400"/>
            <a:ext cx="7543800" cy="35814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defRPr/>
            </a:pPr>
            <a:r>
              <a:rPr lang="en-US" dirty="0" smtClean="0"/>
              <a:t>Procedure calls are nested in time </a:t>
            </a:r>
          </a:p>
          <a:p>
            <a:pPr>
              <a:defRPr/>
            </a:pPr>
            <a:r>
              <a:rPr lang="en-US" dirty="0" smtClean="0"/>
              <a:t>If procedure </a:t>
            </a:r>
            <a:r>
              <a:rPr lang="en-US" dirty="0" smtClean="0">
                <a:solidFill>
                  <a:srgbClr val="FFFF00"/>
                </a:solidFill>
              </a:rPr>
              <a:t>p</a:t>
            </a:r>
            <a:r>
              <a:rPr lang="en-US" dirty="0" smtClean="0"/>
              <a:t> calls procedure </a:t>
            </a:r>
            <a:r>
              <a:rPr lang="en-US" dirty="0" smtClean="0">
                <a:solidFill>
                  <a:srgbClr val="FFFF00"/>
                </a:solidFill>
              </a:rPr>
              <a:t>q </a:t>
            </a:r>
            <a:r>
              <a:rPr lang="en-US" dirty="0" smtClean="0"/>
              <a:t>and procedure </a:t>
            </a:r>
            <a:r>
              <a:rPr lang="en-US" dirty="0" smtClean="0">
                <a:solidFill>
                  <a:srgbClr val="FFFF00"/>
                </a:solidFill>
              </a:rPr>
              <a:t>r </a:t>
            </a:r>
            <a:r>
              <a:rPr lang="en-US" dirty="0" smtClean="0"/>
              <a:t>(refer example)</a:t>
            </a:r>
          </a:p>
          <a:p>
            <a:pPr lvl="1">
              <a:defRPr/>
            </a:pPr>
            <a:r>
              <a:rPr lang="en-US" dirty="0" smtClean="0"/>
              <a:t>The execution of q starts, the execution of p suspends</a:t>
            </a:r>
          </a:p>
          <a:p>
            <a:pPr lvl="1">
              <a:defRPr/>
            </a:pPr>
            <a:r>
              <a:rPr lang="en-US" dirty="0" smtClean="0"/>
              <a:t>The execution of r starts only after execution of q is over </a:t>
            </a:r>
          </a:p>
          <a:p>
            <a:pPr lvl="1">
              <a:defRPr/>
            </a:pPr>
            <a:r>
              <a:rPr lang="en-US" dirty="0" smtClean="0"/>
              <a:t>The execution of p resumes when execution of r is over</a:t>
            </a:r>
            <a:endParaRPr lang="en-US" dirty="0"/>
          </a:p>
        </p:txBody>
      </p:sp>
      <p:sp>
        <p:nvSpPr>
          <p:cNvPr id="21508" name="TextBox 4"/>
          <p:cNvSpPr txBox="1">
            <a:spLocks noChangeArrowheads="1"/>
          </p:cNvSpPr>
          <p:nvPr/>
        </p:nvSpPr>
        <p:spPr bwMode="auto">
          <a:xfrm>
            <a:off x="5181600" y="914400"/>
            <a:ext cx="3581400" cy="2032000"/>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rgbClr val="FF0000"/>
                </a:solidFill>
                <a:latin typeface="Tahoma" panose="020B0604030504040204" pitchFamily="34" charset="0"/>
              </a:rPr>
              <a:t>p()</a:t>
            </a:r>
          </a:p>
          <a:p>
            <a:pPr>
              <a:spcBef>
                <a:spcPct val="0"/>
              </a:spcBef>
              <a:buFontTx/>
              <a:buNone/>
            </a:pPr>
            <a:r>
              <a:rPr lang="en-US" altLang="en-US" sz="1800" dirty="0">
                <a:solidFill>
                  <a:srgbClr val="FF0000"/>
                </a:solidFill>
                <a:latin typeface="Tahoma" panose="020B0604030504040204" pitchFamily="34" charset="0"/>
              </a:rPr>
              <a:t>{          </a:t>
            </a:r>
          </a:p>
          <a:p>
            <a:pPr>
              <a:spcBef>
                <a:spcPct val="0"/>
              </a:spcBef>
              <a:buFontTx/>
              <a:buNone/>
            </a:pPr>
            <a:r>
              <a:rPr lang="en-US" altLang="en-US" sz="1800" dirty="0">
                <a:solidFill>
                  <a:srgbClr val="FF0000"/>
                </a:solidFill>
                <a:latin typeface="Tahoma" panose="020B0604030504040204" pitchFamily="34" charset="0"/>
              </a:rPr>
              <a:t>      statements of p;</a:t>
            </a:r>
          </a:p>
          <a:p>
            <a:pPr>
              <a:spcBef>
                <a:spcPct val="0"/>
              </a:spcBef>
              <a:buFontTx/>
              <a:buNone/>
            </a:pPr>
            <a:r>
              <a:rPr lang="en-US" altLang="en-US" sz="1800" dirty="0">
                <a:solidFill>
                  <a:srgbClr val="FF0000"/>
                </a:solidFill>
                <a:latin typeface="Tahoma" panose="020B0604030504040204" pitchFamily="34" charset="0"/>
              </a:rPr>
              <a:t>      q( );</a:t>
            </a:r>
          </a:p>
          <a:p>
            <a:pPr>
              <a:spcBef>
                <a:spcPct val="0"/>
              </a:spcBef>
              <a:buFontTx/>
              <a:buNone/>
            </a:pPr>
            <a:r>
              <a:rPr lang="en-US" altLang="en-US" sz="1800" dirty="0">
                <a:solidFill>
                  <a:srgbClr val="FF0000"/>
                </a:solidFill>
                <a:latin typeface="Tahoma" panose="020B0604030504040204" pitchFamily="34" charset="0"/>
              </a:rPr>
              <a:t>      r( );</a:t>
            </a:r>
          </a:p>
          <a:p>
            <a:pPr>
              <a:spcBef>
                <a:spcPct val="0"/>
              </a:spcBef>
              <a:buFontTx/>
              <a:buNone/>
            </a:pPr>
            <a:r>
              <a:rPr lang="en-US" altLang="en-US" sz="1800" dirty="0">
                <a:solidFill>
                  <a:srgbClr val="FF0000"/>
                </a:solidFill>
                <a:latin typeface="Tahoma" panose="020B0604030504040204" pitchFamily="34" charset="0"/>
              </a:rPr>
              <a:t>      remaining statements of p</a:t>
            </a:r>
          </a:p>
          <a:p>
            <a:pPr>
              <a:spcBef>
                <a:spcPct val="0"/>
              </a:spcBef>
              <a:buFontTx/>
              <a:buNone/>
            </a:pPr>
            <a:r>
              <a:rPr lang="en-US" altLang="en-US" sz="1800" dirty="0">
                <a:solidFill>
                  <a:srgbClr val="FF0000"/>
                </a:solidFill>
                <a:latin typeface="Tahoma" panose="020B0604030504040204" pitchFamily="34" charset="0"/>
              </a:rPr>
              <a:t>}</a:t>
            </a:r>
          </a:p>
        </p:txBody>
      </p:sp>
      <p:sp>
        <p:nvSpPr>
          <p:cNvPr id="5"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3897107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304800" y="-76200"/>
            <a:ext cx="7543800" cy="1431925"/>
          </a:xfrm>
          <a:prstGeom prst="rect">
            <a:avLst/>
          </a:prstGeom>
          <a:noFill/>
          <a:ln w="9525">
            <a:noFill/>
            <a:miter lim="800000"/>
            <a:headEnd/>
            <a:tailEnd/>
          </a:ln>
          <a:effectLst/>
        </p:spPr>
        <p:txBody>
          <a:bodyPr anchor="ctr"/>
          <a:lstStyle>
            <a:lvl1pPr algn="l" rtl="0" eaLnBrk="0" fontAlgn="base" hangingPunct="0">
              <a:spcBef>
                <a:spcPct val="0"/>
              </a:spcBef>
              <a:spcAft>
                <a:spcPct val="0"/>
              </a:spcAft>
              <a:defRPr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36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36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36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36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3600" b="1">
                <a:solidFill>
                  <a:schemeClr val="tx2"/>
                </a:solidFill>
                <a:effectLst>
                  <a:outerShdw blurRad="38100" dist="38100" dir="2700000" algn="tl">
                    <a:srgbClr val="000000"/>
                  </a:outerShdw>
                </a:effectLst>
                <a:latin typeface="Tahoma" pitchFamily="34" charset="0"/>
              </a:defRPr>
            </a:lvl9pPr>
          </a:lstStyle>
          <a:p>
            <a:pPr>
              <a:defRPr/>
            </a:pPr>
            <a:r>
              <a:rPr lang="en-US" dirty="0" smtClean="0"/>
              <a:t>Activation tree</a:t>
            </a:r>
            <a:endParaRPr lang="en-US" dirty="0"/>
          </a:p>
        </p:txBody>
      </p:sp>
      <p:sp>
        <p:nvSpPr>
          <p:cNvPr id="22531" name="TextBox 5"/>
          <p:cNvSpPr txBox="1">
            <a:spLocks noChangeArrowheads="1"/>
          </p:cNvSpPr>
          <p:nvPr/>
        </p:nvSpPr>
        <p:spPr bwMode="auto">
          <a:xfrm>
            <a:off x="2895600" y="3200400"/>
            <a:ext cx="914400" cy="369888"/>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FF0000"/>
                </a:solidFill>
                <a:latin typeface="Tahoma" panose="020B0604030504040204" pitchFamily="34" charset="0"/>
              </a:rPr>
              <a:t>p()</a:t>
            </a:r>
          </a:p>
        </p:txBody>
      </p:sp>
      <p:grpSp>
        <p:nvGrpSpPr>
          <p:cNvPr id="22532" name="Group 5"/>
          <p:cNvGrpSpPr>
            <a:grpSpLocks/>
          </p:cNvGrpSpPr>
          <p:nvPr/>
        </p:nvGrpSpPr>
        <p:grpSpPr bwMode="auto">
          <a:xfrm>
            <a:off x="2133600" y="3657600"/>
            <a:ext cx="914400" cy="750888"/>
            <a:chOff x="2971800" y="4419600"/>
            <a:chExt cx="914400" cy="750332"/>
          </a:xfrm>
        </p:grpSpPr>
        <p:sp>
          <p:nvSpPr>
            <p:cNvPr id="22546" name="TextBox 6"/>
            <p:cNvSpPr txBox="1">
              <a:spLocks noChangeArrowheads="1"/>
            </p:cNvSpPr>
            <p:nvPr/>
          </p:nvSpPr>
          <p:spPr bwMode="auto">
            <a:xfrm>
              <a:off x="2971800" y="4800600"/>
              <a:ext cx="914400" cy="369332"/>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FF0000"/>
                  </a:solidFill>
                  <a:latin typeface="Tahoma" panose="020B0604030504040204" pitchFamily="34" charset="0"/>
                </a:rPr>
                <a:t>q()</a:t>
              </a:r>
            </a:p>
          </p:txBody>
        </p:sp>
        <p:cxnSp>
          <p:nvCxnSpPr>
            <p:cNvPr id="22547" name="Straight Arrow Connector 17"/>
            <p:cNvCxnSpPr>
              <a:cxnSpLocks noChangeShapeType="1"/>
              <a:endCxn id="22546" idx="0"/>
            </p:cNvCxnSpPr>
            <p:nvPr/>
          </p:nvCxnSpPr>
          <p:spPr bwMode="auto">
            <a:xfrm rot="5400000">
              <a:off x="3429000" y="4419600"/>
              <a:ext cx="3810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2533" name="Group 6"/>
          <p:cNvGrpSpPr>
            <a:grpSpLocks/>
          </p:cNvGrpSpPr>
          <p:nvPr/>
        </p:nvGrpSpPr>
        <p:grpSpPr bwMode="auto">
          <a:xfrm>
            <a:off x="1524000" y="4648200"/>
            <a:ext cx="914400" cy="750888"/>
            <a:chOff x="2971800" y="4419600"/>
            <a:chExt cx="914400" cy="750332"/>
          </a:xfrm>
        </p:grpSpPr>
        <p:sp>
          <p:nvSpPr>
            <p:cNvPr id="22544" name="TextBox 11"/>
            <p:cNvSpPr txBox="1">
              <a:spLocks noChangeArrowheads="1"/>
            </p:cNvSpPr>
            <p:nvPr/>
          </p:nvSpPr>
          <p:spPr bwMode="auto">
            <a:xfrm>
              <a:off x="2971800" y="4800600"/>
              <a:ext cx="914400" cy="369332"/>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FF0000"/>
                  </a:solidFill>
                  <a:latin typeface="Tahoma" panose="020B0604030504040204" pitchFamily="34" charset="0"/>
                </a:rPr>
                <a:t>u()</a:t>
              </a:r>
            </a:p>
          </p:txBody>
        </p:sp>
        <p:cxnSp>
          <p:nvCxnSpPr>
            <p:cNvPr id="22545" name="Straight Arrow Connector 15"/>
            <p:cNvCxnSpPr>
              <a:cxnSpLocks noChangeShapeType="1"/>
              <a:endCxn id="22544" idx="0"/>
            </p:cNvCxnSpPr>
            <p:nvPr/>
          </p:nvCxnSpPr>
          <p:spPr bwMode="auto">
            <a:xfrm rot="5400000">
              <a:off x="3429000" y="4419600"/>
              <a:ext cx="3810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2534" name="Group 7"/>
          <p:cNvGrpSpPr>
            <a:grpSpLocks/>
          </p:cNvGrpSpPr>
          <p:nvPr/>
        </p:nvGrpSpPr>
        <p:grpSpPr bwMode="auto">
          <a:xfrm>
            <a:off x="2819400" y="4495800"/>
            <a:ext cx="914400" cy="979488"/>
            <a:chOff x="3657600" y="5257800"/>
            <a:chExt cx="914400" cy="978932"/>
          </a:xfrm>
        </p:grpSpPr>
        <p:sp>
          <p:nvSpPr>
            <p:cNvPr id="22542" name="TextBox 14"/>
            <p:cNvSpPr txBox="1">
              <a:spLocks noChangeArrowheads="1"/>
            </p:cNvSpPr>
            <p:nvPr/>
          </p:nvSpPr>
          <p:spPr bwMode="auto">
            <a:xfrm>
              <a:off x="3657600" y="5867400"/>
              <a:ext cx="914400" cy="369332"/>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FF0000"/>
                  </a:solidFill>
                  <a:latin typeface="Tahoma" panose="020B0604030504040204" pitchFamily="34" charset="0"/>
                </a:rPr>
                <a:t>v()</a:t>
              </a:r>
            </a:p>
          </p:txBody>
        </p:sp>
        <p:cxnSp>
          <p:nvCxnSpPr>
            <p:cNvPr id="22543" name="Straight Arrow Connector 13"/>
            <p:cNvCxnSpPr>
              <a:cxnSpLocks noChangeShapeType="1"/>
              <a:endCxn id="22542" idx="0"/>
            </p:cNvCxnSpPr>
            <p:nvPr/>
          </p:nvCxnSpPr>
          <p:spPr bwMode="auto">
            <a:xfrm rot="16200000" flipH="1">
              <a:off x="3581400" y="5334000"/>
              <a:ext cx="609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2535" name="Group 8"/>
          <p:cNvGrpSpPr>
            <a:grpSpLocks/>
          </p:cNvGrpSpPr>
          <p:nvPr/>
        </p:nvGrpSpPr>
        <p:grpSpPr bwMode="auto">
          <a:xfrm>
            <a:off x="3581400" y="3581400"/>
            <a:ext cx="990600" cy="890588"/>
            <a:chOff x="3657600" y="5257800"/>
            <a:chExt cx="914400" cy="1040942"/>
          </a:xfrm>
        </p:grpSpPr>
        <p:sp>
          <p:nvSpPr>
            <p:cNvPr id="22540" name="TextBox 20"/>
            <p:cNvSpPr txBox="1">
              <a:spLocks noChangeArrowheads="1"/>
            </p:cNvSpPr>
            <p:nvPr/>
          </p:nvSpPr>
          <p:spPr bwMode="auto">
            <a:xfrm>
              <a:off x="3657600" y="5867400"/>
              <a:ext cx="914400" cy="431342"/>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FF0000"/>
                  </a:solidFill>
                  <a:latin typeface="Tahoma" panose="020B0604030504040204" pitchFamily="34" charset="0"/>
                </a:rPr>
                <a:t>r()</a:t>
              </a:r>
            </a:p>
          </p:txBody>
        </p:sp>
        <p:cxnSp>
          <p:nvCxnSpPr>
            <p:cNvPr id="22541" name="Straight Arrow Connector 11"/>
            <p:cNvCxnSpPr>
              <a:cxnSpLocks noChangeShapeType="1"/>
              <a:endCxn id="22540" idx="0"/>
            </p:cNvCxnSpPr>
            <p:nvPr/>
          </p:nvCxnSpPr>
          <p:spPr bwMode="auto">
            <a:xfrm>
              <a:off x="3657600" y="5257800"/>
              <a:ext cx="4572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2536" name="TextBox 22"/>
          <p:cNvSpPr txBox="1">
            <a:spLocks noChangeArrowheads="1"/>
          </p:cNvSpPr>
          <p:nvPr/>
        </p:nvSpPr>
        <p:spPr bwMode="auto">
          <a:xfrm>
            <a:off x="4043363" y="5019675"/>
            <a:ext cx="2743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Sequence of procedure calls corresponds to the preorder traversal of the activation tree</a:t>
            </a:r>
          </a:p>
        </p:txBody>
      </p:sp>
      <p:sp>
        <p:nvSpPr>
          <p:cNvPr id="19" name="Content Placeholder 2"/>
          <p:cNvSpPr>
            <a:spLocks noGrp="1"/>
          </p:cNvSpPr>
          <p:nvPr/>
        </p:nvSpPr>
        <p:spPr bwMode="auto">
          <a:xfrm>
            <a:off x="76200" y="1370013"/>
            <a:ext cx="6096000" cy="1905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spcBef>
                <a:spcPts val="0"/>
              </a:spcBef>
              <a:defRPr/>
            </a:pPr>
            <a:r>
              <a:rPr lang="en-US" dirty="0" smtClean="0"/>
              <a:t>The activations of procedures </a:t>
            </a:r>
          </a:p>
          <a:p>
            <a:pPr marL="0" indent="0">
              <a:spcBef>
                <a:spcPts val="0"/>
              </a:spcBef>
              <a:buFont typeface="Wingdings" pitchFamily="2" charset="2"/>
              <a:buNone/>
              <a:defRPr/>
            </a:pPr>
            <a:r>
              <a:rPr lang="en-US" dirty="0" smtClean="0"/>
              <a:t>during execution of the entire </a:t>
            </a:r>
          </a:p>
          <a:p>
            <a:pPr marL="0" indent="0">
              <a:spcBef>
                <a:spcPts val="0"/>
              </a:spcBef>
              <a:buFont typeface="Wingdings" pitchFamily="2" charset="2"/>
              <a:buNone/>
              <a:defRPr/>
            </a:pPr>
            <a:r>
              <a:rPr lang="en-US" dirty="0" smtClean="0"/>
              <a:t>program is represented by a tree, </a:t>
            </a:r>
          </a:p>
          <a:p>
            <a:pPr marL="0" indent="0">
              <a:spcBef>
                <a:spcPts val="0"/>
              </a:spcBef>
              <a:buFont typeface="Wingdings" pitchFamily="2" charset="2"/>
              <a:buNone/>
              <a:defRPr/>
            </a:pPr>
            <a:r>
              <a:rPr lang="en-US" dirty="0" smtClean="0"/>
              <a:t>called an activation tree.</a:t>
            </a:r>
            <a:endParaRPr lang="en-US" dirty="0"/>
          </a:p>
        </p:txBody>
      </p:sp>
      <p:sp>
        <p:nvSpPr>
          <p:cNvPr id="22538" name="TextBox 4"/>
          <p:cNvSpPr txBox="1">
            <a:spLocks noChangeArrowheads="1"/>
          </p:cNvSpPr>
          <p:nvPr/>
        </p:nvSpPr>
        <p:spPr bwMode="auto">
          <a:xfrm>
            <a:off x="5638800" y="914400"/>
            <a:ext cx="3581400" cy="3970338"/>
          </a:xfrm>
          <a:prstGeom prst="rect">
            <a:avLst/>
          </a:prstGeom>
          <a:solidFill>
            <a:schemeClr val="bg2"/>
          </a:solidFill>
          <a:ln w="9525">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FF0000"/>
                </a:solidFill>
                <a:latin typeface="Tahoma" panose="020B0604030504040204" pitchFamily="34" charset="0"/>
              </a:rPr>
              <a:t>p()</a:t>
            </a:r>
          </a:p>
          <a:p>
            <a:pPr>
              <a:spcBef>
                <a:spcPct val="0"/>
              </a:spcBef>
              <a:buFontTx/>
              <a:buNone/>
            </a:pPr>
            <a:r>
              <a:rPr lang="en-US" altLang="en-US" sz="1800">
                <a:solidFill>
                  <a:srgbClr val="FF0000"/>
                </a:solidFill>
                <a:latin typeface="Tahoma" panose="020B0604030504040204" pitchFamily="34" charset="0"/>
              </a:rPr>
              <a:t>{          </a:t>
            </a:r>
          </a:p>
          <a:p>
            <a:pPr>
              <a:spcBef>
                <a:spcPct val="0"/>
              </a:spcBef>
              <a:buFontTx/>
              <a:buNone/>
            </a:pPr>
            <a:r>
              <a:rPr lang="en-US" altLang="en-US" sz="1800">
                <a:solidFill>
                  <a:srgbClr val="FF0000"/>
                </a:solidFill>
                <a:latin typeface="Tahoma" panose="020B0604030504040204" pitchFamily="34" charset="0"/>
              </a:rPr>
              <a:t>      statements of p;</a:t>
            </a:r>
          </a:p>
          <a:p>
            <a:pPr>
              <a:spcBef>
                <a:spcPct val="0"/>
              </a:spcBef>
              <a:buFontTx/>
              <a:buNone/>
            </a:pPr>
            <a:r>
              <a:rPr lang="en-US" altLang="en-US" sz="1800">
                <a:solidFill>
                  <a:srgbClr val="FF0000"/>
                </a:solidFill>
                <a:latin typeface="Tahoma" panose="020B0604030504040204" pitchFamily="34" charset="0"/>
              </a:rPr>
              <a:t>      q( );</a:t>
            </a:r>
          </a:p>
          <a:p>
            <a:pPr>
              <a:spcBef>
                <a:spcPct val="0"/>
              </a:spcBef>
              <a:buFontTx/>
              <a:buNone/>
            </a:pPr>
            <a:r>
              <a:rPr lang="en-US" altLang="en-US" sz="1800">
                <a:solidFill>
                  <a:srgbClr val="FF0000"/>
                </a:solidFill>
                <a:latin typeface="Tahoma" panose="020B0604030504040204" pitchFamily="34" charset="0"/>
              </a:rPr>
              <a:t>      r( );</a:t>
            </a:r>
          </a:p>
          <a:p>
            <a:pPr>
              <a:spcBef>
                <a:spcPct val="0"/>
              </a:spcBef>
              <a:buFontTx/>
              <a:buNone/>
            </a:pPr>
            <a:r>
              <a:rPr lang="en-US" altLang="en-US" sz="1800">
                <a:solidFill>
                  <a:srgbClr val="FF0000"/>
                </a:solidFill>
                <a:latin typeface="Tahoma" panose="020B0604030504040204" pitchFamily="34" charset="0"/>
              </a:rPr>
              <a:t>      remaining statements of p</a:t>
            </a:r>
          </a:p>
          <a:p>
            <a:pPr>
              <a:spcBef>
                <a:spcPct val="0"/>
              </a:spcBef>
              <a:buFontTx/>
              <a:buNone/>
            </a:pPr>
            <a:r>
              <a:rPr lang="en-US" altLang="en-US" sz="1800">
                <a:solidFill>
                  <a:srgbClr val="FF0000"/>
                </a:solidFill>
                <a:latin typeface="Tahoma" panose="020B0604030504040204" pitchFamily="34" charset="0"/>
              </a:rPr>
              <a:t>}</a:t>
            </a:r>
          </a:p>
          <a:p>
            <a:pPr>
              <a:spcBef>
                <a:spcPct val="0"/>
              </a:spcBef>
              <a:buFontTx/>
              <a:buNone/>
            </a:pPr>
            <a:r>
              <a:rPr lang="en-US" altLang="en-US" sz="1800">
                <a:solidFill>
                  <a:srgbClr val="FF0000"/>
                </a:solidFill>
                <a:latin typeface="Tahoma" panose="020B0604030504040204" pitchFamily="34" charset="0"/>
              </a:rPr>
              <a:t>q()</a:t>
            </a:r>
          </a:p>
          <a:p>
            <a:pPr>
              <a:spcBef>
                <a:spcPct val="0"/>
              </a:spcBef>
              <a:buFontTx/>
              <a:buNone/>
            </a:pPr>
            <a:r>
              <a:rPr lang="en-US" altLang="en-US" sz="1800">
                <a:solidFill>
                  <a:srgbClr val="FF0000"/>
                </a:solidFill>
                <a:latin typeface="Tahoma" panose="020B0604030504040204" pitchFamily="34" charset="0"/>
              </a:rPr>
              <a:t>{</a:t>
            </a:r>
          </a:p>
          <a:p>
            <a:pPr>
              <a:spcBef>
                <a:spcPct val="0"/>
              </a:spcBef>
              <a:buFontTx/>
              <a:buNone/>
            </a:pPr>
            <a:r>
              <a:rPr lang="en-US" altLang="en-US" sz="1800">
                <a:solidFill>
                  <a:srgbClr val="FF0000"/>
                </a:solidFill>
                <a:latin typeface="Tahoma" panose="020B0604030504040204" pitchFamily="34" charset="0"/>
              </a:rPr>
              <a:t>	…</a:t>
            </a:r>
          </a:p>
          <a:p>
            <a:pPr>
              <a:spcBef>
                <a:spcPct val="0"/>
              </a:spcBef>
              <a:buFontTx/>
              <a:buNone/>
            </a:pPr>
            <a:r>
              <a:rPr lang="en-US" altLang="en-US" sz="1800">
                <a:solidFill>
                  <a:srgbClr val="FF0000"/>
                </a:solidFill>
                <a:latin typeface="Tahoma" panose="020B0604030504040204" pitchFamily="34" charset="0"/>
              </a:rPr>
              <a:t>	u( );</a:t>
            </a:r>
          </a:p>
          <a:p>
            <a:pPr>
              <a:spcBef>
                <a:spcPct val="0"/>
              </a:spcBef>
              <a:buFontTx/>
              <a:buNone/>
            </a:pPr>
            <a:r>
              <a:rPr lang="en-US" altLang="en-US" sz="1800">
                <a:solidFill>
                  <a:srgbClr val="FF0000"/>
                </a:solidFill>
                <a:latin typeface="Tahoma" panose="020B0604030504040204" pitchFamily="34" charset="0"/>
              </a:rPr>
              <a:t>	v( );</a:t>
            </a:r>
          </a:p>
          <a:p>
            <a:pPr>
              <a:spcBef>
                <a:spcPct val="0"/>
              </a:spcBef>
              <a:buFontTx/>
              <a:buNone/>
            </a:pPr>
            <a:r>
              <a:rPr lang="en-US" altLang="en-US" sz="1800">
                <a:solidFill>
                  <a:srgbClr val="FF0000"/>
                </a:solidFill>
                <a:latin typeface="Tahoma" panose="020B0604030504040204" pitchFamily="34" charset="0"/>
              </a:rPr>
              <a:t>	…</a:t>
            </a:r>
          </a:p>
          <a:p>
            <a:pPr>
              <a:spcBef>
                <a:spcPct val="0"/>
              </a:spcBef>
              <a:buFontTx/>
              <a:buNone/>
            </a:pPr>
            <a:r>
              <a:rPr lang="en-US" altLang="en-US" sz="1800">
                <a:solidFill>
                  <a:srgbClr val="FF0000"/>
                </a:solidFill>
                <a:latin typeface="Tahoma" panose="020B0604030504040204" pitchFamily="34" charset="0"/>
              </a:rPr>
              <a:t>}</a:t>
            </a:r>
          </a:p>
        </p:txBody>
      </p:sp>
      <p:sp>
        <p:nvSpPr>
          <p:cNvPr id="22539" name="TextBox 23"/>
          <p:cNvSpPr txBox="1">
            <a:spLocks noChangeArrowheads="1"/>
          </p:cNvSpPr>
          <p:nvPr/>
        </p:nvSpPr>
        <p:spPr bwMode="auto">
          <a:xfrm>
            <a:off x="190500" y="5715000"/>
            <a:ext cx="27432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Tahoma" panose="020B0604030504040204" pitchFamily="34" charset="0"/>
              </a:rPr>
              <a:t>Procedure execution is in LIFO order</a:t>
            </a:r>
          </a:p>
        </p:txBody>
      </p:sp>
      <p:sp>
        <p:nvSpPr>
          <p:cNvPr id="20"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408652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a:t>Activation Tree</a:t>
            </a:r>
          </a:p>
        </p:txBody>
      </p:sp>
      <p:sp>
        <p:nvSpPr>
          <p:cNvPr id="24579" name="Rectangle 3"/>
          <p:cNvSpPr>
            <a:spLocks noGrp="1" noChangeArrowheads="1"/>
          </p:cNvSpPr>
          <p:nvPr>
            <p:ph idx="1"/>
          </p:nvPr>
        </p:nvSpPr>
        <p:spPr>
          <a:xfrm>
            <a:off x="304800" y="1341438"/>
            <a:ext cx="8534400" cy="1401762"/>
          </a:xfrm>
        </p:spPr>
        <p:txBody>
          <a:bodyPr/>
          <a:lstStyle/>
          <a:p>
            <a:pPr fontAlgn="base">
              <a:spcAft>
                <a:spcPct val="0"/>
              </a:spcAft>
            </a:pPr>
            <a:r>
              <a:rPr lang="en-US" altLang="en-US" sz="2800" smtClean="0"/>
              <a:t>Activation Tree - cannot be computed statically</a:t>
            </a:r>
          </a:p>
          <a:p>
            <a:pPr fontAlgn="base">
              <a:spcAft>
                <a:spcPct val="0"/>
              </a:spcAft>
            </a:pPr>
            <a:r>
              <a:rPr lang="en-US" altLang="en-US" sz="2800" smtClean="0"/>
              <a:t>Dynamic – may be different every time the program is run</a:t>
            </a:r>
          </a:p>
        </p:txBody>
      </p:sp>
      <p:sp>
        <p:nvSpPr>
          <p:cNvPr id="24580" name="Text Box 4"/>
          <p:cNvSpPr txBox="1">
            <a:spLocks noChangeArrowheads="1"/>
          </p:cNvSpPr>
          <p:nvPr/>
        </p:nvSpPr>
        <p:spPr bwMode="auto">
          <a:xfrm>
            <a:off x="3641725" y="2632075"/>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main</a:t>
            </a:r>
          </a:p>
        </p:txBody>
      </p:sp>
      <p:sp>
        <p:nvSpPr>
          <p:cNvPr id="24581" name="Text Box 5"/>
          <p:cNvSpPr txBox="1">
            <a:spLocks noChangeArrowheads="1"/>
          </p:cNvSpPr>
          <p:nvPr/>
        </p:nvSpPr>
        <p:spPr bwMode="auto">
          <a:xfrm>
            <a:off x="1752600" y="3352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r()</a:t>
            </a:r>
          </a:p>
        </p:txBody>
      </p:sp>
      <p:sp>
        <p:nvSpPr>
          <p:cNvPr id="24582" name="Text Box 6"/>
          <p:cNvSpPr txBox="1">
            <a:spLocks noChangeArrowheads="1"/>
          </p:cNvSpPr>
          <p:nvPr/>
        </p:nvSpPr>
        <p:spPr bwMode="auto">
          <a:xfrm>
            <a:off x="3886200" y="3352800"/>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q (1,9)</a:t>
            </a:r>
          </a:p>
        </p:txBody>
      </p:sp>
      <p:sp>
        <p:nvSpPr>
          <p:cNvPr id="24583" name="Text Box 7"/>
          <p:cNvSpPr txBox="1">
            <a:spLocks noChangeArrowheads="1"/>
          </p:cNvSpPr>
          <p:nvPr/>
        </p:nvSpPr>
        <p:spPr bwMode="auto">
          <a:xfrm>
            <a:off x="2590800" y="40386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(1,9)      q(1,3)      q (5,9)</a:t>
            </a:r>
          </a:p>
        </p:txBody>
      </p:sp>
      <p:sp>
        <p:nvSpPr>
          <p:cNvPr id="24584" name="Text Box 8"/>
          <p:cNvSpPr txBox="1">
            <a:spLocks noChangeArrowheads="1"/>
          </p:cNvSpPr>
          <p:nvPr/>
        </p:nvSpPr>
        <p:spPr bwMode="auto">
          <a:xfrm>
            <a:off x="1219200" y="48006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(1,3)      q(1,0)      q (2,3)</a:t>
            </a:r>
          </a:p>
        </p:txBody>
      </p:sp>
      <p:sp>
        <p:nvSpPr>
          <p:cNvPr id="24585" name="Text Box 9"/>
          <p:cNvSpPr txBox="1">
            <a:spLocks noChangeArrowheads="1"/>
          </p:cNvSpPr>
          <p:nvPr/>
        </p:nvSpPr>
        <p:spPr bwMode="auto">
          <a:xfrm>
            <a:off x="4953000" y="48006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(5,9)      q(5,5)      q (7,9)</a:t>
            </a:r>
          </a:p>
        </p:txBody>
      </p:sp>
      <p:sp>
        <p:nvSpPr>
          <p:cNvPr id="24586" name="Text Box 10"/>
          <p:cNvSpPr txBox="1">
            <a:spLocks noChangeArrowheads="1"/>
          </p:cNvSpPr>
          <p:nvPr/>
        </p:nvSpPr>
        <p:spPr bwMode="auto">
          <a:xfrm>
            <a:off x="1143000" y="58674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(2,3)      q(2,1)      q (3,3)</a:t>
            </a:r>
          </a:p>
        </p:txBody>
      </p:sp>
      <p:sp>
        <p:nvSpPr>
          <p:cNvPr id="24587" name="Text Box 11"/>
          <p:cNvSpPr txBox="1">
            <a:spLocks noChangeArrowheads="1"/>
          </p:cNvSpPr>
          <p:nvPr/>
        </p:nvSpPr>
        <p:spPr bwMode="auto">
          <a:xfrm>
            <a:off x="5029200" y="5867400"/>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(7,9)      q(7,7)      q (9,9)</a:t>
            </a:r>
          </a:p>
        </p:txBody>
      </p:sp>
      <p:sp>
        <p:nvSpPr>
          <p:cNvPr id="24588" name="Line 12"/>
          <p:cNvSpPr>
            <a:spLocks noChangeShapeType="1"/>
          </p:cNvSpPr>
          <p:nvPr/>
        </p:nvSpPr>
        <p:spPr bwMode="auto">
          <a:xfrm flipH="1">
            <a:off x="2286000" y="2971800"/>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Line 13"/>
          <p:cNvSpPr>
            <a:spLocks noChangeShapeType="1"/>
          </p:cNvSpPr>
          <p:nvPr/>
        </p:nvSpPr>
        <p:spPr bwMode="auto">
          <a:xfrm>
            <a:off x="3886200" y="29718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Line 14"/>
          <p:cNvSpPr>
            <a:spLocks noChangeShapeType="1"/>
          </p:cNvSpPr>
          <p:nvPr/>
        </p:nvSpPr>
        <p:spPr bwMode="auto">
          <a:xfrm flipH="1">
            <a:off x="3352800" y="37338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1" name="Line 15"/>
          <p:cNvSpPr>
            <a:spLocks noChangeShapeType="1"/>
          </p:cNvSpPr>
          <p:nvPr/>
        </p:nvSpPr>
        <p:spPr bwMode="auto">
          <a:xfrm>
            <a:off x="43434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Line 16"/>
          <p:cNvSpPr>
            <a:spLocks noChangeShapeType="1"/>
          </p:cNvSpPr>
          <p:nvPr/>
        </p:nvSpPr>
        <p:spPr bwMode="auto">
          <a:xfrm>
            <a:off x="4343400" y="3733800"/>
            <a:ext cx="1066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Line 17"/>
          <p:cNvSpPr>
            <a:spLocks noChangeShapeType="1"/>
          </p:cNvSpPr>
          <p:nvPr/>
        </p:nvSpPr>
        <p:spPr bwMode="auto">
          <a:xfrm flipH="1">
            <a:off x="1981200" y="4419600"/>
            <a:ext cx="2286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18"/>
          <p:cNvSpPr>
            <a:spLocks noChangeShapeType="1"/>
          </p:cNvSpPr>
          <p:nvPr/>
        </p:nvSpPr>
        <p:spPr bwMode="auto">
          <a:xfrm flipH="1">
            <a:off x="3124200" y="44196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5" name="Line 19"/>
          <p:cNvSpPr>
            <a:spLocks noChangeShapeType="1"/>
          </p:cNvSpPr>
          <p:nvPr/>
        </p:nvSpPr>
        <p:spPr bwMode="auto">
          <a:xfrm>
            <a:off x="4267200" y="4419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6" name="Line 20"/>
          <p:cNvSpPr>
            <a:spLocks noChangeShapeType="1"/>
          </p:cNvSpPr>
          <p:nvPr/>
        </p:nvSpPr>
        <p:spPr bwMode="auto">
          <a:xfrm>
            <a:off x="5638800" y="4419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p:cNvSpPr>
            <a:spLocks noChangeShapeType="1"/>
          </p:cNvSpPr>
          <p:nvPr/>
        </p:nvSpPr>
        <p:spPr bwMode="auto">
          <a:xfrm>
            <a:off x="5638800" y="4419600"/>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p:cNvSpPr>
            <a:spLocks noChangeShapeType="1"/>
          </p:cNvSpPr>
          <p:nvPr/>
        </p:nvSpPr>
        <p:spPr bwMode="auto">
          <a:xfrm>
            <a:off x="5638800" y="4419600"/>
            <a:ext cx="2286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23"/>
          <p:cNvSpPr>
            <a:spLocks noChangeShapeType="1"/>
          </p:cNvSpPr>
          <p:nvPr/>
        </p:nvSpPr>
        <p:spPr bwMode="auto">
          <a:xfrm>
            <a:off x="4267200" y="5181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24"/>
          <p:cNvSpPr>
            <a:spLocks noChangeShapeType="1"/>
          </p:cNvSpPr>
          <p:nvPr/>
        </p:nvSpPr>
        <p:spPr bwMode="auto">
          <a:xfrm flipH="1">
            <a:off x="3200400" y="51816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25"/>
          <p:cNvSpPr>
            <a:spLocks noChangeShapeType="1"/>
          </p:cNvSpPr>
          <p:nvPr/>
        </p:nvSpPr>
        <p:spPr bwMode="auto">
          <a:xfrm flipH="1">
            <a:off x="1981200" y="5181600"/>
            <a:ext cx="2286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26"/>
          <p:cNvSpPr>
            <a:spLocks noChangeShapeType="1"/>
          </p:cNvSpPr>
          <p:nvPr/>
        </p:nvSpPr>
        <p:spPr bwMode="auto">
          <a:xfrm>
            <a:off x="8001000" y="5181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27"/>
          <p:cNvSpPr>
            <a:spLocks noChangeShapeType="1"/>
          </p:cNvSpPr>
          <p:nvPr/>
        </p:nvSpPr>
        <p:spPr bwMode="auto">
          <a:xfrm flipH="1">
            <a:off x="7162800" y="5181600"/>
            <a:ext cx="838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28"/>
          <p:cNvSpPr>
            <a:spLocks noChangeShapeType="1"/>
          </p:cNvSpPr>
          <p:nvPr/>
        </p:nvSpPr>
        <p:spPr bwMode="auto">
          <a:xfrm flipH="1">
            <a:off x="5867400" y="5181600"/>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ooter Placeholder 1"/>
          <p:cNvSpPr txBox="1">
            <a:spLocks/>
          </p:cNvSpPr>
          <p:nvPr/>
        </p:nvSpPr>
        <p:spPr bwMode="auto">
          <a:xfrm>
            <a:off x="2286000" y="6248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25000" lnSpcReduction="20000"/>
          </a:bodyPr>
          <a:lstStyle>
            <a:lvl1pPr marL="0" indent="-342900" algn="l" rtl="0" eaLnBrk="0" fontAlgn="base" hangingPunct="0">
              <a:lnSpc>
                <a:spcPts val="3600"/>
              </a:lnSpc>
              <a:spcBef>
                <a:spcPts val="0"/>
              </a:spcBef>
              <a:spcAft>
                <a:spcPct val="0"/>
              </a:spcAft>
              <a:buFont typeface="Arial" pitchFamily="34" charset="0"/>
              <a:buNone/>
              <a:defRPr sz="2400" b="1" kern="1200" spc="-150" baseline="0">
                <a:solidFill>
                  <a:schemeClr val="tx1"/>
                </a:solidFill>
                <a:latin typeface="Times New Roman" pitchFamily="18"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400" kern="1200">
                <a:solidFill>
                  <a:schemeClr val="tx1"/>
                </a:solidFill>
                <a:latin typeface="Times New Roman" pitchFamily="18"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Times New Roman" pitchFamily="18"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400" kern="1200">
                <a:solidFill>
                  <a:schemeClr val="tx1"/>
                </a:solidFill>
                <a:latin typeface="Times New Roman" pitchFamily="18"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400" kern="1200">
                <a:solidFill>
                  <a:schemeClr val="tx1"/>
                </a:solidFill>
                <a:latin typeface="Times New Roman" pitchFamily="18" charset="0"/>
                <a:ea typeface="+mn-ea"/>
                <a:cs typeface="Arial" pitchFamily="34" charset="0"/>
              </a:defRPr>
            </a:lvl5pPr>
            <a:lvl6pPr marL="2514600" indent="-228600" algn="l" defTabSz="914400" rtl="0" eaLnBrk="0" fontAlgn="base" latinLnBrk="0" hangingPunct="0">
              <a:spcBef>
                <a:spcPct val="0"/>
              </a:spcBef>
              <a:spcAft>
                <a:spcPct val="0"/>
              </a:spcAft>
              <a:buFont typeface="Arial" pitchFamily="34" charset="0"/>
              <a:buChar char="•"/>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buFont typeface="Arial" pitchFamily="34" charset="0"/>
              <a:buChar char="•"/>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buFont typeface="Arial" pitchFamily="34" charset="0"/>
              <a:buChar char="•"/>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buFont typeface="Arial" pitchFamily="34" charset="0"/>
              <a:buChar char="•"/>
              <a:defRPr sz="2400" kern="1200">
                <a:solidFill>
                  <a:schemeClr val="tx1"/>
                </a:solidFill>
                <a:latin typeface="Times New Roman" pitchFamily="18" charset="0"/>
                <a:ea typeface="+mn-ea"/>
                <a:cs typeface="+mn-cs"/>
              </a:defRPr>
            </a:lvl9pPr>
          </a:lstStyle>
          <a:p>
            <a:pPr>
              <a:defRPr/>
            </a:pPr>
            <a:r>
              <a:rPr lang="en-US" sz="1400" smtClean="0">
                <a:solidFill>
                  <a:srgbClr val="E96D93"/>
                </a:solidFill>
              </a:rPr>
              <a:t>CS C362 Second Semester 2010-2011</a:t>
            </a:r>
          </a:p>
        </p:txBody>
      </p:sp>
      <p:sp>
        <p:nvSpPr>
          <p:cNvPr id="31"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612093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304800" y="1371600"/>
            <a:ext cx="8229600" cy="868363"/>
          </a:xfrm>
        </p:spPr>
        <p:txBody>
          <a:bodyPr/>
          <a:lstStyle/>
          <a:p>
            <a:pPr fontAlgn="base">
              <a:spcAft>
                <a:spcPct val="0"/>
              </a:spcAft>
              <a:buFont typeface="Arial" pitchFamily="34" charset="0"/>
              <a:buChar char="•"/>
            </a:pPr>
            <a:r>
              <a:rPr lang="en-US" altLang="en-US" smtClean="0"/>
              <a:t>Paths in the activation tree from root to some node represent a sequence of active calls at runtime</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a:t>Run-time Control Flow</a:t>
            </a:r>
          </a:p>
        </p:txBody>
      </p:sp>
      <p:sp>
        <p:nvSpPr>
          <p:cNvPr id="25604" name="Text Box 4"/>
          <p:cNvSpPr txBox="1">
            <a:spLocks noChangeArrowheads="1"/>
          </p:cNvSpPr>
          <p:nvPr/>
        </p:nvSpPr>
        <p:spPr bwMode="auto">
          <a:xfrm>
            <a:off x="3641725" y="2286000"/>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solidFill>
                  <a:srgbClr val="FF3300"/>
                </a:solidFill>
                <a:latin typeface="Times New Roman" panose="02020603050405020304" pitchFamily="18" charset="0"/>
              </a:rPr>
              <a:t>main</a:t>
            </a:r>
          </a:p>
        </p:txBody>
      </p:sp>
      <p:sp>
        <p:nvSpPr>
          <p:cNvPr id="25605" name="Text Box 5"/>
          <p:cNvSpPr txBox="1">
            <a:spLocks noChangeArrowheads="1"/>
          </p:cNvSpPr>
          <p:nvPr/>
        </p:nvSpPr>
        <p:spPr bwMode="auto">
          <a:xfrm>
            <a:off x="1752600" y="30067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r()</a:t>
            </a:r>
          </a:p>
        </p:txBody>
      </p:sp>
      <p:sp>
        <p:nvSpPr>
          <p:cNvPr id="25606" name="Text Box 6"/>
          <p:cNvSpPr txBox="1">
            <a:spLocks noChangeArrowheads="1"/>
          </p:cNvSpPr>
          <p:nvPr/>
        </p:nvSpPr>
        <p:spPr bwMode="auto">
          <a:xfrm>
            <a:off x="3886200" y="30067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solidFill>
                  <a:srgbClr val="FF3300"/>
                </a:solidFill>
                <a:latin typeface="Times New Roman" panose="02020603050405020304" pitchFamily="18" charset="0"/>
              </a:rPr>
              <a:t>q (1,9)</a:t>
            </a:r>
          </a:p>
        </p:txBody>
      </p:sp>
      <p:sp>
        <p:nvSpPr>
          <p:cNvPr id="25607" name="Text Box 7"/>
          <p:cNvSpPr txBox="1">
            <a:spLocks noChangeArrowheads="1"/>
          </p:cNvSpPr>
          <p:nvPr/>
        </p:nvSpPr>
        <p:spPr bwMode="auto">
          <a:xfrm>
            <a:off x="2590800" y="3692525"/>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(1,9)      </a:t>
            </a:r>
            <a:r>
              <a:rPr lang="en-US" altLang="en-US" sz="2400">
                <a:solidFill>
                  <a:srgbClr val="FF3300"/>
                </a:solidFill>
                <a:latin typeface="Times New Roman" panose="02020603050405020304" pitchFamily="18" charset="0"/>
              </a:rPr>
              <a:t>q(1,3)</a:t>
            </a:r>
            <a:r>
              <a:rPr lang="en-US" altLang="en-US" sz="2400">
                <a:latin typeface="Times New Roman" panose="02020603050405020304" pitchFamily="18" charset="0"/>
              </a:rPr>
              <a:t>      q (5,9)</a:t>
            </a:r>
          </a:p>
        </p:txBody>
      </p:sp>
      <p:sp>
        <p:nvSpPr>
          <p:cNvPr id="25608" name="Text Box 8"/>
          <p:cNvSpPr txBox="1">
            <a:spLocks noChangeArrowheads="1"/>
          </p:cNvSpPr>
          <p:nvPr/>
        </p:nvSpPr>
        <p:spPr bwMode="auto">
          <a:xfrm>
            <a:off x="1219200" y="4454525"/>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(1,3)      q(1,0)      </a:t>
            </a:r>
            <a:r>
              <a:rPr lang="en-US" altLang="en-US" sz="2400">
                <a:solidFill>
                  <a:srgbClr val="FF3300"/>
                </a:solidFill>
                <a:latin typeface="Times New Roman" panose="02020603050405020304" pitchFamily="18" charset="0"/>
              </a:rPr>
              <a:t>q (2,3)</a:t>
            </a:r>
          </a:p>
        </p:txBody>
      </p:sp>
      <p:sp>
        <p:nvSpPr>
          <p:cNvPr id="25609" name="Text Box 9"/>
          <p:cNvSpPr txBox="1">
            <a:spLocks noChangeArrowheads="1"/>
          </p:cNvSpPr>
          <p:nvPr/>
        </p:nvSpPr>
        <p:spPr bwMode="auto">
          <a:xfrm>
            <a:off x="4953000" y="4454525"/>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(5,9)      q(5,5)      q (7,9)</a:t>
            </a:r>
          </a:p>
        </p:txBody>
      </p:sp>
      <p:sp>
        <p:nvSpPr>
          <p:cNvPr id="25610" name="Text Box 10"/>
          <p:cNvSpPr txBox="1">
            <a:spLocks noChangeArrowheads="1"/>
          </p:cNvSpPr>
          <p:nvPr/>
        </p:nvSpPr>
        <p:spPr bwMode="auto">
          <a:xfrm>
            <a:off x="1143000" y="5521325"/>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(2,3)      </a:t>
            </a:r>
            <a:r>
              <a:rPr lang="en-US" altLang="en-US" sz="2400">
                <a:solidFill>
                  <a:srgbClr val="FF3300"/>
                </a:solidFill>
                <a:latin typeface="Times New Roman" panose="02020603050405020304" pitchFamily="18" charset="0"/>
              </a:rPr>
              <a:t>q(2,1)</a:t>
            </a:r>
            <a:r>
              <a:rPr lang="en-US" altLang="en-US" sz="2400">
                <a:latin typeface="Times New Roman" panose="02020603050405020304" pitchFamily="18" charset="0"/>
              </a:rPr>
              <a:t>      q (3,3)</a:t>
            </a:r>
          </a:p>
        </p:txBody>
      </p:sp>
      <p:sp>
        <p:nvSpPr>
          <p:cNvPr id="25611" name="Text Box 11"/>
          <p:cNvSpPr txBox="1">
            <a:spLocks noChangeArrowheads="1"/>
          </p:cNvSpPr>
          <p:nvPr/>
        </p:nvSpPr>
        <p:spPr bwMode="auto">
          <a:xfrm>
            <a:off x="5029200" y="5521325"/>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p (7,9)      q(7,7)      q (9,9)</a:t>
            </a:r>
          </a:p>
        </p:txBody>
      </p:sp>
      <p:sp>
        <p:nvSpPr>
          <p:cNvPr id="25612" name="Line 12"/>
          <p:cNvSpPr>
            <a:spLocks noChangeShapeType="1"/>
          </p:cNvSpPr>
          <p:nvPr/>
        </p:nvSpPr>
        <p:spPr bwMode="auto">
          <a:xfrm flipH="1">
            <a:off x="2286000" y="2625725"/>
            <a:ext cx="1600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Line 13"/>
          <p:cNvSpPr>
            <a:spLocks noChangeShapeType="1"/>
          </p:cNvSpPr>
          <p:nvPr/>
        </p:nvSpPr>
        <p:spPr bwMode="auto">
          <a:xfrm>
            <a:off x="3886200" y="2625725"/>
            <a:ext cx="304800" cy="3810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14"/>
          <p:cNvSpPr>
            <a:spLocks noChangeShapeType="1"/>
          </p:cNvSpPr>
          <p:nvPr/>
        </p:nvSpPr>
        <p:spPr bwMode="auto">
          <a:xfrm flipH="1">
            <a:off x="3352800" y="3387725"/>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15"/>
          <p:cNvSpPr>
            <a:spLocks noChangeShapeType="1"/>
          </p:cNvSpPr>
          <p:nvPr/>
        </p:nvSpPr>
        <p:spPr bwMode="auto">
          <a:xfrm>
            <a:off x="4343400" y="3387725"/>
            <a:ext cx="0" cy="3810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16"/>
          <p:cNvSpPr>
            <a:spLocks noChangeShapeType="1"/>
          </p:cNvSpPr>
          <p:nvPr/>
        </p:nvSpPr>
        <p:spPr bwMode="auto">
          <a:xfrm>
            <a:off x="4343400" y="3387725"/>
            <a:ext cx="1066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17"/>
          <p:cNvSpPr>
            <a:spLocks noChangeShapeType="1"/>
          </p:cNvSpPr>
          <p:nvPr/>
        </p:nvSpPr>
        <p:spPr bwMode="auto">
          <a:xfrm flipH="1">
            <a:off x="1981200" y="4073525"/>
            <a:ext cx="2286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8"/>
          <p:cNvSpPr>
            <a:spLocks noChangeShapeType="1"/>
          </p:cNvSpPr>
          <p:nvPr/>
        </p:nvSpPr>
        <p:spPr bwMode="auto">
          <a:xfrm flipH="1">
            <a:off x="3124200" y="4073525"/>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9" name="Line 19"/>
          <p:cNvSpPr>
            <a:spLocks noChangeShapeType="1"/>
          </p:cNvSpPr>
          <p:nvPr/>
        </p:nvSpPr>
        <p:spPr bwMode="auto">
          <a:xfrm>
            <a:off x="4267200" y="4073525"/>
            <a:ext cx="0" cy="4572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Line 20"/>
          <p:cNvSpPr>
            <a:spLocks noChangeShapeType="1"/>
          </p:cNvSpPr>
          <p:nvPr/>
        </p:nvSpPr>
        <p:spPr bwMode="auto">
          <a:xfrm>
            <a:off x="5638800" y="40735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Line 21"/>
          <p:cNvSpPr>
            <a:spLocks noChangeShapeType="1"/>
          </p:cNvSpPr>
          <p:nvPr/>
        </p:nvSpPr>
        <p:spPr bwMode="auto">
          <a:xfrm>
            <a:off x="5638800" y="4073525"/>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Line 22"/>
          <p:cNvSpPr>
            <a:spLocks noChangeShapeType="1"/>
          </p:cNvSpPr>
          <p:nvPr/>
        </p:nvSpPr>
        <p:spPr bwMode="auto">
          <a:xfrm>
            <a:off x="5638800" y="4073525"/>
            <a:ext cx="2286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p:cNvSpPr>
            <a:spLocks noChangeShapeType="1"/>
          </p:cNvSpPr>
          <p:nvPr/>
        </p:nvSpPr>
        <p:spPr bwMode="auto">
          <a:xfrm>
            <a:off x="4267200" y="48355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Line 24"/>
          <p:cNvSpPr>
            <a:spLocks noChangeShapeType="1"/>
          </p:cNvSpPr>
          <p:nvPr/>
        </p:nvSpPr>
        <p:spPr bwMode="auto">
          <a:xfrm flipH="1">
            <a:off x="3200400" y="4835525"/>
            <a:ext cx="106680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25"/>
          <p:cNvSpPr>
            <a:spLocks noChangeShapeType="1"/>
          </p:cNvSpPr>
          <p:nvPr/>
        </p:nvSpPr>
        <p:spPr bwMode="auto">
          <a:xfrm flipH="1">
            <a:off x="1981200" y="4835525"/>
            <a:ext cx="2286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26"/>
          <p:cNvSpPr>
            <a:spLocks noChangeShapeType="1"/>
          </p:cNvSpPr>
          <p:nvPr/>
        </p:nvSpPr>
        <p:spPr bwMode="auto">
          <a:xfrm>
            <a:off x="8001000" y="48355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7" name="Line 27"/>
          <p:cNvSpPr>
            <a:spLocks noChangeShapeType="1"/>
          </p:cNvSpPr>
          <p:nvPr/>
        </p:nvSpPr>
        <p:spPr bwMode="auto">
          <a:xfrm flipH="1">
            <a:off x="7162800" y="4835525"/>
            <a:ext cx="838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Line 28"/>
          <p:cNvSpPr>
            <a:spLocks noChangeShapeType="1"/>
          </p:cNvSpPr>
          <p:nvPr/>
        </p:nvSpPr>
        <p:spPr bwMode="auto">
          <a:xfrm flipH="1">
            <a:off x="5867400" y="4835525"/>
            <a:ext cx="2133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TextBox 3"/>
          <p:cNvSpPr txBox="1">
            <a:spLocks noChangeArrowheads="1"/>
          </p:cNvSpPr>
          <p:nvPr/>
        </p:nvSpPr>
        <p:spPr bwMode="auto">
          <a:xfrm>
            <a:off x="7815263" y="6596063"/>
            <a:ext cx="1328737" cy="26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1100" dirty="0" err="1">
                <a:solidFill>
                  <a:srgbClr val="000000"/>
                </a:solidFill>
                <a:latin typeface="Helvetica" panose="020B0604020202020204" pitchFamily="34" charset="0"/>
                <a:ea typeface="ＭＳ Ｐゴシック" panose="020B0600070205080204" pitchFamily="34" charset="-128"/>
              </a:rPr>
              <a:t>Pilani</a:t>
            </a:r>
            <a:r>
              <a:rPr lang="en-US" sz="1100" dirty="0">
                <a:solidFill>
                  <a:srgbClr val="000000"/>
                </a:solidFill>
                <a:latin typeface="Helvetica" panose="020B0604020202020204" pitchFamily="34" charset="0"/>
                <a:ea typeface="ＭＳ Ｐゴシック" panose="020B0600070205080204" pitchFamily="34" charset="-128"/>
              </a:rPr>
              <a:t> Campus</a:t>
            </a:r>
          </a:p>
        </p:txBody>
      </p:sp>
    </p:spTree>
    <p:extLst>
      <p:ext uri="{BB962C8B-B14F-4D97-AF65-F5344CB8AC3E}">
        <p14:creationId xmlns:p14="http://schemas.microsoft.com/office/powerpoint/2010/main" val="244637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defRPr sz="120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4261</TotalTime>
  <Words>2276</Words>
  <Application>Microsoft Office PowerPoint</Application>
  <PresentationFormat>On-screen Show (4:3)</PresentationFormat>
  <Paragraphs>348</Paragraphs>
  <Slides>41</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ＭＳ Ｐゴシック</vt:lpstr>
      <vt:lpstr>ＭＳ Ｐゴシック</vt:lpstr>
      <vt:lpstr>Arial</vt:lpstr>
      <vt:lpstr>Calibri</vt:lpstr>
      <vt:lpstr>Courier New</vt:lpstr>
      <vt:lpstr>Helvetica</vt:lpstr>
      <vt:lpstr>Lucida Sans Unicode</vt:lpstr>
      <vt:lpstr>Tahoma</vt:lpstr>
      <vt:lpstr>Times</vt:lpstr>
      <vt:lpstr>Times New Roman</vt:lpstr>
      <vt:lpstr>Wingdings</vt:lpstr>
      <vt:lpstr>Office Theme</vt:lpstr>
      <vt:lpstr>1_Office Theme</vt:lpstr>
      <vt:lpstr>BITS Pilani</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The General Semantics of Calls and Returns</vt:lpstr>
      <vt:lpstr>The General Semantics of Calls and Returns</vt:lpstr>
      <vt:lpstr>Implementing “Simple” Subprograms</vt:lpstr>
      <vt:lpstr>Implementing “Simple” Subprograms (continued)</vt:lpstr>
      <vt:lpstr>Implementing Subprograms</vt:lpstr>
      <vt:lpstr>An Activation Record for “Simple” Subprograms</vt:lpstr>
      <vt:lpstr>Implementing Subprograms with Stack-Dynamic Local Variables</vt:lpstr>
      <vt:lpstr>PowerPoint Presentation</vt:lpstr>
      <vt:lpstr>Typical Activation Record for a Subprogram with Stack-Dynamic Local Variables</vt:lpstr>
      <vt:lpstr>An Example: C Function</vt:lpstr>
      <vt:lpstr>PowerPoint Presentation</vt:lpstr>
      <vt:lpstr>Revised Semantic Call/Return Actions</vt:lpstr>
      <vt:lpstr>Revised Semantic Call/Return Actions (continued)</vt:lpstr>
      <vt:lpstr>PowerPoint Presentation</vt:lpstr>
      <vt:lpstr>PowerPoint Presentation</vt:lpstr>
      <vt:lpstr>PowerPoint Presentation</vt:lpstr>
      <vt:lpstr>Dynamic Chain and Local Offset</vt:lpstr>
      <vt:lpstr>PowerPoint Presentation</vt:lpstr>
      <vt:lpstr>PowerPoint Presentation</vt:lpstr>
      <vt:lpstr>PowerPoint Presentation</vt:lpstr>
      <vt:lpstr>PowerPoint Presentation</vt:lpstr>
      <vt:lpstr>Nested Subprograms</vt:lpstr>
      <vt:lpstr>Locating a Non-local Reference</vt:lpstr>
      <vt:lpstr>Static Scoping</vt:lpstr>
      <vt:lpstr>Static Scoping (continued)</vt:lpstr>
      <vt:lpstr>Example Ada Program</vt:lpstr>
      <vt:lpstr>Example Ada Program (continued)</vt:lpstr>
      <vt:lpstr>Stack Contents</vt:lpstr>
      <vt:lpstr>PowerPoint Presentation</vt:lpstr>
      <vt:lpstr>PowerPoint Presentation</vt:lpstr>
      <vt:lpstr>Implementing Dynamic Scoping</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Lavika Goel</cp:lastModifiedBy>
  <cp:revision>294</cp:revision>
  <dcterms:created xsi:type="dcterms:W3CDTF">2011-09-14T09:42:05Z</dcterms:created>
  <dcterms:modified xsi:type="dcterms:W3CDTF">2018-09-27T11:46:20Z</dcterms:modified>
</cp:coreProperties>
</file>