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7" r:id="rId1"/>
    <p:sldMasterId id="2147483729" r:id="rId2"/>
  </p:sldMasterIdLst>
  <p:notesMasterIdLst>
    <p:notesMasterId r:id="rId63"/>
  </p:notesMasterIdLst>
  <p:sldIdLst>
    <p:sldId id="329" r:id="rId3"/>
    <p:sldId id="330" r:id="rId4"/>
    <p:sldId id="258" r:id="rId5"/>
    <p:sldId id="259" r:id="rId6"/>
    <p:sldId id="351" r:id="rId7"/>
    <p:sldId id="350" r:id="rId8"/>
    <p:sldId id="260" r:id="rId9"/>
    <p:sldId id="331" r:id="rId10"/>
    <p:sldId id="261" r:id="rId11"/>
    <p:sldId id="311" r:id="rId12"/>
    <p:sldId id="264" r:id="rId13"/>
    <p:sldId id="327" r:id="rId14"/>
    <p:sldId id="265" r:id="rId15"/>
    <p:sldId id="266" r:id="rId16"/>
    <p:sldId id="361" r:id="rId17"/>
    <p:sldId id="367" r:id="rId18"/>
    <p:sldId id="362" r:id="rId19"/>
    <p:sldId id="363" r:id="rId20"/>
    <p:sldId id="364" r:id="rId21"/>
    <p:sldId id="365" r:id="rId22"/>
    <p:sldId id="366" r:id="rId23"/>
    <p:sldId id="335" r:id="rId24"/>
    <p:sldId id="368" r:id="rId25"/>
    <p:sldId id="369" r:id="rId26"/>
    <p:sldId id="377" r:id="rId27"/>
    <p:sldId id="378" r:id="rId28"/>
    <p:sldId id="379" r:id="rId29"/>
    <p:sldId id="380" r:id="rId30"/>
    <p:sldId id="381" r:id="rId31"/>
    <p:sldId id="382" r:id="rId32"/>
    <p:sldId id="383" r:id="rId33"/>
    <p:sldId id="384" r:id="rId34"/>
    <p:sldId id="374" r:id="rId35"/>
    <p:sldId id="375" r:id="rId36"/>
    <p:sldId id="376" r:id="rId37"/>
    <p:sldId id="385" r:id="rId38"/>
    <p:sldId id="386" r:id="rId39"/>
    <p:sldId id="387" r:id="rId40"/>
    <p:sldId id="388" r:id="rId41"/>
    <p:sldId id="389" r:id="rId42"/>
    <p:sldId id="390" r:id="rId43"/>
    <p:sldId id="391" r:id="rId44"/>
    <p:sldId id="392" r:id="rId45"/>
    <p:sldId id="346" r:id="rId46"/>
    <p:sldId id="347" r:id="rId47"/>
    <p:sldId id="348" r:id="rId48"/>
    <p:sldId id="352" r:id="rId49"/>
    <p:sldId id="353" r:id="rId50"/>
    <p:sldId id="354" r:id="rId51"/>
    <p:sldId id="355" r:id="rId52"/>
    <p:sldId id="356" r:id="rId53"/>
    <p:sldId id="357" r:id="rId54"/>
    <p:sldId id="358" r:id="rId55"/>
    <p:sldId id="393" r:id="rId56"/>
    <p:sldId id="394" r:id="rId57"/>
    <p:sldId id="395" r:id="rId58"/>
    <p:sldId id="396" r:id="rId59"/>
    <p:sldId id="359" r:id="rId60"/>
    <p:sldId id="360" r:id="rId61"/>
    <p:sldId id="312" r:id="rId6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CC3300"/>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575" autoAdjust="0"/>
  </p:normalViewPr>
  <p:slideViewPr>
    <p:cSldViewPr>
      <p:cViewPr varScale="1">
        <p:scale>
          <a:sx n="67" d="100"/>
          <a:sy n="67" d="100"/>
        </p:scale>
        <p:origin x="145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7B8095F-1631-4F52-88DE-197086A1CF40}" type="slidenum">
              <a:rPr lang="en-US"/>
              <a:pPr/>
              <a:t>‹#›</a:t>
            </a:fld>
            <a:endParaRPr lang="en-US"/>
          </a:p>
        </p:txBody>
      </p:sp>
    </p:spTree>
    <p:extLst>
      <p:ext uri="{BB962C8B-B14F-4D97-AF65-F5344CB8AC3E}">
        <p14:creationId xmlns:p14="http://schemas.microsoft.com/office/powerpoint/2010/main" val="29497536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15DCEE-DECB-4C11-8DD2-8556E0EC58DF}" type="slidenum">
              <a:rPr lang="en-US">
                <a:solidFill>
                  <a:srgbClr val="000000"/>
                </a:solidFill>
              </a:rPr>
              <a:pPr>
                <a:spcBef>
                  <a:spcPct val="0"/>
                </a:spcBef>
              </a:pPr>
              <a:t>1</a:t>
            </a:fld>
            <a:endParaRPr lang="en-US" dirty="0">
              <a:solidFill>
                <a:srgbClr val="000000"/>
              </a:solidFill>
            </a:endParaRPr>
          </a:p>
        </p:txBody>
      </p:sp>
    </p:spTree>
    <p:extLst>
      <p:ext uri="{BB962C8B-B14F-4D97-AF65-F5344CB8AC3E}">
        <p14:creationId xmlns:p14="http://schemas.microsoft.com/office/powerpoint/2010/main" val="401281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a grammar for a complete programming language, the start symbol represents a complete program and is often named &lt;program&gt;.</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3851718B-B189-4B6D-9D69-EBCF7E948764}" type="slidenum">
              <a:rPr lang="en-US"/>
              <a:pPr eaLnBrk="1" hangingPunct="1"/>
              <a:t>15</a:t>
            </a:fld>
            <a:endParaRPr lang="en-US"/>
          </a:p>
        </p:txBody>
      </p:sp>
    </p:spTree>
    <p:extLst>
      <p:ext uri="{BB962C8B-B14F-4D97-AF65-F5344CB8AC3E}">
        <p14:creationId xmlns:p14="http://schemas.microsoft.com/office/powerpoint/2010/main" val="3307232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293F054-6ADB-49E4-A42B-F429DF96E8D4}" type="slidenum">
              <a:rPr lang="en-US" sz="1200"/>
              <a:pPr/>
              <a:t>16</a:t>
            </a:fld>
            <a:endParaRPr 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1276649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B8095F-1631-4F52-88DE-197086A1CF40}" type="slidenum">
              <a:rPr lang="en-US" smtClean="0"/>
              <a:pPr/>
              <a:t>18</a:t>
            </a:fld>
            <a:endParaRPr lang="en-US"/>
          </a:p>
        </p:txBody>
      </p:sp>
    </p:spTree>
    <p:extLst>
      <p:ext uri="{BB962C8B-B14F-4D97-AF65-F5344CB8AC3E}">
        <p14:creationId xmlns:p14="http://schemas.microsoft.com/office/powerpoint/2010/main" val="2921832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grammar of describes assignment statements whose right sides are arithmetic expressions with multiplication and addition operators and parentheses.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BE1F4468-3099-4AEE-9DF0-7C6698A1AF82}" type="slidenum">
              <a:rPr lang="en-US"/>
              <a:pPr eaLnBrk="1" hangingPunct="1"/>
              <a:t>21</a:t>
            </a:fld>
            <a:endParaRPr lang="en-US"/>
          </a:p>
        </p:txBody>
      </p:sp>
    </p:spTree>
    <p:extLst>
      <p:ext uri="{BB962C8B-B14F-4D97-AF65-F5344CB8AC3E}">
        <p14:creationId xmlns:p14="http://schemas.microsoft.com/office/powerpoint/2010/main" val="1791761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dirty="0" smtClean="0"/>
              <a:t>There are several other characteristics of a grammar that are sometimes useful in determining whether a grammar is ambiguous.</a:t>
            </a:r>
          </a:p>
          <a:p>
            <a:pPr>
              <a:defRPr/>
            </a:pPr>
            <a:r>
              <a:rPr lang="en-US" dirty="0" smtClean="0"/>
              <a:t>They include the following:</a:t>
            </a:r>
          </a:p>
          <a:p>
            <a:pPr marL="228600" indent="-228600">
              <a:buFontTx/>
              <a:buAutoNum type="arabicParenBoth"/>
              <a:defRPr/>
            </a:pPr>
            <a:r>
              <a:rPr lang="en-US" dirty="0" smtClean="0"/>
              <a:t>if the grammar generates a sentence with more than one leftmost derivation and </a:t>
            </a:r>
          </a:p>
          <a:p>
            <a:pPr marL="228600" indent="-228600">
              <a:buFontTx/>
              <a:buAutoNum type="arabicParenBoth"/>
              <a:defRPr/>
            </a:pPr>
            <a:r>
              <a:rPr lang="en-US" dirty="0" smtClean="0"/>
              <a:t>if the grammar generates a sentence with more than one rightmost derivation. Some parsing algorithms can be based on ambiguous grammars. </a:t>
            </a:r>
          </a:p>
          <a:p>
            <a:pPr>
              <a:defRPr/>
            </a:pPr>
            <a:endParaRPr lang="en-US" dirty="0" smtClean="0"/>
          </a:p>
          <a:p>
            <a:pPr>
              <a:defRPr/>
            </a:pPr>
            <a:r>
              <a:rPr lang="en-US" dirty="0" smtClean="0"/>
              <a:t>When such a parser encounters an ambiguous construct, it uses </a:t>
            </a:r>
            <a:r>
              <a:rPr lang="en-US" dirty="0" err="1" smtClean="0"/>
              <a:t>nongrammatical</a:t>
            </a:r>
            <a:r>
              <a:rPr lang="en-US" dirty="0" smtClean="0"/>
              <a:t> information provided by the designer to construct the correct parse tree. In many cases, an ambiguous grammar can be rewritten to be unambiguous but still generate the desired language.</a:t>
            </a: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9495A464-6910-4C08-951E-84C7417B6178}" type="slidenum">
              <a:rPr lang="en-US"/>
              <a:pPr eaLnBrk="1" hangingPunct="1"/>
              <a:t>24</a:t>
            </a:fld>
            <a:endParaRPr lang="en-US"/>
          </a:p>
        </p:txBody>
      </p:sp>
    </p:spTree>
    <p:extLst>
      <p:ext uri="{BB962C8B-B14F-4D97-AF65-F5344CB8AC3E}">
        <p14:creationId xmlns:p14="http://schemas.microsoft.com/office/powerpoint/2010/main" val="3688225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D9C4F42-C189-4F37-86B8-D038E9276F2D}" type="slidenum">
              <a:rPr lang="en-US" sz="1200"/>
              <a:pPr/>
              <a:t>48</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1654236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23F3737-BD44-4E99-837F-D139BC389B84}" type="slidenum">
              <a:rPr lang="en-US" sz="1200"/>
              <a:pPr/>
              <a:t>49</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302838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2155D6A-B396-46AF-BFE0-A2CBB87BE5C7}" type="slidenum">
              <a:rPr lang="en-US" sz="1200"/>
              <a:pPr/>
              <a:t>59</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3558669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61CF5DB-F083-46AE-853A-14B39D1D2521}" type="slidenum">
              <a:rPr lang="en-US" sz="1200"/>
              <a:pPr/>
              <a:t>60</a:t>
            </a:fld>
            <a:endParaRPr 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3033074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2E4A059-9784-4D24-BE14-C9513A89E255}" type="slidenum">
              <a:rPr lang="en-US" sz="1200"/>
              <a:pPr/>
              <a:t>3</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308655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EFD9F09-7A39-4CA5-9966-F80A7E6CF032}" type="slidenum">
              <a:rPr lang="en-US" sz="1200"/>
              <a:pPr/>
              <a:t>4</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19060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2B26838-83CA-4B23-97FF-E2F241FC2902}" type="slidenum">
              <a:rPr lang="en-US" sz="1200"/>
              <a:pPr/>
              <a:t>7</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2773982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52B6E40-9731-49E7-A95A-173685F220DC}" type="slidenum">
              <a:rPr lang="en-US" sz="1200"/>
              <a:pPr/>
              <a:t>9</a:t>
            </a:fld>
            <a:endParaRPr 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243006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B9F28E5-80F8-4FBF-BE49-3B554FD07911}" type="slidenum">
              <a:rPr lang="en-US" sz="1200"/>
              <a:pPr/>
              <a:t>10</a:t>
            </a:fld>
            <a:endParaRPr 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121833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421F6A0-8F25-497E-B4D3-67FDA22BA9F6}" type="slidenum">
              <a:rPr lang="en-US" sz="1200"/>
              <a:pPr/>
              <a:t>11</a:t>
            </a:fld>
            <a:endParaRPr 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3174449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B677884-58E3-46ED-977F-60ED56E84D19}" type="slidenum">
              <a:rPr lang="en-US" sz="1200"/>
              <a:pPr/>
              <a:t>13</a:t>
            </a:fld>
            <a:endParaRPr 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1172434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9F3BC82-29C8-44B7-A65C-EABF5543CE53}" type="slidenum">
              <a:rPr lang="en-US" sz="1200"/>
              <a:pPr/>
              <a:t>14</a:t>
            </a:fld>
            <a:endParaRPr 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smtClean="0"/>
          </a:p>
        </p:txBody>
      </p:sp>
    </p:spTree>
    <p:extLst>
      <p:ext uri="{BB962C8B-B14F-4D97-AF65-F5344CB8AC3E}">
        <p14:creationId xmlns:p14="http://schemas.microsoft.com/office/powerpoint/2010/main" val="3593893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11664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2895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900" b="1" dirty="0" smtClean="0">
                <a:solidFill>
                  <a:srgbClr val="101141"/>
                </a:solidFill>
                <a:latin typeface="Arial" charset="0"/>
                <a:ea typeface="ＭＳ Ｐゴシック" panose="020B0600070205080204" pitchFamily="34" charset="-128"/>
                <a:cs typeface="Arial" charset="0"/>
              </a:rPr>
              <a:t>BITS </a:t>
            </a:r>
            <a:r>
              <a:rPr lang="en-US" sz="9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333011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r>
              <a:rPr lang="en-US"/>
              <a:t>Copyright © 2012 Pearson Education.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t>1-</a:t>
            </a:r>
            <a:fld id="{B0E040EB-EC52-4699-9FF7-8373AD91D3E1}" type="slidenum">
              <a:rPr lang="en-US"/>
              <a:pPr/>
              <a:t>‹#›</a:t>
            </a:fld>
            <a:endParaRPr lang="en-US"/>
          </a:p>
        </p:txBody>
      </p:sp>
    </p:spTree>
    <p:extLst>
      <p:ext uri="{BB962C8B-B14F-4D97-AF65-F5344CB8AC3E}">
        <p14:creationId xmlns:p14="http://schemas.microsoft.com/office/powerpoint/2010/main" val="2040376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231138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9"/>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1800" u="none" strike="noStrike" kern="1200" cap="none" spc="0" normalizeH="0" noProof="0" dirty="0" smtClean="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1"/>
            <a:ext cx="5867400" cy="219291"/>
          </a:xfrm>
          <a:prstGeom prst="rect">
            <a:avLst/>
          </a:prstGeom>
          <a:noFill/>
        </p:spPr>
        <p:txBody>
          <a:bodyPr wrap="square" rtlCol="0">
            <a:spAutoFit/>
          </a:bodyPr>
          <a:lstStyle/>
          <a:p>
            <a:pPr algn="r"/>
            <a:r>
              <a:rPr lang="en-US" sz="825" b="1" dirty="0">
                <a:solidFill>
                  <a:srgbClr val="101141"/>
                </a:solidFill>
                <a:latin typeface="Arial"/>
                <a:cs typeface="Arial"/>
              </a:rPr>
              <a:t>BITS </a:t>
            </a:r>
            <a:r>
              <a:rPr lang="en-US" sz="825" dirty="0">
                <a:solidFill>
                  <a:srgbClr val="101141"/>
                </a:solidFill>
                <a:latin typeface="Arial"/>
                <a:cs typeface="Arial"/>
              </a:rPr>
              <a:t>Pilani, Pilani Campus</a:t>
            </a:r>
          </a:p>
        </p:txBody>
      </p:sp>
      <p:grpSp>
        <p:nvGrpSpPr>
          <p:cNvPr id="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1" y="-1"/>
            <a:ext cx="2193193" cy="692697"/>
          </a:xfrm>
          <a:prstGeom prst="rect">
            <a:avLst/>
          </a:prstGeom>
        </p:spPr>
      </p:pic>
      <p:grpSp>
        <p:nvGrpSpPr>
          <p:cNvPr id="4" name="Group 18"/>
          <p:cNvGrpSpPr/>
          <p:nvPr userDrawn="1"/>
        </p:nvGrpSpPr>
        <p:grpSpPr>
          <a:xfrm>
            <a:off x="2133600" y="655320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grpSp>
        <p:nvGrpSpPr>
          <p:cNvPr id="5" name="Group 22"/>
          <p:cNvGrpSpPr/>
          <p:nvPr userDrawn="1"/>
        </p:nvGrpSpPr>
        <p:grpSpPr>
          <a:xfrm>
            <a:off x="0" y="1295402"/>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31535957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9"/>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1800" u="none" strike="noStrike" kern="1200" cap="none" spc="0" normalizeH="0" noProof="0" dirty="0" smtClean="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1"/>
            <a:ext cx="5867400" cy="219291"/>
          </a:xfrm>
          <a:prstGeom prst="rect">
            <a:avLst/>
          </a:prstGeom>
          <a:noFill/>
        </p:spPr>
        <p:txBody>
          <a:bodyPr wrap="square" rtlCol="0">
            <a:spAutoFit/>
          </a:bodyPr>
          <a:lstStyle/>
          <a:p>
            <a:pPr algn="r"/>
            <a:r>
              <a:rPr lang="en-US" sz="825" b="1" dirty="0">
                <a:solidFill>
                  <a:srgbClr val="101141"/>
                </a:solidFill>
                <a:latin typeface="Arial"/>
                <a:cs typeface="Arial"/>
              </a:rPr>
              <a:t>BITS </a:t>
            </a:r>
            <a:r>
              <a:rPr lang="en-US" sz="825" dirty="0">
                <a:solidFill>
                  <a:srgbClr val="101141"/>
                </a:solidFill>
                <a:latin typeface="Arial"/>
                <a:cs typeface="Arial"/>
              </a:rPr>
              <a:t>Pilani, Pilani Campus</a:t>
            </a:r>
          </a:p>
        </p:txBody>
      </p:sp>
      <p:grpSp>
        <p:nvGrpSpPr>
          <p:cNvPr id="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1" y="-1"/>
            <a:ext cx="2193193" cy="692697"/>
          </a:xfrm>
          <a:prstGeom prst="rect">
            <a:avLst/>
          </a:prstGeom>
        </p:spPr>
      </p:pic>
      <p:grpSp>
        <p:nvGrpSpPr>
          <p:cNvPr id="4" name="Group 18"/>
          <p:cNvGrpSpPr/>
          <p:nvPr userDrawn="1"/>
        </p:nvGrpSpPr>
        <p:grpSpPr>
          <a:xfrm>
            <a:off x="2133600" y="655320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grpSp>
        <p:nvGrpSpPr>
          <p:cNvPr id="5" name="Group 22"/>
          <p:cNvGrpSpPr/>
          <p:nvPr userDrawn="1"/>
        </p:nvGrpSpPr>
        <p:grpSpPr>
          <a:xfrm>
            <a:off x="0" y="1295402"/>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38762728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9"/>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1800" u="none" strike="noStrike" kern="1200" cap="none" spc="0" normalizeH="0" noProof="0" dirty="0" smtClean="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1"/>
            <a:ext cx="5867400" cy="219291"/>
          </a:xfrm>
          <a:prstGeom prst="rect">
            <a:avLst/>
          </a:prstGeom>
          <a:noFill/>
        </p:spPr>
        <p:txBody>
          <a:bodyPr wrap="square" rtlCol="0">
            <a:spAutoFit/>
          </a:bodyPr>
          <a:lstStyle/>
          <a:p>
            <a:pPr algn="r"/>
            <a:r>
              <a:rPr lang="en-US" sz="825" b="1" dirty="0">
                <a:solidFill>
                  <a:srgbClr val="101141"/>
                </a:solidFill>
                <a:latin typeface="Arial"/>
                <a:cs typeface="Arial"/>
              </a:rPr>
              <a:t>BITS </a:t>
            </a:r>
            <a:r>
              <a:rPr lang="en-US" sz="825" dirty="0">
                <a:solidFill>
                  <a:srgbClr val="101141"/>
                </a:solidFill>
                <a:latin typeface="Arial"/>
                <a:cs typeface="Arial"/>
              </a:rPr>
              <a:t>Pilani, Pilani Campus</a:t>
            </a:r>
          </a:p>
        </p:txBody>
      </p:sp>
      <p:grpSp>
        <p:nvGrpSpPr>
          <p:cNvPr id="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1" y="-1"/>
            <a:ext cx="2193193" cy="692697"/>
          </a:xfrm>
          <a:prstGeom prst="rect">
            <a:avLst/>
          </a:prstGeom>
        </p:spPr>
      </p:pic>
      <p:grpSp>
        <p:nvGrpSpPr>
          <p:cNvPr id="4" name="Group 18"/>
          <p:cNvGrpSpPr/>
          <p:nvPr userDrawn="1"/>
        </p:nvGrpSpPr>
        <p:grpSpPr>
          <a:xfrm>
            <a:off x="2133600" y="655320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grpSp>
        <p:nvGrpSpPr>
          <p:cNvPr id="5" name="Group 22"/>
          <p:cNvGrpSpPr/>
          <p:nvPr userDrawn="1"/>
        </p:nvGrpSpPr>
        <p:grpSpPr>
          <a:xfrm>
            <a:off x="0" y="1295402"/>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293930410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9"/>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1800" u="none" strike="noStrike" kern="1200" cap="none" spc="0" normalizeH="0" noProof="0" dirty="0" smtClean="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1"/>
            <a:ext cx="5867400" cy="219291"/>
          </a:xfrm>
          <a:prstGeom prst="rect">
            <a:avLst/>
          </a:prstGeom>
          <a:noFill/>
        </p:spPr>
        <p:txBody>
          <a:bodyPr wrap="square" rtlCol="0">
            <a:spAutoFit/>
          </a:bodyPr>
          <a:lstStyle/>
          <a:p>
            <a:pPr algn="r"/>
            <a:r>
              <a:rPr lang="en-US" sz="825" b="1" dirty="0">
                <a:solidFill>
                  <a:srgbClr val="101141"/>
                </a:solidFill>
                <a:latin typeface="Arial"/>
                <a:cs typeface="Arial"/>
              </a:rPr>
              <a:t>BITS </a:t>
            </a:r>
            <a:r>
              <a:rPr lang="en-US" sz="825" dirty="0">
                <a:solidFill>
                  <a:srgbClr val="101141"/>
                </a:solidFill>
                <a:latin typeface="Arial"/>
                <a:cs typeface="Arial"/>
              </a:rPr>
              <a:t>Pilani, Pilani Campus</a:t>
            </a:r>
          </a:p>
        </p:txBody>
      </p:sp>
      <p:grpSp>
        <p:nvGrpSpPr>
          <p:cNvPr id="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1" y="-1"/>
            <a:ext cx="2193193" cy="692697"/>
          </a:xfrm>
          <a:prstGeom prst="rect">
            <a:avLst/>
          </a:prstGeom>
        </p:spPr>
      </p:pic>
      <p:grpSp>
        <p:nvGrpSpPr>
          <p:cNvPr id="4" name="Group 18"/>
          <p:cNvGrpSpPr/>
          <p:nvPr userDrawn="1"/>
        </p:nvGrpSpPr>
        <p:grpSpPr>
          <a:xfrm>
            <a:off x="2133600" y="655320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grpSp>
        <p:nvGrpSpPr>
          <p:cNvPr id="5" name="Group 22"/>
          <p:cNvGrpSpPr/>
          <p:nvPr userDrawn="1"/>
        </p:nvGrpSpPr>
        <p:grpSpPr>
          <a:xfrm>
            <a:off x="0" y="1295402"/>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85437590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9"/>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1800" u="none" strike="noStrike" kern="1200" cap="none" spc="0" normalizeH="0" noProof="0" dirty="0" smtClean="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1"/>
            <a:ext cx="5867400" cy="219291"/>
          </a:xfrm>
          <a:prstGeom prst="rect">
            <a:avLst/>
          </a:prstGeom>
          <a:noFill/>
        </p:spPr>
        <p:txBody>
          <a:bodyPr wrap="square" rtlCol="0">
            <a:spAutoFit/>
          </a:bodyPr>
          <a:lstStyle/>
          <a:p>
            <a:pPr algn="r"/>
            <a:r>
              <a:rPr lang="en-US" sz="825" b="1" dirty="0">
                <a:solidFill>
                  <a:srgbClr val="101141"/>
                </a:solidFill>
                <a:latin typeface="Arial"/>
                <a:cs typeface="Arial"/>
              </a:rPr>
              <a:t>BITS </a:t>
            </a:r>
            <a:r>
              <a:rPr lang="en-US" sz="825" dirty="0">
                <a:solidFill>
                  <a:srgbClr val="101141"/>
                </a:solidFill>
                <a:latin typeface="Arial"/>
                <a:cs typeface="Arial"/>
              </a:rPr>
              <a:t>Pilani, Pilani Campus</a:t>
            </a:r>
          </a:p>
        </p:txBody>
      </p:sp>
      <p:grpSp>
        <p:nvGrpSpPr>
          <p:cNvPr id="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1" y="-1"/>
            <a:ext cx="2193193" cy="692697"/>
          </a:xfrm>
          <a:prstGeom prst="rect">
            <a:avLst/>
          </a:prstGeom>
        </p:spPr>
      </p:pic>
      <p:grpSp>
        <p:nvGrpSpPr>
          <p:cNvPr id="4" name="Group 18"/>
          <p:cNvGrpSpPr/>
          <p:nvPr userDrawn="1"/>
        </p:nvGrpSpPr>
        <p:grpSpPr>
          <a:xfrm>
            <a:off x="2133600" y="655320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grpSp>
        <p:nvGrpSpPr>
          <p:cNvPr id="5" name="Group 22"/>
          <p:cNvGrpSpPr/>
          <p:nvPr userDrawn="1"/>
        </p:nvGrpSpPr>
        <p:grpSpPr>
          <a:xfrm>
            <a:off x="0" y="1295402"/>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328875269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9"/>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1800" u="none" strike="noStrike" kern="1200" cap="none" spc="0" normalizeH="0" noProof="0" dirty="0" smtClean="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smtClean="0">
                <a:ln>
                  <a:noFill/>
                </a:ln>
                <a:solidFill>
                  <a:srgbClr val="101141"/>
                </a:solidFill>
                <a:effectLst/>
                <a:uLnTx/>
                <a:uFillTx/>
                <a:latin typeface="Arial"/>
                <a:cs typeface="Arial"/>
              </a:rPr>
              <a:t>Lorem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sit </a:t>
            </a:r>
            <a:r>
              <a:rPr kumimoji="0" lang="en-GB" sz="1800" u="none" strike="noStrike" kern="1200" cap="none" spc="0" normalizeH="0" noProof="0" dirty="0" err="1" smtClean="0">
                <a:ln>
                  <a:noFill/>
                </a:ln>
                <a:solidFill>
                  <a:srgbClr val="101141"/>
                </a:solidFill>
                <a:effectLst/>
                <a:uLnTx/>
                <a:uFillTx/>
                <a:latin typeface="Arial"/>
                <a:cs typeface="Arial"/>
              </a:rPr>
              <a:t>amet</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dolor</a:t>
            </a:r>
            <a:r>
              <a:rPr kumimoji="0" lang="en-GB" sz="1800" u="none" strike="noStrike" kern="1200" cap="none" spc="0" normalizeH="0" noProof="0" dirty="0" smtClean="0">
                <a:ln>
                  <a:noFill/>
                </a:ln>
                <a:solidFill>
                  <a:srgbClr val="101141"/>
                </a:solidFill>
                <a:effectLst/>
                <a:uLnTx/>
                <a:uFillTx/>
                <a:latin typeface="Arial"/>
                <a:cs typeface="Arial"/>
              </a:rPr>
              <a:t> </a:t>
            </a:r>
            <a:r>
              <a:rPr kumimoji="0" lang="en-GB" sz="1800" u="none" strike="noStrike" kern="1200" cap="none" spc="0" normalizeH="0" noProof="0" dirty="0" err="1" smtClean="0">
                <a:ln>
                  <a:noFill/>
                </a:ln>
                <a:solidFill>
                  <a:srgbClr val="101141"/>
                </a:solidFill>
                <a:effectLst/>
                <a:uLnTx/>
                <a:uFillTx/>
                <a:latin typeface="Arial"/>
                <a:cs typeface="Arial"/>
              </a:rPr>
              <a:t>ipsum</a:t>
            </a:r>
            <a:r>
              <a:rPr kumimoji="0" lang="en-GB" sz="18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1"/>
            <a:ext cx="5867400" cy="219291"/>
          </a:xfrm>
          <a:prstGeom prst="rect">
            <a:avLst/>
          </a:prstGeom>
          <a:noFill/>
        </p:spPr>
        <p:txBody>
          <a:bodyPr wrap="square" rtlCol="0">
            <a:spAutoFit/>
          </a:bodyPr>
          <a:lstStyle/>
          <a:p>
            <a:pPr algn="r"/>
            <a:r>
              <a:rPr lang="en-US" sz="825" b="1" dirty="0">
                <a:solidFill>
                  <a:srgbClr val="101141"/>
                </a:solidFill>
                <a:latin typeface="Arial"/>
                <a:cs typeface="Arial"/>
              </a:rPr>
              <a:t>BITS </a:t>
            </a:r>
            <a:r>
              <a:rPr lang="en-US" sz="825" dirty="0">
                <a:solidFill>
                  <a:srgbClr val="101141"/>
                </a:solidFill>
                <a:latin typeface="Arial"/>
                <a:cs typeface="Arial"/>
              </a:rPr>
              <a:t>Pilani, Pilani Campus</a:t>
            </a:r>
          </a:p>
        </p:txBody>
      </p:sp>
      <p:grpSp>
        <p:nvGrpSpPr>
          <p:cNvPr id="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1" y="-1"/>
            <a:ext cx="2193193" cy="692697"/>
          </a:xfrm>
          <a:prstGeom prst="rect">
            <a:avLst/>
          </a:prstGeom>
        </p:spPr>
      </p:pic>
      <p:grpSp>
        <p:nvGrpSpPr>
          <p:cNvPr id="4" name="Group 18"/>
          <p:cNvGrpSpPr/>
          <p:nvPr userDrawn="1"/>
        </p:nvGrpSpPr>
        <p:grpSpPr>
          <a:xfrm>
            <a:off x="2133600" y="655320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grpSp>
        <p:nvGrpSpPr>
          <p:cNvPr id="5" name="Group 22"/>
          <p:cNvGrpSpPr/>
          <p:nvPr userDrawn="1"/>
        </p:nvGrpSpPr>
        <p:grpSpPr>
          <a:xfrm>
            <a:off x="0" y="1295402"/>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28485590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9332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7" name="Picture 10" descr="BITS_university_logo_whitevert.png"/>
          <p:cNvPicPr>
            <a:picLocks noChangeAspect="1"/>
          </p:cNvPicPr>
          <p:nvPr userDrawn="1"/>
        </p:nvPicPr>
        <p:blipFill>
          <a:blip r:embed="rId2">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95911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10" descr="BITS_university_logo_whitevert.png"/>
          <p:cNvPicPr>
            <a:picLocks noChangeAspect="1"/>
          </p:cNvPicPr>
          <p:nvPr userDrawn="1"/>
        </p:nvPicPr>
        <p:blipFill>
          <a:blip r:embed="rId2">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433801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solidFill>
                  <a:srgbClr val="0000FF"/>
                </a:solidFill>
                <a:latin typeface="Arial" pitchFamily="34" charset="0"/>
                <a:cs typeface="Arial" pitchFamily="34" charset="0"/>
              </a:defRPr>
            </a:lvl1pPr>
            <a:lvl2pPr>
              <a:defRPr>
                <a:solidFill>
                  <a:srgbClr val="0000FF"/>
                </a:solidFill>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8466439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618467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1"/>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533095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2" name="Group 10"/>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481992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141111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788809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5459724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47415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solidFill>
                  <a:srgbClr val="0000FF"/>
                </a:solidFill>
                <a:latin typeface="Arial" pitchFamily="34" charset="0"/>
                <a:cs typeface="Arial" pitchFamily="34" charset="0"/>
              </a:defRPr>
            </a:lvl1pPr>
            <a:lvl2pPr>
              <a:defRPr>
                <a:solidFill>
                  <a:srgbClr val="0000FF"/>
                </a:solidFill>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58323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900" b="1" dirty="0" smtClean="0">
                <a:solidFill>
                  <a:srgbClr val="101141"/>
                </a:solidFill>
                <a:latin typeface="Arial" charset="0"/>
                <a:ea typeface="ＭＳ Ｐゴシック" panose="020B0600070205080204" pitchFamily="34" charset="-128"/>
                <a:cs typeface="Arial" charset="0"/>
              </a:rPr>
              <a:t>BITS </a:t>
            </a:r>
            <a:r>
              <a:rPr lang="en-US" sz="9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7718568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81200"/>
            <a:ext cx="3810000" cy="4076700"/>
          </a:xfrm>
        </p:spPr>
        <p:txBody>
          <a:bodyPr/>
          <a:lstStyle/>
          <a:p>
            <a:pPr lvl="0"/>
            <a:endParaRPr lang="en-US" noProof="0"/>
          </a:p>
        </p:txBody>
      </p:sp>
    </p:spTree>
    <p:extLst>
      <p:ext uri="{BB962C8B-B14F-4D97-AF65-F5344CB8AC3E}">
        <p14:creationId xmlns:p14="http://schemas.microsoft.com/office/powerpoint/2010/main" val="16561324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7793D-5001-4EFA-AC06-2745D4EFA830}" type="datetime1">
              <a:rPr lang="en-US" smtClean="0">
                <a:solidFill>
                  <a:prstClr val="black">
                    <a:tint val="75000"/>
                  </a:prstClr>
                </a:solidFill>
              </a:rPr>
              <a:pPr/>
              <a:t>8/24/2018</a:t>
            </a:fld>
            <a:endParaRPr lang="en-US">
              <a:solidFill>
                <a:prstClr val="black">
                  <a:tint val="75000"/>
                </a:prstClr>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sz="1600">
                <a:solidFill>
                  <a:prstClr val="black"/>
                </a:solidFill>
                <a:latin typeface="Helvetica" panose="020B0604020202020204" pitchFamily="34" charset="0"/>
                <a:ea typeface="ＭＳ Ｐゴシック" panose="020B0600070205080204" pitchFamily="34" charset="-128"/>
              </a:rPr>
              <a:t>CS F212 Database Systems</a:t>
            </a:r>
          </a:p>
        </p:txBody>
      </p:sp>
      <p:sp>
        <p:nvSpPr>
          <p:cNvPr id="4" name="Slide Number Placeholder 3"/>
          <p:cNvSpPr>
            <a:spLocks noGrp="1"/>
          </p:cNvSpPr>
          <p:nvPr>
            <p:ph type="sldNum" sz="quarter" idx="12"/>
          </p:nvPr>
        </p:nvSpPr>
        <p:spPr/>
        <p:txBody>
          <a:bodyPr/>
          <a:lstStyle/>
          <a:p>
            <a:fld id="{B54275D8-7A26-4CF0-991F-CA00F6035D31}" type="slidenum">
              <a:rPr lang="en-US" smtClean="0"/>
              <a:pPr/>
              <a:t>‹#›</a:t>
            </a:fld>
            <a:endParaRPr lang="en-US"/>
          </a:p>
        </p:txBody>
      </p:sp>
    </p:spTree>
    <p:extLst>
      <p:ext uri="{BB962C8B-B14F-4D97-AF65-F5344CB8AC3E}">
        <p14:creationId xmlns:p14="http://schemas.microsoft.com/office/powerpoint/2010/main" val="26050623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419100"/>
            <a:ext cx="77724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1598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zh-TW" altLang="zh-TW">
              <a:solidFill>
                <a:prstClr val="black">
                  <a:tint val="75000"/>
                </a:prstClr>
              </a:solidFill>
            </a:endParaRPr>
          </a:p>
        </p:txBody>
      </p:sp>
      <p:sp>
        <p:nvSpPr>
          <p:cNvPr id="5" name="Footer Placeholder 4"/>
          <p:cNvSpPr>
            <a:spLocks noGrp="1"/>
          </p:cNvSpPr>
          <p:nvPr>
            <p:ph type="ftr" sz="quarter" idx="11"/>
          </p:nvPr>
        </p:nvSpPr>
        <p:spPr>
          <a:xfrm>
            <a:off x="3124200" y="6229350"/>
            <a:ext cx="2895600" cy="457200"/>
          </a:xfrm>
          <a:prstGeom prst="rect">
            <a:avLst/>
          </a:prstGeom>
        </p:spPr>
        <p:txBody>
          <a:bodyPr/>
          <a:lstStyle>
            <a:lvl1pPr>
              <a:defRPr/>
            </a:lvl1pPr>
          </a:lstStyle>
          <a:p>
            <a:endParaRPr lang="en-US" altLang="zh-TW" sz="1600">
              <a:solidFill>
                <a:prstClr val="black"/>
              </a:solidFill>
              <a:latin typeface="Helvetica" panose="020B0604020202020204" pitchFamily="34" charset="0"/>
              <a:ea typeface="ＭＳ Ｐゴシック" panose="020B0600070205080204" pitchFamily="34" charset="-128"/>
            </a:endParaRPr>
          </a:p>
        </p:txBody>
      </p:sp>
      <p:sp>
        <p:nvSpPr>
          <p:cNvPr id="6" name="Slide Number Placeholder 5"/>
          <p:cNvSpPr>
            <a:spLocks noGrp="1"/>
          </p:cNvSpPr>
          <p:nvPr>
            <p:ph type="sldNum" sz="quarter" idx="12"/>
          </p:nvPr>
        </p:nvSpPr>
        <p:spPr/>
        <p:txBody>
          <a:bodyPr/>
          <a:lstStyle>
            <a:lvl1pPr>
              <a:defRPr/>
            </a:lvl1pPr>
          </a:lstStyle>
          <a:p>
            <a:fld id="{AA6B6347-8750-4933-9049-0D208D2D66DE}" type="slidenum">
              <a:rPr lang="zh-TW" altLang="en-US"/>
              <a:pPr/>
              <a:t>‹#›</a:t>
            </a:fld>
            <a:endParaRPr lang="zh-TW" altLang="zh-TW"/>
          </a:p>
        </p:txBody>
      </p:sp>
    </p:spTree>
    <p:extLst>
      <p:ext uri="{BB962C8B-B14F-4D97-AF65-F5344CB8AC3E}">
        <p14:creationId xmlns:p14="http://schemas.microsoft.com/office/powerpoint/2010/main" val="206153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60094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1"/>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4266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2" name="Group 10"/>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91822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28814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86900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43250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a typeface="ＭＳ Ｐゴシック" panose="020B0600070205080204"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solidFill>
                  <a:prstClr val="black">
                    <a:tint val="75000"/>
                  </a:prstClr>
                </a:solidFill>
                <a:ea typeface="ＭＳ Ｐゴシック" panose="020B0600070205080204" pitchFamily="34" charset="-128"/>
              </a:rPr>
              <a:t>CS F111 Second Semester 2011-12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Arial" panose="020B0604020202020204" pitchFamily="34" charset="0"/>
                <a:cs typeface="Arial" panose="020B0604020202020204" pitchFamily="34" charset="0"/>
              </a:defRPr>
            </a:lvl1pPr>
          </a:lstStyle>
          <a:p>
            <a:pPr>
              <a:defRPr/>
            </a:pPr>
            <a:fld id="{27A00AD5-833C-42F1-BF96-46B093F634ED}" type="slidenum">
              <a:rPr lang="en-US" altLang="en-US">
                <a:ea typeface="ＭＳ Ｐゴシック" panose="020B0600070205080204" pitchFamily="34" charset="-128"/>
              </a:rPr>
              <a:pPr>
                <a:defRPr/>
              </a:pPr>
              <a:t>‹#›</a:t>
            </a:fld>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731947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Lst>
  <p:hf sldNum="0" hdr="0" dt="0"/>
  <p:txStyles>
    <p:titleStyle>
      <a:lvl1pPr algn="l" rtl="0" eaLnBrk="0" fontAlgn="base" hangingPunct="0">
        <a:spcBef>
          <a:spcPct val="0"/>
        </a:spcBef>
        <a:spcAft>
          <a:spcPct val="0"/>
        </a:spcAft>
        <a:defRPr sz="4000" b="1" kern="1200" spc="-150">
          <a:solidFill>
            <a:srgbClr val="0000FF"/>
          </a:solidFill>
          <a:latin typeface="Arial" pitchFamily="34" charset="0"/>
          <a:ea typeface="+mj-ea"/>
          <a:cs typeface="Arial" pitchFamily="34" charset="0"/>
        </a:defRPr>
      </a:lvl1pPr>
      <a:lvl2pPr algn="l" rtl="0" eaLnBrk="0" fontAlgn="base" hangingPunct="0">
        <a:spcBef>
          <a:spcPct val="0"/>
        </a:spcBef>
        <a:spcAft>
          <a:spcPct val="0"/>
        </a:spcAft>
        <a:defRPr sz="4000" b="1">
          <a:solidFill>
            <a:srgbClr val="0000FF"/>
          </a:solidFill>
          <a:latin typeface="Arial" charset="0"/>
          <a:cs typeface="Arial" charset="0"/>
        </a:defRPr>
      </a:lvl2pPr>
      <a:lvl3pPr algn="l" rtl="0" eaLnBrk="0" fontAlgn="base" hangingPunct="0">
        <a:spcBef>
          <a:spcPct val="0"/>
        </a:spcBef>
        <a:spcAft>
          <a:spcPct val="0"/>
        </a:spcAft>
        <a:defRPr sz="4000" b="1">
          <a:solidFill>
            <a:srgbClr val="0000FF"/>
          </a:solidFill>
          <a:latin typeface="Arial" charset="0"/>
          <a:cs typeface="Arial" charset="0"/>
        </a:defRPr>
      </a:lvl3pPr>
      <a:lvl4pPr algn="l" rtl="0" eaLnBrk="0" fontAlgn="base" hangingPunct="0">
        <a:spcBef>
          <a:spcPct val="0"/>
        </a:spcBef>
        <a:spcAft>
          <a:spcPct val="0"/>
        </a:spcAft>
        <a:defRPr sz="4000" b="1">
          <a:solidFill>
            <a:srgbClr val="0000FF"/>
          </a:solidFill>
          <a:latin typeface="Arial" charset="0"/>
          <a:cs typeface="Arial" charset="0"/>
        </a:defRPr>
      </a:lvl4pPr>
      <a:lvl5pPr algn="l" rtl="0" eaLnBrk="0" fontAlgn="base" hangingPunct="0">
        <a:spcBef>
          <a:spcPct val="0"/>
        </a:spcBef>
        <a:spcAft>
          <a:spcPct val="0"/>
        </a:spcAft>
        <a:defRPr sz="4000" b="1">
          <a:solidFill>
            <a:srgbClr val="0000FF"/>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eaLnBrk="1" hangingPunct="1">
              <a:defRPr/>
            </a:pPr>
            <a:endParaRPr lang="en-US">
              <a:solidFill>
                <a:prstClr val="black">
                  <a:tint val="75000"/>
                </a:prstClr>
              </a:solidFill>
              <a:ea typeface="ＭＳ Ｐゴシック" panose="020B0600070205080204" pitchFamily="34" charset="-128"/>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anose="020B0604020202020204" pitchFamily="34" charset="0"/>
              </a:defRPr>
            </a:lvl1pPr>
          </a:lstStyle>
          <a:p>
            <a:pPr eaLnBrk="1" hangingPunct="1"/>
            <a:fld id="{B3D376A6-023B-4628-A7A0-9CE7D4041235}" type="slidenum">
              <a:rPr lang="en-US">
                <a:ea typeface="ＭＳ Ｐゴシック" panose="020B0600070205080204" pitchFamily="34" charset="-128"/>
                <a:cs typeface="Arial" panose="020B0604020202020204" pitchFamily="34" charset="0"/>
              </a:rPr>
              <a:pPr eaLnBrk="1" hangingPunct="1"/>
              <a:t>‹#›</a:t>
            </a:fld>
            <a:endParaRPr lang="en-US">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44682947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Lst>
  <p:timing>
    <p:tnLst>
      <p:par>
        <p:cTn id="1" dur="indefinite" restart="never" nodeType="tmRoot"/>
      </p:par>
    </p:tnLst>
  </p:timing>
  <p:hf sldNum="0" hdr="0" dt="0"/>
  <p:txStyles>
    <p:titleStyle>
      <a:lvl1pPr algn="l" rtl="0" eaLnBrk="0" fontAlgn="base" hangingPunct="0">
        <a:spcBef>
          <a:spcPct val="0"/>
        </a:spcBef>
        <a:spcAft>
          <a:spcPct val="0"/>
        </a:spcAft>
        <a:defRPr sz="4000" b="1" kern="1200" spc="-150">
          <a:solidFill>
            <a:srgbClr val="0000FF"/>
          </a:solidFill>
          <a:latin typeface="Arial" pitchFamily="34" charset="0"/>
          <a:ea typeface="+mj-ea"/>
          <a:cs typeface="Arial" pitchFamily="34" charset="0"/>
        </a:defRPr>
      </a:lvl1pPr>
      <a:lvl2pPr algn="l" rtl="0" eaLnBrk="0" fontAlgn="base" hangingPunct="0">
        <a:spcBef>
          <a:spcPct val="0"/>
        </a:spcBef>
        <a:spcAft>
          <a:spcPct val="0"/>
        </a:spcAft>
        <a:defRPr sz="4000" b="1">
          <a:solidFill>
            <a:srgbClr val="0000FF"/>
          </a:solidFill>
          <a:latin typeface="Arial" charset="0"/>
          <a:cs typeface="Arial" charset="0"/>
        </a:defRPr>
      </a:lvl2pPr>
      <a:lvl3pPr algn="l" rtl="0" eaLnBrk="0" fontAlgn="base" hangingPunct="0">
        <a:spcBef>
          <a:spcPct val="0"/>
        </a:spcBef>
        <a:spcAft>
          <a:spcPct val="0"/>
        </a:spcAft>
        <a:defRPr sz="4000" b="1">
          <a:solidFill>
            <a:srgbClr val="0000FF"/>
          </a:solidFill>
          <a:latin typeface="Arial" charset="0"/>
          <a:cs typeface="Arial" charset="0"/>
        </a:defRPr>
      </a:lvl3pPr>
      <a:lvl4pPr algn="l" rtl="0" eaLnBrk="0" fontAlgn="base" hangingPunct="0">
        <a:spcBef>
          <a:spcPct val="0"/>
        </a:spcBef>
        <a:spcAft>
          <a:spcPct val="0"/>
        </a:spcAft>
        <a:defRPr sz="4000" b="1">
          <a:solidFill>
            <a:srgbClr val="0000FF"/>
          </a:solidFill>
          <a:latin typeface="Arial" charset="0"/>
          <a:cs typeface="Arial" charset="0"/>
        </a:defRPr>
      </a:lvl4pPr>
      <a:lvl5pPr algn="l" rtl="0" eaLnBrk="0" fontAlgn="base" hangingPunct="0">
        <a:spcBef>
          <a:spcPct val="0"/>
        </a:spcBef>
        <a:spcAft>
          <a:spcPct val="0"/>
        </a:spcAft>
        <a:defRPr sz="4000" b="1">
          <a:solidFill>
            <a:srgbClr val="0000FF"/>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4.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4.emf"/><Relationship Id="rId4" Type="http://schemas.openxmlformats.org/officeDocument/2006/relationships/image" Target="../media/image33.emf"/></Relationships>
</file>

<file path=ppt/slides/_rels/slide4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a:t>
            </a:r>
            <a:endParaRPr lang="en-US" dirty="0"/>
          </a:p>
        </p:txBody>
      </p:sp>
      <p:sp>
        <p:nvSpPr>
          <p:cNvPr id="14339" name="Content Placeholder 1"/>
          <p:cNvSpPr>
            <a:spLocks noGrp="1"/>
          </p:cNvSpPr>
          <p:nvPr>
            <p:ph sz="quarter" idx="13"/>
          </p:nvPr>
        </p:nvSpPr>
        <p:spPr/>
        <p:txBody>
          <a:bodyPr/>
          <a:lstStyle/>
          <a:p>
            <a:pPr eaLnBrk="1" hangingPunct="1">
              <a:spcBef>
                <a:spcPct val="0"/>
              </a:spcBef>
            </a:pPr>
            <a:r>
              <a:rPr lang="en-US" altLang="en-US" dirty="0" smtClean="0"/>
              <a:t>Dr. Lavika Goel</a:t>
            </a:r>
          </a:p>
          <a:p>
            <a:pPr eaLnBrk="1" hangingPunct="1">
              <a:spcBef>
                <a:spcPct val="0"/>
              </a:spcBef>
            </a:pPr>
            <a:r>
              <a:rPr lang="en-US" altLang="en-US" dirty="0" smtClean="0"/>
              <a:t>Assistant Professor</a:t>
            </a:r>
          </a:p>
          <a:p>
            <a:pPr eaLnBrk="1" hangingPunct="1">
              <a:spcBef>
                <a:spcPct val="0"/>
              </a:spcBef>
            </a:pPr>
            <a:r>
              <a:rPr lang="en-US" altLang="en-US" dirty="0" smtClean="0"/>
              <a:t>Department of CSIS</a:t>
            </a:r>
          </a:p>
        </p:txBody>
      </p:sp>
      <p:sp>
        <p:nvSpPr>
          <p:cNvPr id="14340" name="TextBox 1"/>
          <p:cNvSpPr txBox="1">
            <a:spLocks noChangeArrowheads="1"/>
          </p:cNvSpPr>
          <p:nvPr/>
        </p:nvSpPr>
        <p:spPr bwMode="auto">
          <a:xfrm>
            <a:off x="228600" y="5676900"/>
            <a:ext cx="1981200" cy="307975"/>
          </a:xfrm>
          <a:prstGeom prst="rect">
            <a:avLst/>
          </a:prstGeom>
          <a:solidFill>
            <a:srgbClr val="10114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1400" dirty="0">
                <a:solidFill>
                  <a:prstClr val="white"/>
                </a:solidFill>
                <a:ea typeface="ＭＳ Ｐゴシック" panose="020B0600070205080204" pitchFamily="34" charset="-128"/>
              </a:rPr>
              <a:t>Pilani Campus</a:t>
            </a:r>
          </a:p>
        </p:txBody>
      </p:sp>
    </p:spTree>
    <p:extLst>
      <p:ext uri="{BB962C8B-B14F-4D97-AF65-F5344CB8AC3E}">
        <p14:creationId xmlns:p14="http://schemas.microsoft.com/office/powerpoint/2010/main" val="2197425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eaLnBrk="1" hangingPunct="1"/>
            <a:r>
              <a:rPr lang="en-US" smtClean="0"/>
              <a:t>Context-Free Grammars</a:t>
            </a:r>
          </a:p>
          <a:p>
            <a:pPr lvl="1" eaLnBrk="1" hangingPunct="1"/>
            <a:r>
              <a:rPr lang="en-US" smtClean="0"/>
              <a:t>Developed by Noam Chomsky in the mid-1950s</a:t>
            </a:r>
          </a:p>
          <a:p>
            <a:pPr lvl="1" eaLnBrk="1" hangingPunct="1"/>
            <a:r>
              <a:rPr lang="en-US" smtClean="0"/>
              <a:t>Language generators, meant to describe the syntax of natural languages</a:t>
            </a:r>
          </a:p>
          <a:p>
            <a:pPr lvl="1" eaLnBrk="1" hangingPunct="1"/>
            <a:r>
              <a:rPr lang="en-US" smtClean="0"/>
              <a:t>Define a class of languages called context-free languages</a:t>
            </a:r>
          </a:p>
          <a:p>
            <a:pPr lvl="1" eaLnBrk="1" hangingPunct="1">
              <a:buFontTx/>
              <a:buNone/>
            </a:pPr>
            <a:endParaRPr lang="en-US" smtClean="0"/>
          </a:p>
          <a:p>
            <a:pPr eaLnBrk="1" hangingPunct="1"/>
            <a:r>
              <a:rPr lang="en-US" smtClean="0"/>
              <a:t>Backus-Naur Form (1959)</a:t>
            </a:r>
          </a:p>
          <a:p>
            <a:pPr lvl="1" eaLnBrk="1" hangingPunct="1"/>
            <a:r>
              <a:rPr lang="en-US" smtClean="0"/>
              <a:t>Invented by John Backus to describe the syntax of Algol 58</a:t>
            </a:r>
          </a:p>
          <a:p>
            <a:pPr lvl="1" eaLnBrk="1" hangingPunct="1"/>
            <a:r>
              <a:rPr lang="en-US" smtClean="0"/>
              <a:t>BNF is equivalent to context-free grammars</a:t>
            </a:r>
          </a:p>
        </p:txBody>
      </p:sp>
      <p:sp>
        <p:nvSpPr>
          <p:cNvPr id="11267" name="Slide Number Placeholder 4"/>
          <p:cNvSpPr>
            <a:spLocks noGrp="1"/>
          </p:cNvSpPr>
          <p:nvPr>
            <p:ph type="sldNum" sz="quarter" idx="4294967295"/>
          </p:nvPr>
        </p:nvSpPr>
        <p:spPr>
          <a:xfrm>
            <a:off x="7239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EB80CE03-D4A2-454B-826D-B919455963D2}" type="slidenum">
              <a:rPr lang="en-US" sz="1000">
                <a:latin typeface="Arial" panose="020B0604020202020204" pitchFamily="34" charset="0"/>
              </a:rPr>
              <a:pPr/>
              <a:t>10</a:t>
            </a:fld>
            <a:endParaRPr lang="en-US" sz="1000">
              <a:latin typeface="Arial" panose="020B0604020202020204" pitchFamily="34" charset="0"/>
            </a:endParaRPr>
          </a:p>
        </p:txBody>
      </p:sp>
      <p:sp>
        <p:nvSpPr>
          <p:cNvPr id="11268" name="Rectangle 2"/>
          <p:cNvSpPr>
            <a:spLocks noGrp="1" noChangeArrowheads="1"/>
          </p:cNvSpPr>
          <p:nvPr>
            <p:ph type="title" idx="4294967295"/>
          </p:nvPr>
        </p:nvSpPr>
        <p:spPr>
          <a:xfrm>
            <a:off x="228600" y="326959"/>
            <a:ext cx="8153400" cy="1143000"/>
          </a:xfrm>
        </p:spPr>
        <p:txBody>
          <a:bodyPr/>
          <a:lstStyle/>
          <a:p>
            <a:pPr eaLnBrk="1" hangingPunct="1"/>
            <a:r>
              <a:rPr lang="en-US" dirty="0" smtClean="0"/>
              <a:t>BNF and Context-Free Grammars</a:t>
            </a: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lvl="1">
              <a:lnSpc>
                <a:spcPct val="80000"/>
              </a:lnSpc>
            </a:pPr>
            <a:endParaRPr lang="en-US" sz="1200" dirty="0" smtClean="0"/>
          </a:p>
          <a:p>
            <a:pPr eaLnBrk="1" hangingPunct="1">
              <a:lnSpc>
                <a:spcPct val="80000"/>
              </a:lnSpc>
              <a:buFont typeface="Arial" panose="020B0604020202020204" pitchFamily="34" charset="0"/>
              <a:buChar char="•"/>
            </a:pPr>
            <a:r>
              <a:rPr lang="en-US" sz="2400" dirty="0" smtClean="0"/>
              <a:t>In BNF, abstractions are used to represent classes of syntactic structures-they act like syntactic  variables (abstractions are also called as </a:t>
            </a:r>
            <a:r>
              <a:rPr lang="en-US" sz="2400" i="1" dirty="0" smtClean="0"/>
              <a:t>nonterminal symbols</a:t>
            </a:r>
            <a:r>
              <a:rPr lang="en-US" sz="2400" dirty="0" smtClean="0"/>
              <a:t>)</a:t>
            </a:r>
          </a:p>
          <a:p>
            <a:pPr eaLnBrk="1" hangingPunct="1">
              <a:lnSpc>
                <a:spcPct val="80000"/>
              </a:lnSpc>
              <a:buFont typeface="Arial" panose="020B0604020202020204" pitchFamily="34" charset="0"/>
              <a:buChar char="•"/>
            </a:pPr>
            <a:endParaRPr lang="en-US" sz="2400" i="1" dirty="0" smtClean="0"/>
          </a:p>
          <a:p>
            <a:pPr eaLnBrk="1" hangingPunct="1">
              <a:lnSpc>
                <a:spcPct val="80000"/>
              </a:lnSpc>
              <a:buFont typeface="Arial" panose="020B0604020202020204" pitchFamily="34" charset="0"/>
              <a:buChar char="•"/>
            </a:pPr>
            <a:r>
              <a:rPr lang="en-US" sz="2400" i="1" dirty="0" smtClean="0"/>
              <a:t>Terminals</a:t>
            </a:r>
            <a:r>
              <a:rPr lang="en-US" sz="2400" dirty="0" smtClean="0"/>
              <a:t> are lexemes or tokens</a:t>
            </a:r>
          </a:p>
          <a:p>
            <a:pPr eaLnBrk="1" hangingPunct="1">
              <a:lnSpc>
                <a:spcPct val="80000"/>
              </a:lnSpc>
              <a:buFont typeface="Arial" panose="020B0604020202020204" pitchFamily="34" charset="0"/>
              <a:buChar char="•"/>
            </a:pPr>
            <a:endParaRPr lang="en-US" sz="2400" dirty="0" smtClean="0"/>
          </a:p>
          <a:p>
            <a:pPr eaLnBrk="1" hangingPunct="1">
              <a:lnSpc>
                <a:spcPct val="80000"/>
              </a:lnSpc>
              <a:buFont typeface="Arial" panose="020B0604020202020204" pitchFamily="34" charset="0"/>
              <a:buChar char="•"/>
            </a:pPr>
            <a:r>
              <a:rPr lang="en-US" sz="2400" dirty="0" smtClean="0"/>
              <a:t>A rule (or production) has a left-hand side (LHS), which is a nonterminal, and a right-hand side (RHS), which is a string of terminals and/or non-terminals.</a:t>
            </a:r>
          </a:p>
          <a:p>
            <a:pPr eaLnBrk="1" hangingPunct="1">
              <a:lnSpc>
                <a:spcPct val="80000"/>
              </a:lnSpc>
            </a:pPr>
            <a:endParaRPr lang="en-US" sz="1400" dirty="0" smtClean="0"/>
          </a:p>
          <a:p>
            <a:pPr lvl="1" eaLnBrk="1" hangingPunct="1">
              <a:lnSpc>
                <a:spcPct val="80000"/>
              </a:lnSpc>
            </a:pPr>
            <a:endParaRPr lang="en-US" sz="1200" dirty="0" smtClean="0">
              <a:latin typeface="Courier New" panose="02070309020205020404" pitchFamily="49" charset="0"/>
            </a:endParaRPr>
          </a:p>
          <a:p>
            <a:pPr eaLnBrk="1" hangingPunct="1">
              <a:lnSpc>
                <a:spcPct val="80000"/>
              </a:lnSpc>
            </a:pPr>
            <a:endParaRPr lang="en-US" sz="1400" dirty="0" smtClean="0"/>
          </a:p>
        </p:txBody>
      </p:sp>
      <p:sp>
        <p:nvSpPr>
          <p:cNvPr id="12291" name="Slide Number Placeholder 4"/>
          <p:cNvSpPr>
            <a:spLocks noGrp="1"/>
          </p:cNvSpPr>
          <p:nvPr>
            <p:ph type="sldNum" sz="quarter" idx="4294967295"/>
          </p:nvPr>
        </p:nvSpPr>
        <p:spPr>
          <a:xfrm>
            <a:off x="7239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E06E05C7-3F68-4954-AE56-9E6FDAD77706}" type="slidenum">
              <a:rPr lang="en-US" sz="1000">
                <a:latin typeface="Arial" panose="020B0604020202020204" pitchFamily="34" charset="0"/>
              </a:rPr>
              <a:pPr/>
              <a:t>11</a:t>
            </a:fld>
            <a:endParaRPr lang="en-US" sz="1000">
              <a:latin typeface="Arial" panose="020B0604020202020204" pitchFamily="34" charset="0"/>
            </a:endParaRPr>
          </a:p>
        </p:txBody>
      </p:sp>
      <p:sp>
        <p:nvSpPr>
          <p:cNvPr id="12292" name="Rectangle 2"/>
          <p:cNvSpPr>
            <a:spLocks noGrp="1" noChangeArrowheads="1"/>
          </p:cNvSpPr>
          <p:nvPr>
            <p:ph type="title" idx="4294967295"/>
          </p:nvPr>
        </p:nvSpPr>
        <p:spPr>
          <a:xfrm>
            <a:off x="304800" y="326959"/>
            <a:ext cx="8153400" cy="1143000"/>
          </a:xfrm>
        </p:spPr>
        <p:txBody>
          <a:bodyPr/>
          <a:lstStyle/>
          <a:p>
            <a:pPr eaLnBrk="1" hangingPunct="1"/>
            <a:r>
              <a:rPr lang="en-US" dirty="0" smtClean="0"/>
              <a:t>BNF Fundamentals</a:t>
            </a: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pPr eaLnBrk="1" hangingPunct="1">
              <a:lnSpc>
                <a:spcPct val="80000"/>
              </a:lnSpc>
              <a:buFont typeface="Arial" panose="020B0604020202020204" pitchFamily="34" charset="0"/>
              <a:buChar char="•"/>
            </a:pPr>
            <a:r>
              <a:rPr lang="en-US" sz="2400" dirty="0" err="1" smtClean="0"/>
              <a:t>Nonterminals</a:t>
            </a:r>
            <a:r>
              <a:rPr lang="en-US" sz="2400" dirty="0" smtClean="0"/>
              <a:t> are often enclosed in angle brackets</a:t>
            </a:r>
          </a:p>
          <a:p>
            <a:pPr eaLnBrk="1" hangingPunct="1">
              <a:lnSpc>
                <a:spcPct val="80000"/>
              </a:lnSpc>
              <a:buFont typeface="Arial" panose="020B0604020202020204" pitchFamily="34" charset="0"/>
              <a:buChar char="•"/>
            </a:pPr>
            <a:endParaRPr lang="en-US" sz="2400" dirty="0" smtClean="0"/>
          </a:p>
          <a:p>
            <a:pPr lvl="1" eaLnBrk="1" hangingPunct="1">
              <a:lnSpc>
                <a:spcPct val="80000"/>
              </a:lnSpc>
            </a:pPr>
            <a:r>
              <a:rPr lang="en-US" dirty="0" smtClean="0"/>
              <a:t>Example of BNF rule:</a:t>
            </a:r>
          </a:p>
          <a:p>
            <a:pPr lvl="1">
              <a:lnSpc>
                <a:spcPct val="80000"/>
              </a:lnSpc>
            </a:pPr>
            <a:r>
              <a:rPr lang="en-US" sz="1600" dirty="0" smtClean="0">
                <a:latin typeface="Courier New" panose="02070309020205020404" pitchFamily="49" charset="0"/>
              </a:rPr>
              <a:t>&lt;</a:t>
            </a:r>
            <a:r>
              <a:rPr lang="en-US" sz="1600" dirty="0" err="1" smtClean="0">
                <a:latin typeface="Courier New" panose="02070309020205020404" pitchFamily="49" charset="0"/>
              </a:rPr>
              <a:t>if_stmt</a:t>
            </a:r>
            <a:r>
              <a:rPr lang="en-US" sz="1600" dirty="0" smtClean="0">
                <a:latin typeface="Courier New" panose="02070309020205020404" pitchFamily="49" charset="0"/>
              </a:rPr>
              <a:t>&gt; → </a:t>
            </a:r>
            <a:r>
              <a:rPr lang="en-US" sz="1600" b="1" dirty="0" smtClean="0">
                <a:latin typeface="Courier New" panose="02070309020205020404" pitchFamily="49" charset="0"/>
              </a:rPr>
              <a:t>if</a:t>
            </a:r>
            <a:r>
              <a:rPr lang="en-US" sz="1600" dirty="0" smtClean="0">
                <a:latin typeface="Courier New" panose="02070309020205020404" pitchFamily="49" charset="0"/>
              </a:rPr>
              <a:t> &lt;</a:t>
            </a:r>
            <a:r>
              <a:rPr lang="en-US" sz="1600" dirty="0" err="1" smtClean="0">
                <a:latin typeface="Courier New" panose="02070309020205020404" pitchFamily="49" charset="0"/>
              </a:rPr>
              <a:t>logic_expr</a:t>
            </a:r>
            <a:r>
              <a:rPr lang="en-US" sz="1600" dirty="0" smtClean="0">
                <a:latin typeface="Courier New" panose="02070309020205020404" pitchFamily="49" charset="0"/>
              </a:rPr>
              <a:t>&gt; </a:t>
            </a:r>
            <a:r>
              <a:rPr lang="en-US" sz="1600" b="1" dirty="0" smtClean="0">
                <a:latin typeface="Courier New" panose="02070309020205020404" pitchFamily="49" charset="0"/>
              </a:rPr>
              <a:t>then</a:t>
            </a:r>
            <a:r>
              <a:rPr lang="en-US" sz="1600" dirty="0" smtClean="0">
                <a:latin typeface="Courier New" panose="02070309020205020404" pitchFamily="49" charset="0"/>
              </a:rPr>
              <a:t> &lt;</a:t>
            </a:r>
            <a:r>
              <a:rPr lang="en-US" sz="1600" dirty="0" err="1" smtClean="0">
                <a:latin typeface="Courier New" panose="02070309020205020404" pitchFamily="49" charset="0"/>
              </a:rPr>
              <a:t>stmt</a:t>
            </a:r>
            <a:r>
              <a:rPr lang="en-US" sz="1600" dirty="0" smtClean="0">
                <a:latin typeface="Courier New" panose="02070309020205020404" pitchFamily="49" charset="0"/>
              </a:rPr>
              <a:t>&gt;</a:t>
            </a:r>
          </a:p>
          <a:p>
            <a:pPr lvl="1">
              <a:lnSpc>
                <a:spcPct val="80000"/>
              </a:lnSpc>
            </a:pPr>
            <a:endParaRPr lang="en-US" sz="1200" dirty="0" smtClean="0"/>
          </a:p>
          <a:p>
            <a:pPr eaLnBrk="1" hangingPunct="1">
              <a:lnSpc>
                <a:spcPct val="80000"/>
              </a:lnSpc>
              <a:buFont typeface="Arial" panose="020B0604020202020204" pitchFamily="34" charset="0"/>
              <a:buChar char="•"/>
            </a:pPr>
            <a:r>
              <a:rPr lang="en-US" sz="2400" dirty="0" smtClean="0"/>
              <a:t>Grammar: a finite non-empty set of rules</a:t>
            </a:r>
          </a:p>
          <a:p>
            <a:pPr eaLnBrk="1" hangingPunct="1">
              <a:lnSpc>
                <a:spcPct val="80000"/>
              </a:lnSpc>
              <a:buFont typeface="Arial" panose="020B0604020202020204" pitchFamily="34" charset="0"/>
              <a:buChar char="•"/>
            </a:pPr>
            <a:endParaRPr lang="en-US" sz="2400" dirty="0" smtClean="0"/>
          </a:p>
          <a:p>
            <a:pPr eaLnBrk="1" hangingPunct="1">
              <a:lnSpc>
                <a:spcPct val="80000"/>
              </a:lnSpc>
              <a:buFont typeface="Arial" panose="020B0604020202020204" pitchFamily="34" charset="0"/>
              <a:buChar char="•"/>
            </a:pPr>
            <a:r>
              <a:rPr lang="en-US" sz="2400" dirty="0" smtClean="0"/>
              <a:t>A </a:t>
            </a:r>
            <a:r>
              <a:rPr lang="en-US" sz="2400" i="1" dirty="0" smtClean="0"/>
              <a:t>start symbol</a:t>
            </a:r>
            <a:r>
              <a:rPr lang="en-US" sz="2400" dirty="0" smtClean="0"/>
              <a:t> is a special element of the </a:t>
            </a:r>
            <a:r>
              <a:rPr lang="en-US" sz="2400" dirty="0" err="1" smtClean="0"/>
              <a:t>nonterminals</a:t>
            </a:r>
            <a:r>
              <a:rPr lang="en-US" sz="2400" dirty="0" smtClean="0"/>
              <a:t> of a grammar</a:t>
            </a:r>
          </a:p>
        </p:txBody>
      </p:sp>
      <p:sp>
        <p:nvSpPr>
          <p:cNvPr id="13314" name="Title 1"/>
          <p:cNvSpPr>
            <a:spLocks noGrp="1"/>
          </p:cNvSpPr>
          <p:nvPr>
            <p:ph type="title" idx="4294967295"/>
          </p:nvPr>
        </p:nvSpPr>
        <p:spPr>
          <a:xfrm>
            <a:off x="152400" y="236537"/>
            <a:ext cx="8153400" cy="1143000"/>
          </a:xfrm>
        </p:spPr>
        <p:txBody>
          <a:bodyPr/>
          <a:lstStyle/>
          <a:p>
            <a:r>
              <a:rPr lang="en-US" dirty="0" smtClean="0"/>
              <a:t>BNF Fundamentals </a:t>
            </a:r>
            <a:r>
              <a:rPr lang="en-US" sz="2800" dirty="0" smtClean="0"/>
              <a:t>(continued)</a:t>
            </a:r>
          </a:p>
        </p:txBody>
      </p:sp>
      <p:sp>
        <p:nvSpPr>
          <p:cNvPr id="13317" name="Slide Number Placeholder 4"/>
          <p:cNvSpPr>
            <a:spLocks noGrp="1"/>
          </p:cNvSpPr>
          <p:nvPr>
            <p:ph type="sldNum" sz="quarter" idx="4294967295"/>
          </p:nvPr>
        </p:nvSpPr>
        <p:spPr>
          <a:xfrm>
            <a:off x="7239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AD621D51-B3E8-4F88-8FEF-0C5C9F5E3F42}" type="slidenum">
              <a:rPr lang="en-US" sz="1000">
                <a:latin typeface="Arial" panose="020B0604020202020204" pitchFamily="34" charset="0"/>
              </a:rPr>
              <a:pPr/>
              <a:t>12</a:t>
            </a:fld>
            <a:endParaRPr lang="en-US" sz="1000">
              <a:latin typeface="Arial" panose="020B0604020202020204" pitchFamily="34" charset="0"/>
            </a:endParaRP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p:txBody>
          <a:bodyPr/>
          <a:lstStyle/>
          <a:p>
            <a:pPr eaLnBrk="1" hangingPunct="1">
              <a:buFontTx/>
              <a:buNone/>
            </a:pPr>
            <a:endParaRPr lang="en-US" dirty="0" smtClean="0"/>
          </a:p>
          <a:p>
            <a:pPr eaLnBrk="1" hangingPunct="1"/>
            <a:r>
              <a:rPr lang="en-US" sz="2000" dirty="0" smtClean="0"/>
              <a:t>    An abstraction (or nonterminal symbol) can have more than one RHS</a:t>
            </a:r>
          </a:p>
          <a:p>
            <a:pPr eaLnBrk="1" hangingPunct="1">
              <a:buFontTx/>
              <a:buNone/>
            </a:pPr>
            <a:r>
              <a:rPr lang="en-US" sz="2000" dirty="0" smtClean="0">
                <a:latin typeface="Courier New" panose="02070309020205020404" pitchFamily="49" charset="0"/>
              </a:rPr>
              <a:t>     &lt;</a:t>
            </a:r>
            <a:r>
              <a:rPr lang="en-US" sz="2000" dirty="0" err="1" smtClean="0">
                <a:latin typeface="Courier New" panose="02070309020205020404" pitchFamily="49" charset="0"/>
              </a:rPr>
              <a:t>stmt</a:t>
            </a:r>
            <a:r>
              <a:rPr lang="en-US" sz="2000" dirty="0" smtClean="0">
                <a:latin typeface="Courier New" panose="02070309020205020404" pitchFamily="49" charset="0"/>
              </a:rPr>
              <a:t>&gt; </a:t>
            </a:r>
            <a:r>
              <a:rPr lang="en-US" sz="2000" dirty="0" smtClean="0">
                <a:latin typeface="Courier New" panose="02070309020205020404" pitchFamily="49" charset="0"/>
                <a:sym typeface="Symbol" panose="05050102010706020507" pitchFamily="18" charset="2"/>
              </a:rPr>
              <a:t></a:t>
            </a:r>
            <a:r>
              <a:rPr lang="en-US" sz="2000" dirty="0" smtClean="0">
                <a:latin typeface="Courier New" panose="02070309020205020404" pitchFamily="49" charset="0"/>
              </a:rPr>
              <a:t> &lt;</a:t>
            </a:r>
            <a:r>
              <a:rPr lang="en-US" sz="2000" dirty="0" err="1" smtClean="0">
                <a:latin typeface="Courier New" panose="02070309020205020404" pitchFamily="49" charset="0"/>
              </a:rPr>
              <a:t>single_stmt</a:t>
            </a:r>
            <a:r>
              <a:rPr lang="en-US" sz="2000" dirty="0" smtClean="0">
                <a:latin typeface="Courier New" panose="02070309020205020404" pitchFamily="49" charset="0"/>
              </a:rPr>
              <a:t>&gt; </a:t>
            </a:r>
          </a:p>
          <a:p>
            <a:pPr eaLnBrk="1" hangingPunct="1">
              <a:buFontTx/>
              <a:buNone/>
            </a:pPr>
            <a:r>
              <a:rPr lang="en-US" sz="2000" dirty="0" smtClean="0">
                <a:latin typeface="Courier New" panose="02070309020205020404" pitchFamily="49" charset="0"/>
              </a:rPr>
              <a:t>             | begin &lt;</a:t>
            </a:r>
            <a:r>
              <a:rPr lang="en-US" sz="2000" dirty="0" err="1" smtClean="0">
                <a:latin typeface="Courier New" panose="02070309020205020404" pitchFamily="49" charset="0"/>
              </a:rPr>
              <a:t>stmt_list</a:t>
            </a:r>
            <a:r>
              <a:rPr lang="en-US" sz="2000" dirty="0" smtClean="0">
                <a:latin typeface="Courier New" panose="02070309020205020404" pitchFamily="49" charset="0"/>
              </a:rPr>
              <a:t>&gt; end</a:t>
            </a:r>
          </a:p>
          <a:p>
            <a:pPr marL="631825" eaLnBrk="1" hangingPunct="1">
              <a:buFontTx/>
              <a:buNone/>
            </a:pPr>
            <a:r>
              <a:rPr lang="en-US" sz="2000" dirty="0" smtClean="0">
                <a:latin typeface="Cambria Math" panose="02040503050406030204" pitchFamily="18" charset="0"/>
                <a:ea typeface="Cambria Math" panose="02040503050406030204" pitchFamily="18" charset="0"/>
              </a:rPr>
              <a:t>Another example:</a:t>
            </a:r>
          </a:p>
        </p:txBody>
      </p:sp>
      <p:sp>
        <p:nvSpPr>
          <p:cNvPr id="14339" name="Slide Number Placeholder 4"/>
          <p:cNvSpPr>
            <a:spLocks noGrp="1"/>
          </p:cNvSpPr>
          <p:nvPr>
            <p:ph type="sldNum" sz="quarter" idx="4294967295"/>
          </p:nvPr>
        </p:nvSpPr>
        <p:spPr>
          <a:xfrm>
            <a:off x="7239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DBD6B086-89A5-4DA2-BE1E-63B843F8BD8C}" type="slidenum">
              <a:rPr lang="en-US" sz="1000">
                <a:latin typeface="Arial" panose="020B0604020202020204" pitchFamily="34" charset="0"/>
              </a:rPr>
              <a:pPr/>
              <a:t>13</a:t>
            </a:fld>
            <a:endParaRPr lang="en-US" sz="1000">
              <a:latin typeface="Arial" panose="020B0604020202020204" pitchFamily="34" charset="0"/>
            </a:endParaRPr>
          </a:p>
        </p:txBody>
      </p:sp>
      <p:sp>
        <p:nvSpPr>
          <p:cNvPr id="14340" name="Rectangle 2"/>
          <p:cNvSpPr>
            <a:spLocks noGrp="1" noChangeArrowheads="1"/>
          </p:cNvSpPr>
          <p:nvPr>
            <p:ph type="title" idx="4294967295"/>
          </p:nvPr>
        </p:nvSpPr>
        <p:spPr>
          <a:xfrm>
            <a:off x="152400" y="236537"/>
            <a:ext cx="8153400" cy="1143000"/>
          </a:xfrm>
        </p:spPr>
        <p:txBody>
          <a:bodyPr/>
          <a:lstStyle/>
          <a:p>
            <a:pPr eaLnBrk="1" hangingPunct="1"/>
            <a:r>
              <a:rPr lang="en-US" dirty="0" smtClean="0"/>
              <a:t>BNF Rules</a:t>
            </a:r>
          </a:p>
        </p:txBody>
      </p:sp>
      <p:pic>
        <p:nvPicPr>
          <p:cNvPr id="2" name="Picture 1"/>
          <p:cNvPicPr>
            <a:picLocks noChangeAspect="1"/>
          </p:cNvPicPr>
          <p:nvPr/>
        </p:nvPicPr>
        <p:blipFill>
          <a:blip r:embed="rId3"/>
          <a:stretch>
            <a:fillRect/>
          </a:stretch>
        </p:blipFill>
        <p:spPr>
          <a:xfrm>
            <a:off x="1371600" y="3715275"/>
            <a:ext cx="6248400" cy="2342625"/>
          </a:xfrm>
          <a:prstGeom prst="rect">
            <a:avLst/>
          </a:prstGeom>
        </p:spPr>
      </p:pic>
      <p:sp>
        <p:nvSpPr>
          <p:cNvPr id="7" name="TextBox 6"/>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pPr eaLnBrk="1" hangingPunct="1"/>
            <a:r>
              <a:rPr lang="en-US" dirty="0" smtClean="0"/>
              <a:t>Syntactic lists are described using recursion</a:t>
            </a:r>
          </a:p>
          <a:p>
            <a:pPr eaLnBrk="1" hangingPunct="1">
              <a:buFontTx/>
              <a:buNone/>
            </a:pPr>
            <a:r>
              <a:rPr lang="en-US" dirty="0" smtClean="0"/>
              <a:t>    </a:t>
            </a:r>
            <a:r>
              <a:rPr lang="en-US" sz="2400" dirty="0" smtClean="0">
                <a:latin typeface="Courier New" panose="02070309020205020404" pitchFamily="49" charset="0"/>
              </a:rPr>
              <a:t>&lt;</a:t>
            </a:r>
            <a:r>
              <a:rPr lang="en-US" sz="2400" dirty="0" err="1" smtClean="0">
                <a:latin typeface="Courier New" panose="02070309020205020404" pitchFamily="49" charset="0"/>
              </a:rPr>
              <a:t>ident_list</a:t>
            </a:r>
            <a:r>
              <a:rPr lang="en-US" sz="2400" dirty="0" smtClean="0">
                <a:latin typeface="Courier New" panose="02070309020205020404" pitchFamily="49" charset="0"/>
              </a:rPr>
              <a:t>&gt; </a:t>
            </a:r>
            <a:r>
              <a:rPr lang="en-US" sz="2400" dirty="0" smtClean="0">
                <a:latin typeface="Courier New" panose="02070309020205020404" pitchFamily="49" charset="0"/>
                <a:sym typeface="Symbol" panose="05050102010706020507" pitchFamily="18" charset="2"/>
              </a:rPr>
              <a:t></a:t>
            </a:r>
            <a:r>
              <a:rPr lang="en-US" sz="2400" dirty="0" smtClean="0">
                <a:latin typeface="Courier New" panose="02070309020205020404" pitchFamily="49" charset="0"/>
              </a:rPr>
              <a:t> </a:t>
            </a:r>
            <a:r>
              <a:rPr lang="en-US" sz="2400" dirty="0" err="1" smtClean="0">
                <a:latin typeface="Courier New" panose="02070309020205020404" pitchFamily="49" charset="0"/>
              </a:rPr>
              <a:t>ident</a:t>
            </a:r>
            <a:endParaRPr lang="en-US" sz="2400" dirty="0" smtClean="0">
              <a:latin typeface="Courier New" panose="02070309020205020404" pitchFamily="49" charset="0"/>
            </a:endParaRPr>
          </a:p>
          <a:p>
            <a:pPr eaLnBrk="1" hangingPunct="1">
              <a:buFontTx/>
              <a:buNone/>
            </a:pPr>
            <a:r>
              <a:rPr lang="en-US" sz="2400" dirty="0" smtClean="0">
                <a:latin typeface="Courier New" panose="02070309020205020404" pitchFamily="49" charset="0"/>
              </a:rPr>
              <a:t>                | </a:t>
            </a:r>
            <a:r>
              <a:rPr lang="en-US" sz="2400" dirty="0" err="1" smtClean="0">
                <a:latin typeface="Courier New" panose="02070309020205020404" pitchFamily="49" charset="0"/>
              </a:rPr>
              <a:t>ident</a:t>
            </a:r>
            <a:r>
              <a:rPr lang="en-US" sz="2400" dirty="0" smtClean="0">
                <a:latin typeface="Courier New" panose="02070309020205020404" pitchFamily="49" charset="0"/>
              </a:rPr>
              <a:t>, &lt;</a:t>
            </a:r>
            <a:r>
              <a:rPr lang="en-US" sz="2400" dirty="0" err="1" smtClean="0">
                <a:latin typeface="Courier New" panose="02070309020205020404" pitchFamily="49" charset="0"/>
              </a:rPr>
              <a:t>ident_list</a:t>
            </a:r>
            <a:r>
              <a:rPr lang="en-US" sz="2400" dirty="0" smtClean="0">
                <a:latin typeface="Courier New" panose="02070309020205020404" pitchFamily="49" charset="0"/>
              </a:rPr>
              <a:t>&gt;</a:t>
            </a:r>
          </a:p>
          <a:p>
            <a:pPr eaLnBrk="1" hangingPunct="1">
              <a:buFontTx/>
              <a:buNone/>
            </a:pPr>
            <a:endParaRPr lang="en-US" sz="2400" dirty="0" smtClean="0">
              <a:latin typeface="Courier New" panose="02070309020205020404" pitchFamily="49" charset="0"/>
            </a:endParaRPr>
          </a:p>
        </p:txBody>
      </p:sp>
      <p:sp>
        <p:nvSpPr>
          <p:cNvPr id="15363" name="Slide Number Placeholder 4"/>
          <p:cNvSpPr>
            <a:spLocks noGrp="1"/>
          </p:cNvSpPr>
          <p:nvPr>
            <p:ph type="sldNum" sz="quarter" idx="4294967295"/>
          </p:nvPr>
        </p:nvSpPr>
        <p:spPr>
          <a:xfrm>
            <a:off x="7239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E86367D6-C135-43D0-BA87-DF03B731DCB7}" type="slidenum">
              <a:rPr lang="en-US" sz="1000">
                <a:latin typeface="Arial" panose="020B0604020202020204" pitchFamily="34" charset="0"/>
              </a:rPr>
              <a:pPr/>
              <a:t>14</a:t>
            </a:fld>
            <a:endParaRPr lang="en-US" sz="1000">
              <a:latin typeface="Arial" panose="020B0604020202020204" pitchFamily="34" charset="0"/>
            </a:endParaRPr>
          </a:p>
        </p:txBody>
      </p:sp>
      <p:sp>
        <p:nvSpPr>
          <p:cNvPr id="15364" name="Rectangle 2"/>
          <p:cNvSpPr>
            <a:spLocks noGrp="1" noChangeArrowheads="1"/>
          </p:cNvSpPr>
          <p:nvPr>
            <p:ph type="title" idx="4294967295"/>
          </p:nvPr>
        </p:nvSpPr>
        <p:spPr>
          <a:xfrm>
            <a:off x="304800" y="236537"/>
            <a:ext cx="8153400" cy="1143000"/>
          </a:xfrm>
        </p:spPr>
        <p:txBody>
          <a:bodyPr/>
          <a:lstStyle/>
          <a:p>
            <a:pPr eaLnBrk="1" hangingPunct="1"/>
            <a:r>
              <a:rPr lang="en-US" dirty="0" smtClean="0"/>
              <a:t>Describing Lists</a:t>
            </a: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1"/>
          <p:cNvSpPr>
            <a:spLocks noGrp="1"/>
          </p:cNvSpPr>
          <p:nvPr>
            <p:ph idx="1"/>
          </p:nvPr>
        </p:nvSpPr>
        <p:spPr>
          <a:xfrm>
            <a:off x="304800" y="1493838"/>
            <a:ext cx="8229600" cy="4525962"/>
          </a:xfrm>
        </p:spPr>
        <p:txBody>
          <a:bodyPr/>
          <a:lstStyle/>
          <a:p>
            <a:pPr algn="just" fontAlgn="base">
              <a:spcAft>
                <a:spcPct val="0"/>
              </a:spcAft>
              <a:buFont typeface="Arial" pitchFamily="34" charset="0"/>
              <a:buChar char="•"/>
            </a:pPr>
            <a:r>
              <a:rPr lang="en-US" altLang="en-US" dirty="0" smtClean="0"/>
              <a:t>A grammar is a generative device for defining languages.</a:t>
            </a:r>
          </a:p>
          <a:p>
            <a:pPr algn="just" fontAlgn="base">
              <a:spcAft>
                <a:spcPct val="0"/>
              </a:spcAft>
              <a:buFont typeface="Arial" pitchFamily="34" charset="0"/>
              <a:buChar char="•"/>
            </a:pPr>
            <a:endParaRPr lang="en-US" altLang="en-US" dirty="0" smtClean="0"/>
          </a:p>
          <a:p>
            <a:pPr algn="just" fontAlgn="base">
              <a:spcAft>
                <a:spcPct val="0"/>
              </a:spcAft>
              <a:buFont typeface="Arial" pitchFamily="34" charset="0"/>
              <a:buChar char="•"/>
            </a:pPr>
            <a:r>
              <a:rPr lang="en-US" altLang="en-US" dirty="0" smtClean="0"/>
              <a:t>The sentences of the language are generated through a sequence of applications of the rules, beginning with a special nonterminal of the grammar called the </a:t>
            </a:r>
            <a:r>
              <a:rPr lang="en-US" altLang="en-US" b="1" dirty="0" smtClean="0">
                <a:solidFill>
                  <a:srgbClr val="FF0000"/>
                </a:solidFill>
              </a:rPr>
              <a:t>start symbol</a:t>
            </a:r>
            <a:r>
              <a:rPr lang="en-US" altLang="en-US" dirty="0" smtClean="0">
                <a:solidFill>
                  <a:srgbClr val="FF0000"/>
                </a:solidFill>
              </a:rPr>
              <a:t>.</a:t>
            </a:r>
          </a:p>
          <a:p>
            <a:pPr algn="just" fontAlgn="base">
              <a:spcAft>
                <a:spcPct val="0"/>
              </a:spcAft>
              <a:buFont typeface="Arial" pitchFamily="34" charset="0"/>
              <a:buChar char="•"/>
            </a:pPr>
            <a:endParaRPr lang="en-US" altLang="en-US" dirty="0" smtClean="0">
              <a:solidFill>
                <a:srgbClr val="FF0000"/>
              </a:solidFill>
            </a:endParaRPr>
          </a:p>
          <a:p>
            <a:pPr algn="just" fontAlgn="base">
              <a:spcAft>
                <a:spcPct val="0"/>
              </a:spcAft>
              <a:buFont typeface="Arial" pitchFamily="34" charset="0"/>
              <a:buChar char="•"/>
            </a:pPr>
            <a:r>
              <a:rPr lang="en-US" altLang="en-US" dirty="0" smtClean="0"/>
              <a:t>This sequence of rule applications is called a </a:t>
            </a:r>
            <a:r>
              <a:rPr lang="en-US" altLang="en-US" b="1" dirty="0" smtClean="0">
                <a:solidFill>
                  <a:srgbClr val="FF0000"/>
                </a:solidFill>
              </a:rPr>
              <a:t>derivation</a:t>
            </a:r>
            <a:r>
              <a:rPr lang="en-US" altLang="en-US" dirty="0" smtClean="0"/>
              <a:t>. </a:t>
            </a:r>
            <a:r>
              <a:rPr lang="en-US" dirty="0"/>
              <a:t>A derivation is a repeated application of rules, starting with the start symbol and ending with a sentence (all terminal symbols)</a:t>
            </a:r>
          </a:p>
          <a:p>
            <a:pPr algn="just" fontAlgn="base">
              <a:spcAft>
                <a:spcPct val="0"/>
              </a:spcAft>
              <a:buFont typeface="Arial" pitchFamily="34" charset="0"/>
              <a:buChar char="•"/>
            </a:pPr>
            <a:endParaRPr lang="en-US" altLang="en-US" dirty="0" smtClean="0">
              <a:solidFill>
                <a:srgbClr val="FF0000"/>
              </a:solidFill>
            </a:endParaRPr>
          </a:p>
          <a:p>
            <a:pPr algn="just" fontAlgn="base">
              <a:spcAft>
                <a:spcPct val="0"/>
              </a:spcAft>
            </a:pPr>
            <a:endParaRPr lang="en-US" altLang="en-US" dirty="0" smtClean="0">
              <a:solidFill>
                <a:srgbClr val="FF0000"/>
              </a:solidFill>
            </a:endParaRPr>
          </a:p>
          <a:p>
            <a:pPr algn="just" fontAlgn="base">
              <a:spcAft>
                <a:spcPct val="0"/>
              </a:spcAft>
            </a:pPr>
            <a:endParaRPr lang="en-US" altLang="en-US" dirty="0" smtClean="0">
              <a:solidFill>
                <a:srgbClr val="FF0000"/>
              </a:solidFill>
            </a:endParaRPr>
          </a:p>
          <a:p>
            <a:pPr algn="just" fontAlgn="base">
              <a:spcAft>
                <a:spcPct val="0"/>
              </a:spcAft>
            </a:pPr>
            <a:endParaRPr lang="en-US" altLang="en-US" dirty="0" smtClean="0">
              <a:solidFill>
                <a:srgbClr val="FF0000"/>
              </a:solidFill>
            </a:endParaRPr>
          </a:p>
          <a:p>
            <a:pPr algn="just" fontAlgn="base">
              <a:spcAft>
                <a:spcPct val="0"/>
              </a:spcAft>
            </a:pPr>
            <a:endParaRPr lang="en-US" altLang="en-US" dirty="0" smtClean="0"/>
          </a:p>
        </p:txBody>
      </p:sp>
      <p:sp>
        <p:nvSpPr>
          <p:cNvPr id="3" name="Content Placeholder 2"/>
          <p:cNvSpPr>
            <a:spLocks noGrp="1"/>
          </p:cNvSpPr>
          <p:nvPr>
            <p:ph sz="quarter" idx="10"/>
          </p:nvPr>
        </p:nvSpPr>
        <p:spPr/>
        <p:txBody>
          <a:bodyPr/>
          <a:lstStyle/>
          <a:p>
            <a:pPr>
              <a:defRPr/>
            </a:pPr>
            <a:r>
              <a:rPr lang="en-US" b="0" dirty="0" smtClean="0">
                <a:solidFill>
                  <a:srgbClr val="0000FF"/>
                </a:solidFill>
              </a:rPr>
              <a:t>Grammars and Derivations</a:t>
            </a:r>
            <a:endParaRPr lang="en-US" dirty="0">
              <a:solidFill>
                <a:srgbClr val="0000FF"/>
              </a:solidFill>
            </a:endParaRPr>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311099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eaLnBrk="1" hangingPunct="1"/>
            <a:r>
              <a:rPr lang="en-US" dirty="0" smtClean="0"/>
              <a:t>Every string of symbols in a derivation is a </a:t>
            </a:r>
            <a:r>
              <a:rPr lang="en-US" i="1" dirty="0" smtClean="0"/>
              <a:t>sentential form</a:t>
            </a:r>
          </a:p>
          <a:p>
            <a:pPr eaLnBrk="1" hangingPunct="1"/>
            <a:r>
              <a:rPr lang="en-US" dirty="0" smtClean="0"/>
              <a:t>A </a:t>
            </a:r>
            <a:r>
              <a:rPr lang="en-US" i="1" dirty="0" smtClean="0"/>
              <a:t>sentence</a:t>
            </a:r>
            <a:r>
              <a:rPr lang="en-US" dirty="0" smtClean="0"/>
              <a:t> is a sentential form that has only terminal symbols</a:t>
            </a:r>
          </a:p>
          <a:p>
            <a:pPr eaLnBrk="1" hangingPunct="1"/>
            <a:r>
              <a:rPr lang="en-US" dirty="0" smtClean="0"/>
              <a:t>A </a:t>
            </a:r>
            <a:r>
              <a:rPr lang="en-US" i="1" dirty="0" smtClean="0"/>
              <a:t>leftmost derivation</a:t>
            </a:r>
            <a:r>
              <a:rPr lang="en-US" dirty="0" smtClean="0"/>
              <a:t> is one in which the leftmost nonterminal in each sentential form is the one that is expanded.</a:t>
            </a:r>
          </a:p>
          <a:p>
            <a:pPr eaLnBrk="1" hangingPunct="1"/>
            <a:r>
              <a:rPr lang="en-US" dirty="0" smtClean="0"/>
              <a:t>Derivation continues until the sentential form contains no non-terminals.</a:t>
            </a:r>
          </a:p>
          <a:p>
            <a:pPr eaLnBrk="1" hangingPunct="1"/>
            <a:r>
              <a:rPr lang="en-US" dirty="0" smtClean="0"/>
              <a:t>Derivation order has no effect on the language generated by the grammar.</a:t>
            </a:r>
          </a:p>
        </p:txBody>
      </p:sp>
      <p:sp>
        <p:nvSpPr>
          <p:cNvPr id="18435" name="Slide Number Placeholder 4"/>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C69BB8AB-63E1-43B1-A0B3-1EBC4B72A90D}" type="slidenum">
              <a:rPr lang="en-US" sz="1000">
                <a:latin typeface="Arial" panose="020B0604020202020204" pitchFamily="34" charset="0"/>
              </a:rPr>
              <a:pPr/>
              <a:t>16</a:t>
            </a:fld>
            <a:endParaRPr lang="en-US" sz="1000">
              <a:latin typeface="Arial" panose="020B0604020202020204" pitchFamily="34" charset="0"/>
            </a:endParaRPr>
          </a:p>
        </p:txBody>
      </p:sp>
      <p:sp>
        <p:nvSpPr>
          <p:cNvPr id="18436" name="Rectangle 2"/>
          <p:cNvSpPr>
            <a:spLocks noGrp="1" noChangeArrowheads="1"/>
          </p:cNvSpPr>
          <p:nvPr>
            <p:ph type="title" idx="4294967295"/>
          </p:nvPr>
        </p:nvSpPr>
        <p:spPr>
          <a:xfrm>
            <a:off x="0" y="274638"/>
            <a:ext cx="8229600" cy="1143000"/>
          </a:xfrm>
        </p:spPr>
        <p:txBody>
          <a:bodyPr/>
          <a:lstStyle/>
          <a:p>
            <a:pPr eaLnBrk="1" hangingPunct="1"/>
            <a:r>
              <a:rPr lang="en-US" smtClean="0"/>
              <a:t>Derivations</a:t>
            </a: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8005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a:solidFill>
                  <a:srgbClr val="0000FF"/>
                </a:solidFill>
              </a:rPr>
              <a:t>A grammar for a small </a:t>
            </a:r>
            <a:r>
              <a:rPr lang="en-US" dirty="0" smtClean="0">
                <a:solidFill>
                  <a:srgbClr val="0000FF"/>
                </a:solidFill>
              </a:rPr>
              <a:t>Language</a:t>
            </a:r>
            <a:endParaRPr lang="en-US" dirty="0">
              <a:solidFill>
                <a:srgbClr val="0000FF"/>
              </a:solidFill>
            </a:endParaRPr>
          </a:p>
        </p:txBody>
      </p:sp>
      <p:sp>
        <p:nvSpPr>
          <p:cNvPr id="80899" name="Content Placeholder 1"/>
          <p:cNvSpPr>
            <a:spLocks noGrp="1"/>
          </p:cNvSpPr>
          <p:nvPr>
            <p:ph idx="1"/>
          </p:nvPr>
        </p:nvSpPr>
        <p:spPr>
          <a:xfrm>
            <a:off x="304800" y="4038600"/>
            <a:ext cx="8229600" cy="1981200"/>
          </a:xfrm>
        </p:spPr>
        <p:txBody>
          <a:bodyPr/>
          <a:lstStyle/>
          <a:p>
            <a:pPr fontAlgn="base">
              <a:spcAft>
                <a:spcPct val="0"/>
              </a:spcAft>
            </a:pPr>
            <a:r>
              <a:rPr lang="en-US" altLang="en-US" smtClean="0"/>
              <a:t>Can this language accept these sentences?</a:t>
            </a:r>
          </a:p>
          <a:p>
            <a:pPr fontAlgn="base">
              <a:spcAft>
                <a:spcPct val="0"/>
              </a:spcAft>
            </a:pPr>
            <a:r>
              <a:rPr lang="en-US" altLang="en-US" b="1" smtClean="0"/>
              <a:t>begin</a:t>
            </a:r>
          </a:p>
          <a:p>
            <a:pPr fontAlgn="base">
              <a:spcAft>
                <a:spcPct val="0"/>
              </a:spcAft>
            </a:pPr>
            <a:r>
              <a:rPr lang="en-US" altLang="en-US" b="1" smtClean="0"/>
              <a:t>	</a:t>
            </a:r>
            <a:r>
              <a:rPr lang="en-US" altLang="en-US" smtClean="0"/>
              <a:t>A=B+C; B=C</a:t>
            </a:r>
          </a:p>
          <a:p>
            <a:pPr fontAlgn="base">
              <a:spcAft>
                <a:spcPct val="0"/>
              </a:spcAft>
            </a:pPr>
            <a:r>
              <a:rPr lang="en-US" altLang="en-US" b="1" smtClean="0"/>
              <a:t>end</a:t>
            </a:r>
          </a:p>
          <a:p>
            <a:pPr fontAlgn="base">
              <a:spcAft>
                <a:spcPct val="0"/>
              </a:spcAft>
            </a:pPr>
            <a:r>
              <a:rPr lang="en-US" altLang="en-US" smtClean="0"/>
              <a:t>If yes how do we prove this?</a:t>
            </a:r>
          </a:p>
          <a:p>
            <a:pPr fontAlgn="base">
              <a:spcAft>
                <a:spcPct val="0"/>
              </a:spcAft>
            </a:pPr>
            <a:endParaRPr lang="en-US" altLang="en-US" smtClean="0"/>
          </a:p>
        </p:txBody>
      </p:sp>
      <p:sp>
        <p:nvSpPr>
          <p:cNvPr id="80900" name="TextBox 1"/>
          <p:cNvSpPr txBox="1">
            <a:spLocks noChangeArrowheads="1"/>
          </p:cNvSpPr>
          <p:nvPr/>
        </p:nvSpPr>
        <p:spPr bwMode="auto">
          <a:xfrm>
            <a:off x="533400" y="1676400"/>
            <a:ext cx="42433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&lt;program&gt; -&gt; </a:t>
            </a:r>
            <a:r>
              <a:rPr lang="en-US" altLang="en-US" sz="1800">
                <a:solidFill>
                  <a:srgbClr val="FF0000"/>
                </a:solidFill>
                <a:latin typeface="Calibri" panose="020F0502020204030204" pitchFamily="34" charset="0"/>
              </a:rPr>
              <a:t>begin</a:t>
            </a:r>
            <a:r>
              <a:rPr lang="en-US" altLang="en-US" sz="1800">
                <a:latin typeface="Calibri" panose="020F0502020204030204" pitchFamily="34" charset="0"/>
              </a:rPr>
              <a:t> &lt;stmt_list&gt; </a:t>
            </a:r>
            <a:r>
              <a:rPr lang="en-US" altLang="en-US" sz="1800">
                <a:solidFill>
                  <a:srgbClr val="FF0000"/>
                </a:solidFill>
                <a:latin typeface="Calibri" panose="020F0502020204030204" pitchFamily="34" charset="0"/>
              </a:rPr>
              <a:t>end</a:t>
            </a:r>
          </a:p>
          <a:p>
            <a:pPr eaLnBrk="1" hangingPunct="1">
              <a:spcBef>
                <a:spcPct val="0"/>
              </a:spcBef>
              <a:buFontTx/>
              <a:buNone/>
            </a:pPr>
            <a:r>
              <a:rPr lang="en-US" altLang="en-US" sz="1800">
                <a:latin typeface="Calibri" panose="020F0502020204030204" pitchFamily="34" charset="0"/>
              </a:rPr>
              <a:t>&lt; stmt_list&gt; -&gt; &lt;stmt&gt; | &lt;stmt&gt;</a:t>
            </a:r>
            <a:r>
              <a:rPr lang="en-US" altLang="en-US" sz="1800">
                <a:solidFill>
                  <a:srgbClr val="FF0000"/>
                </a:solidFill>
                <a:latin typeface="Calibri" panose="020F0502020204030204" pitchFamily="34" charset="0"/>
              </a:rPr>
              <a:t>;</a:t>
            </a:r>
            <a:r>
              <a:rPr lang="en-US" altLang="en-US" sz="1800">
                <a:latin typeface="Calibri" panose="020F0502020204030204" pitchFamily="34" charset="0"/>
              </a:rPr>
              <a:t>&lt; stmt_list&gt;</a:t>
            </a:r>
          </a:p>
          <a:p>
            <a:pPr eaLnBrk="1" hangingPunct="1">
              <a:spcBef>
                <a:spcPct val="0"/>
              </a:spcBef>
              <a:buFontTx/>
              <a:buNone/>
            </a:pPr>
            <a:r>
              <a:rPr lang="en-US" altLang="en-US" sz="1800">
                <a:latin typeface="Calibri" panose="020F0502020204030204" pitchFamily="34" charset="0"/>
              </a:rPr>
              <a:t>&lt; stmt&gt; -&gt; &lt;var&gt; </a:t>
            </a:r>
            <a:r>
              <a:rPr lang="en-US" altLang="en-US" sz="1800">
                <a:solidFill>
                  <a:srgbClr val="FF0000"/>
                </a:solidFill>
                <a:latin typeface="Calibri" panose="020F0502020204030204" pitchFamily="34" charset="0"/>
              </a:rPr>
              <a:t>=</a:t>
            </a:r>
            <a:r>
              <a:rPr lang="en-US" altLang="en-US" sz="1800">
                <a:latin typeface="Calibri" panose="020F0502020204030204" pitchFamily="34" charset="0"/>
              </a:rPr>
              <a:t> &lt;expression&gt;</a:t>
            </a:r>
          </a:p>
          <a:p>
            <a:pPr eaLnBrk="1" hangingPunct="1">
              <a:spcBef>
                <a:spcPct val="0"/>
              </a:spcBef>
              <a:buFontTx/>
              <a:buNone/>
            </a:pPr>
            <a:r>
              <a:rPr lang="en-US" altLang="en-US" sz="1800">
                <a:latin typeface="Calibri" panose="020F0502020204030204" pitchFamily="34" charset="0"/>
              </a:rPr>
              <a:t>&lt;var&gt; -&gt; </a:t>
            </a:r>
            <a:r>
              <a:rPr lang="en-US" altLang="en-US" sz="1800">
                <a:solidFill>
                  <a:srgbClr val="FF0000"/>
                </a:solidFill>
                <a:latin typeface="Calibri" panose="020F0502020204030204" pitchFamily="34" charset="0"/>
              </a:rPr>
              <a:t>A</a:t>
            </a:r>
            <a:r>
              <a:rPr lang="en-US" altLang="en-US" sz="1800">
                <a:latin typeface="Calibri" panose="020F0502020204030204" pitchFamily="34" charset="0"/>
              </a:rPr>
              <a:t> | </a:t>
            </a:r>
            <a:r>
              <a:rPr lang="en-US" altLang="en-US" sz="1800">
                <a:solidFill>
                  <a:srgbClr val="FF0000"/>
                </a:solidFill>
                <a:latin typeface="Calibri" panose="020F0502020204030204" pitchFamily="34" charset="0"/>
              </a:rPr>
              <a:t>B</a:t>
            </a:r>
            <a:r>
              <a:rPr lang="en-US" altLang="en-US" sz="1800">
                <a:latin typeface="Calibri" panose="020F0502020204030204" pitchFamily="34" charset="0"/>
              </a:rPr>
              <a:t> | </a:t>
            </a:r>
            <a:r>
              <a:rPr lang="en-US" altLang="en-US" sz="1800">
                <a:solidFill>
                  <a:srgbClr val="FF0000"/>
                </a:solidFill>
                <a:latin typeface="Calibri" panose="020F0502020204030204" pitchFamily="34" charset="0"/>
              </a:rPr>
              <a:t>C</a:t>
            </a:r>
          </a:p>
          <a:p>
            <a:pPr eaLnBrk="1" hangingPunct="1">
              <a:spcBef>
                <a:spcPct val="0"/>
              </a:spcBef>
              <a:buFontTx/>
              <a:buNone/>
            </a:pPr>
            <a:r>
              <a:rPr lang="en-US" altLang="en-US" sz="1800">
                <a:latin typeface="Calibri" panose="020F0502020204030204" pitchFamily="34" charset="0"/>
              </a:rPr>
              <a:t>&lt;expression&gt; -&gt; &lt;var&gt; </a:t>
            </a:r>
            <a:r>
              <a:rPr lang="en-US" altLang="en-US" sz="1800">
                <a:solidFill>
                  <a:srgbClr val="FF0000"/>
                </a:solidFill>
                <a:latin typeface="Calibri" panose="020F0502020204030204" pitchFamily="34" charset="0"/>
              </a:rPr>
              <a:t>+</a:t>
            </a:r>
            <a:r>
              <a:rPr lang="en-US" altLang="en-US" sz="1800">
                <a:latin typeface="Calibri" panose="020F0502020204030204" pitchFamily="34" charset="0"/>
              </a:rPr>
              <a:t> &lt;var&gt;</a:t>
            </a:r>
          </a:p>
          <a:p>
            <a:pPr eaLnBrk="1" hangingPunct="1">
              <a:spcBef>
                <a:spcPct val="0"/>
              </a:spcBef>
              <a:buFontTx/>
              <a:buNone/>
            </a:pPr>
            <a:r>
              <a:rPr lang="en-US" altLang="en-US" sz="1800">
                <a:latin typeface="Calibri" panose="020F0502020204030204" pitchFamily="34" charset="0"/>
              </a:rPr>
              <a:t>	           | &lt;var&gt; </a:t>
            </a:r>
            <a:r>
              <a:rPr lang="en-US" altLang="en-US" sz="1800">
                <a:solidFill>
                  <a:srgbClr val="FF0000"/>
                </a:solidFill>
                <a:latin typeface="Calibri" panose="020F0502020204030204" pitchFamily="34" charset="0"/>
              </a:rPr>
              <a:t>-</a:t>
            </a:r>
            <a:r>
              <a:rPr lang="en-US" altLang="en-US" sz="1800">
                <a:latin typeface="Calibri" panose="020F0502020204030204" pitchFamily="34" charset="0"/>
              </a:rPr>
              <a:t> &lt;var&gt;</a:t>
            </a:r>
          </a:p>
          <a:p>
            <a:pPr eaLnBrk="1" hangingPunct="1">
              <a:spcBef>
                <a:spcPct val="0"/>
              </a:spcBef>
              <a:buFontTx/>
              <a:buNone/>
            </a:pPr>
            <a:r>
              <a:rPr lang="en-US" altLang="en-US" sz="1800">
                <a:latin typeface="Calibri" panose="020F0502020204030204" pitchFamily="34" charset="0"/>
              </a:rPr>
              <a:t>	           | &lt;var&gt;</a:t>
            </a: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627348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solidFill>
                  <a:srgbClr val="0000FF"/>
                </a:solidFill>
              </a:rPr>
              <a:t>Derivation</a:t>
            </a:r>
            <a:endParaRPr lang="en-US" dirty="0">
              <a:solidFill>
                <a:srgbClr val="0000FF"/>
              </a:solidFill>
            </a:endParaRPr>
          </a:p>
        </p:txBody>
      </p:sp>
      <p:pic>
        <p:nvPicPr>
          <p:cNvPr id="819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12888"/>
            <a:ext cx="6248400"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24" name="Group 9"/>
          <p:cNvGrpSpPr>
            <a:grpSpLocks/>
          </p:cNvGrpSpPr>
          <p:nvPr/>
        </p:nvGrpSpPr>
        <p:grpSpPr bwMode="auto">
          <a:xfrm>
            <a:off x="2057400" y="1360488"/>
            <a:ext cx="4867275" cy="533400"/>
            <a:chOff x="2209800" y="1524000"/>
            <a:chExt cx="4866946" cy="533400"/>
          </a:xfrm>
        </p:grpSpPr>
        <p:sp>
          <p:nvSpPr>
            <p:cNvPr id="6" name="Oval 5"/>
            <p:cNvSpPr/>
            <p:nvPr/>
          </p:nvSpPr>
          <p:spPr>
            <a:xfrm>
              <a:off x="2209800" y="1676400"/>
              <a:ext cx="2590625"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a:stCxn id="6" idx="6"/>
            </p:cNvCxnSpPr>
            <p:nvPr/>
          </p:nvCxnSpPr>
          <p:spPr>
            <a:xfrm flipV="1">
              <a:off x="4800425" y="1676400"/>
              <a:ext cx="609559"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09984" y="1524000"/>
              <a:ext cx="1666762" cy="369887"/>
            </a:xfrm>
            <a:prstGeom prst="rect">
              <a:avLst/>
            </a:prstGeom>
            <a:noFill/>
          </p:spPr>
          <p:txBody>
            <a:bodyPr wrap="none">
              <a:spAutoFit/>
            </a:bodyPr>
            <a:lstStyle/>
            <a:p>
              <a:pPr>
                <a:defRPr/>
              </a:pPr>
              <a:r>
                <a:rPr lang="en-US" b="1" dirty="0">
                  <a:solidFill>
                    <a:schemeClr val="tx2">
                      <a:lumMod val="60000"/>
                      <a:lumOff val="40000"/>
                    </a:schemeClr>
                  </a:solidFill>
                </a:rPr>
                <a:t>Sentential form</a:t>
              </a:r>
            </a:p>
          </p:txBody>
        </p:sp>
      </p:grpSp>
      <p:sp>
        <p:nvSpPr>
          <p:cNvPr id="9" name="TextBox 8"/>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429547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a:solidFill>
                  <a:srgbClr val="0000FF"/>
                </a:solidFill>
              </a:rPr>
              <a:t>Left </a:t>
            </a:r>
            <a:r>
              <a:rPr lang="en-US" dirty="0" smtClean="0">
                <a:solidFill>
                  <a:srgbClr val="0000FF"/>
                </a:solidFill>
              </a:rPr>
              <a:t>Derivation</a:t>
            </a:r>
            <a:endParaRPr lang="en-US" dirty="0">
              <a:solidFill>
                <a:srgbClr val="0000FF"/>
              </a:solidFill>
            </a:endParaRPr>
          </a:p>
        </p:txBody>
      </p:sp>
      <p:sp>
        <p:nvSpPr>
          <p:cNvPr id="82947" name="Content Placeholder 1"/>
          <p:cNvSpPr>
            <a:spLocks noGrp="1"/>
          </p:cNvSpPr>
          <p:nvPr>
            <p:ph idx="1"/>
          </p:nvPr>
        </p:nvSpPr>
        <p:spPr>
          <a:xfrm>
            <a:off x="304800" y="2743200"/>
            <a:ext cx="3733800" cy="2773363"/>
          </a:xfrm>
        </p:spPr>
        <p:txBody>
          <a:bodyPr/>
          <a:lstStyle/>
          <a:p>
            <a:pPr fontAlgn="base">
              <a:spcAft>
                <a:spcPct val="0"/>
              </a:spcAft>
            </a:pPr>
            <a:r>
              <a:rPr lang="en-US" altLang="en-US" dirty="0" smtClean="0"/>
              <a:t>&lt;assign&gt; -&gt;&lt;id&gt; = &lt;</a:t>
            </a:r>
            <a:r>
              <a:rPr lang="en-US" altLang="en-US" dirty="0" err="1" smtClean="0"/>
              <a:t>expr</a:t>
            </a:r>
            <a:r>
              <a:rPr lang="en-US" altLang="en-US" dirty="0" smtClean="0"/>
              <a:t>&gt;</a:t>
            </a:r>
          </a:p>
          <a:p>
            <a:pPr fontAlgn="base">
              <a:spcAft>
                <a:spcPct val="0"/>
              </a:spcAft>
            </a:pPr>
            <a:r>
              <a:rPr lang="en-US" altLang="en-US" dirty="0" smtClean="0"/>
              <a:t>&lt;id&gt; -&gt;     A | B | C</a:t>
            </a:r>
          </a:p>
          <a:p>
            <a:pPr fontAlgn="base">
              <a:spcAft>
                <a:spcPct val="0"/>
              </a:spcAft>
            </a:pPr>
            <a:r>
              <a:rPr lang="en-US" altLang="en-US" dirty="0" smtClean="0">
                <a:cs typeface="Times New Roman" panose="02020603050405020304" pitchFamily="18" charset="0"/>
                <a:sym typeface="Symbol" panose="05050102010706020507" pitchFamily="18" charset="2"/>
              </a:rPr>
              <a:t>&lt;</a:t>
            </a:r>
            <a:r>
              <a:rPr lang="en-US" altLang="en-US" dirty="0" err="1" smtClean="0">
                <a:cs typeface="Times New Roman" panose="02020603050405020304" pitchFamily="18" charset="0"/>
                <a:sym typeface="Symbol" panose="05050102010706020507" pitchFamily="18" charset="2"/>
              </a:rPr>
              <a:t>expr</a:t>
            </a:r>
            <a:r>
              <a:rPr lang="en-US" altLang="en-US" dirty="0" smtClean="0">
                <a:cs typeface="Times New Roman" panose="02020603050405020304" pitchFamily="18" charset="0"/>
                <a:sym typeface="Symbol" panose="05050102010706020507" pitchFamily="18" charset="2"/>
              </a:rPr>
              <a:t>&gt; -&gt;</a:t>
            </a:r>
            <a:r>
              <a:rPr lang="en-US" altLang="en-US" dirty="0" smtClean="0"/>
              <a:t> </a:t>
            </a:r>
            <a:r>
              <a:rPr lang="en-US" altLang="en-US" dirty="0" smtClean="0">
                <a:cs typeface="Times New Roman" panose="02020603050405020304" pitchFamily="18" charset="0"/>
                <a:sym typeface="Symbol" panose="05050102010706020507" pitchFamily="18" charset="2"/>
              </a:rPr>
              <a:t> </a:t>
            </a:r>
            <a:r>
              <a:rPr lang="en-US" altLang="en-US" dirty="0" smtClean="0"/>
              <a:t>&lt;id&gt; + &lt;</a:t>
            </a:r>
            <a:r>
              <a:rPr lang="en-US" altLang="en-US" dirty="0" err="1" smtClean="0"/>
              <a:t>expr</a:t>
            </a:r>
            <a:r>
              <a:rPr lang="en-US" altLang="en-US" dirty="0" smtClean="0"/>
              <a:t>&gt;</a:t>
            </a:r>
          </a:p>
          <a:p>
            <a:pPr fontAlgn="base">
              <a:spcAft>
                <a:spcPct val="0"/>
              </a:spcAft>
            </a:pPr>
            <a:r>
              <a:rPr lang="en-US" altLang="en-US" dirty="0" smtClean="0"/>
              <a:t>                 | &lt;id&gt; * &lt;</a:t>
            </a:r>
            <a:r>
              <a:rPr lang="en-US" altLang="en-US" dirty="0" err="1" smtClean="0"/>
              <a:t>expr</a:t>
            </a:r>
            <a:r>
              <a:rPr lang="en-US" altLang="en-US" dirty="0" smtClean="0"/>
              <a:t>&gt;</a:t>
            </a:r>
          </a:p>
          <a:p>
            <a:pPr fontAlgn="base">
              <a:spcAft>
                <a:spcPct val="0"/>
              </a:spcAft>
            </a:pPr>
            <a:r>
              <a:rPr lang="en-US" altLang="en-US" dirty="0" smtClean="0"/>
              <a:t>                 | ( &lt;</a:t>
            </a:r>
            <a:r>
              <a:rPr lang="en-US" altLang="en-US" dirty="0" err="1" smtClean="0"/>
              <a:t>expr</a:t>
            </a:r>
            <a:r>
              <a:rPr lang="en-US" altLang="en-US" dirty="0" smtClean="0"/>
              <a:t>&gt; )</a:t>
            </a:r>
          </a:p>
          <a:p>
            <a:pPr fontAlgn="base">
              <a:spcAft>
                <a:spcPct val="0"/>
              </a:spcAft>
            </a:pPr>
            <a:r>
              <a:rPr lang="en-US" altLang="en-US" dirty="0" smtClean="0"/>
              <a:t>                 | &lt;id&gt;</a:t>
            </a:r>
          </a:p>
          <a:p>
            <a:pPr fontAlgn="base">
              <a:spcAft>
                <a:spcPct val="0"/>
              </a:spcAft>
            </a:pPr>
            <a:endParaRPr lang="en-US" altLang="en-US" dirty="0" smtClean="0"/>
          </a:p>
        </p:txBody>
      </p:sp>
      <p:sp>
        <p:nvSpPr>
          <p:cNvPr id="5" name="Content Placeholder 1"/>
          <p:cNvSpPr txBox="1">
            <a:spLocks/>
          </p:cNvSpPr>
          <p:nvPr/>
        </p:nvSpPr>
        <p:spPr bwMode="auto">
          <a:xfrm>
            <a:off x="4572000" y="2438400"/>
            <a:ext cx="3733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rgbClr val="101141"/>
              </a:buClr>
              <a:buFont typeface="Arial" panose="020B0604020202020204" pitchFamily="34" charset="0"/>
              <a:buNone/>
            </a:pPr>
            <a:r>
              <a:rPr lang="en-US" altLang="en-US" sz="2400"/>
              <a:t>A = B * ( A + C )</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3111500"/>
            <a:ext cx="38830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0" name="Rectangle 1"/>
          <p:cNvSpPr>
            <a:spLocks noChangeArrowheads="1"/>
          </p:cNvSpPr>
          <p:nvPr/>
        </p:nvSpPr>
        <p:spPr bwMode="auto">
          <a:xfrm>
            <a:off x="195263" y="1447800"/>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sz="2400">
                <a:latin typeface="Calibri" panose="020F0502020204030204" pitchFamily="34" charset="0"/>
              </a:rPr>
              <a:t>Left-most derivation applies a production to the leftmost nonterminal at each step.</a:t>
            </a:r>
            <a:endParaRPr lang="en-US" altLang="en-US" sz="2400"/>
          </a:p>
        </p:txBody>
      </p:sp>
      <p:sp>
        <p:nvSpPr>
          <p:cNvPr id="7" name="TextBox 6"/>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05472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304800" y="1474984"/>
            <a:ext cx="8662930" cy="4525962"/>
          </a:xfrm>
        </p:spPr>
        <p:txBody>
          <a:bodyPr/>
          <a:lstStyle/>
          <a:p>
            <a:pPr>
              <a:buFont typeface="Arial" pitchFamily="34" charset="0"/>
              <a:buChar char="•"/>
              <a:defRPr/>
            </a:pPr>
            <a:endParaRPr lang="en-US" b="1" dirty="0" smtClean="0">
              <a:solidFill>
                <a:srgbClr val="101141"/>
              </a:solidFill>
              <a:effectLst>
                <a:outerShdw blurRad="38100" dist="38100" dir="2700000" algn="tl">
                  <a:srgbClr val="C0C0C0"/>
                </a:outerShdw>
              </a:effectLst>
            </a:endParaRPr>
          </a:p>
          <a:p>
            <a:pPr>
              <a:buFont typeface="Arial" pitchFamily="34" charset="0"/>
              <a:buChar char="•"/>
              <a:defRPr/>
            </a:pPr>
            <a:endParaRPr lang="en-US" b="1" dirty="0">
              <a:solidFill>
                <a:srgbClr val="101141"/>
              </a:solidFill>
              <a:effectLst>
                <a:outerShdw blurRad="38100" dist="38100" dir="2700000" algn="tl">
                  <a:srgbClr val="C0C0C0"/>
                </a:outerShdw>
              </a:effectLst>
            </a:endParaRPr>
          </a:p>
          <a:p>
            <a:pPr>
              <a:buFont typeface="Arial" pitchFamily="34" charset="0"/>
              <a:buChar char="•"/>
              <a:defRPr/>
            </a:pPr>
            <a:endParaRPr lang="en-US" b="1" dirty="0" smtClean="0">
              <a:solidFill>
                <a:srgbClr val="101141"/>
              </a:solidFill>
              <a:effectLst>
                <a:outerShdw blurRad="38100" dist="38100" dir="2700000" algn="tl">
                  <a:srgbClr val="C0C0C0"/>
                </a:outerShdw>
              </a:effectLst>
            </a:endParaRPr>
          </a:p>
          <a:p>
            <a:pPr marL="0" indent="0">
              <a:defRPr/>
            </a:pPr>
            <a:r>
              <a:rPr lang="en-US" b="1" dirty="0" smtClean="0">
                <a:solidFill>
                  <a:srgbClr val="101141"/>
                </a:solidFill>
                <a:effectLst>
                  <a:outerShdw blurRad="38100" dist="38100" dir="2700000" algn="tl">
                    <a:srgbClr val="C0C0C0"/>
                  </a:outerShdw>
                </a:effectLst>
              </a:rPr>
              <a:t>            </a:t>
            </a:r>
          </a:p>
          <a:p>
            <a:pPr marL="0" indent="0">
              <a:defRPr/>
            </a:pPr>
            <a:r>
              <a:rPr lang="en-US" b="1" dirty="0">
                <a:solidFill>
                  <a:srgbClr val="101141"/>
                </a:solidFill>
                <a:effectLst>
                  <a:outerShdw blurRad="38100" dist="38100" dir="2700000" algn="tl">
                    <a:srgbClr val="C0C0C0"/>
                  </a:outerShdw>
                </a:effectLst>
              </a:rPr>
              <a:t> </a:t>
            </a:r>
            <a:r>
              <a:rPr lang="en-US" b="1" dirty="0" smtClean="0">
                <a:solidFill>
                  <a:srgbClr val="101141"/>
                </a:solidFill>
                <a:effectLst>
                  <a:outerShdw blurRad="38100" dist="38100" dir="2700000" algn="tl">
                    <a:srgbClr val="C0C0C0"/>
                  </a:outerShdw>
                </a:effectLst>
              </a:rPr>
              <a:t>           Language description: Syntactic structure</a:t>
            </a:r>
          </a:p>
          <a:p>
            <a:pPr lvl="1" fontAlgn="base">
              <a:spcAft>
                <a:spcPct val="0"/>
              </a:spcAft>
              <a:buFont typeface="Arial" charset="0"/>
              <a:buChar char="•"/>
              <a:defRPr/>
            </a:pPr>
            <a:endParaRPr lang="en-US" dirty="0" smtClean="0">
              <a:latin typeface="Arial" charset="0"/>
              <a:cs typeface="Arial" charset="0"/>
            </a:endParaRPr>
          </a:p>
          <a:p>
            <a:pPr lvl="1" fontAlgn="base">
              <a:spcAft>
                <a:spcPct val="0"/>
              </a:spcAft>
              <a:buFont typeface="Arial" charset="0"/>
              <a:buChar char="•"/>
              <a:defRPr/>
            </a:pPr>
            <a:endParaRPr lang="en-US" dirty="0" smtClean="0">
              <a:latin typeface="Arial" charset="0"/>
              <a:cs typeface="Arial" charset="0"/>
            </a:endParaRPr>
          </a:p>
          <a:p>
            <a:pPr fontAlgn="base">
              <a:spcAft>
                <a:spcPct val="0"/>
              </a:spcAft>
              <a:buFont typeface="Arial" charset="0"/>
              <a:buChar char="•"/>
              <a:defRPr/>
            </a:pPr>
            <a:endParaRPr lang="en-US" dirty="0" smtClean="0">
              <a:latin typeface="Arial" charset="0"/>
              <a:cs typeface="Arial" charset="0"/>
            </a:endParaRPr>
          </a:p>
          <a:p>
            <a:pPr fontAlgn="base">
              <a:spcAft>
                <a:spcPct val="0"/>
              </a:spcAft>
              <a:buFont typeface="Arial" charset="0"/>
              <a:buChar char="•"/>
              <a:defRPr/>
            </a:pPr>
            <a:endParaRPr lang="en-US" dirty="0" smtClean="0">
              <a:latin typeface="Arial" charset="0"/>
              <a:cs typeface="Arial" charset="0"/>
            </a:endParaRPr>
          </a:p>
        </p:txBody>
      </p:sp>
      <p:sp>
        <p:nvSpPr>
          <p:cNvPr id="2" name="TextBox 1"/>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639384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1"/>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US" altLang="en-US" dirty="0" smtClean="0"/>
              <a:t>A right-most derivation applies a production rule to the rightmost nonterminal at each step.</a:t>
            </a:r>
          </a:p>
        </p:txBody>
      </p:sp>
      <p:sp>
        <p:nvSpPr>
          <p:cNvPr id="3" name="Content Placeholder 2"/>
          <p:cNvSpPr>
            <a:spLocks noGrp="1"/>
          </p:cNvSpPr>
          <p:nvPr>
            <p:ph sz="quarter" idx="10"/>
          </p:nvPr>
        </p:nvSpPr>
        <p:spPr/>
        <p:txBody>
          <a:bodyPr/>
          <a:lstStyle/>
          <a:p>
            <a:pPr>
              <a:buFont typeface="Arial" charset="0"/>
              <a:buNone/>
              <a:defRPr/>
            </a:pPr>
            <a:r>
              <a:rPr lang="en-US" dirty="0">
                <a:solidFill>
                  <a:srgbClr val="0000FF"/>
                </a:solidFill>
              </a:rPr>
              <a:t>Right </a:t>
            </a:r>
            <a:r>
              <a:rPr lang="en-US" dirty="0" smtClean="0">
                <a:solidFill>
                  <a:srgbClr val="0000FF"/>
                </a:solidFill>
              </a:rPr>
              <a:t>Derivation</a:t>
            </a:r>
            <a:endParaRPr lang="en-US" dirty="0">
              <a:solidFill>
                <a:srgbClr val="0000FF"/>
              </a:solidFill>
            </a:endParaRPr>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4276544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1"/>
          <p:cNvSpPr>
            <a:spLocks noGrp="1"/>
          </p:cNvSpPr>
          <p:nvPr>
            <p:ph idx="1"/>
          </p:nvPr>
        </p:nvSpPr>
        <p:spPr>
          <a:xfrm>
            <a:off x="304800" y="1493838"/>
            <a:ext cx="4495800" cy="2849562"/>
          </a:xfrm>
        </p:spPr>
        <p:txBody>
          <a:bodyPr/>
          <a:lstStyle/>
          <a:p>
            <a:pPr fontAlgn="base">
              <a:spcAft>
                <a:spcPct val="0"/>
              </a:spcAft>
            </a:pPr>
            <a:r>
              <a:rPr lang="en-US" altLang="en-US" smtClean="0"/>
              <a:t>&lt;assign&gt; → &lt;id&gt; = &lt;expr&gt;</a:t>
            </a:r>
          </a:p>
          <a:p>
            <a:pPr fontAlgn="base">
              <a:spcAft>
                <a:spcPct val="0"/>
              </a:spcAft>
            </a:pPr>
            <a:r>
              <a:rPr lang="en-US" altLang="en-US" smtClean="0"/>
              <a:t>&lt;id&gt; → A | B | C</a:t>
            </a:r>
          </a:p>
          <a:p>
            <a:pPr fontAlgn="base">
              <a:spcAft>
                <a:spcPct val="0"/>
              </a:spcAft>
            </a:pPr>
            <a:r>
              <a:rPr lang="en-US" altLang="en-US" smtClean="0"/>
              <a:t>&lt;expr&gt; → &lt;id&gt; + &lt;expr&gt;</a:t>
            </a:r>
          </a:p>
          <a:p>
            <a:pPr fontAlgn="base">
              <a:spcAft>
                <a:spcPct val="0"/>
              </a:spcAft>
            </a:pPr>
            <a:r>
              <a:rPr lang="en-US" altLang="en-US" smtClean="0"/>
              <a:t>		      | &lt;id&gt; * &lt;expr&gt;</a:t>
            </a:r>
          </a:p>
          <a:p>
            <a:pPr fontAlgn="base">
              <a:spcAft>
                <a:spcPct val="0"/>
              </a:spcAft>
            </a:pPr>
            <a:r>
              <a:rPr lang="en-US" altLang="en-US" smtClean="0"/>
              <a:t>                 | ( &lt;expr&gt; )</a:t>
            </a:r>
          </a:p>
          <a:p>
            <a:pPr fontAlgn="base">
              <a:spcAft>
                <a:spcPct val="0"/>
              </a:spcAft>
            </a:pPr>
            <a:r>
              <a:rPr lang="en-US" altLang="en-US" smtClean="0"/>
              <a:t>                 | &lt;id&gt;</a:t>
            </a:r>
          </a:p>
        </p:txBody>
      </p:sp>
      <p:sp>
        <p:nvSpPr>
          <p:cNvPr id="3" name="Content Placeholder 2"/>
          <p:cNvSpPr>
            <a:spLocks noGrp="1"/>
          </p:cNvSpPr>
          <p:nvPr>
            <p:ph sz="quarter" idx="10"/>
          </p:nvPr>
        </p:nvSpPr>
        <p:spPr/>
        <p:txBody>
          <a:bodyPr/>
          <a:lstStyle/>
          <a:p>
            <a:pPr>
              <a:defRPr/>
            </a:pPr>
            <a:r>
              <a:rPr lang="en-US" dirty="0">
                <a:solidFill>
                  <a:srgbClr val="0000FF"/>
                </a:solidFill>
              </a:rPr>
              <a:t>A Grammar for Simple Assignment </a:t>
            </a:r>
            <a:r>
              <a:rPr lang="en-US" dirty="0" smtClean="0">
                <a:solidFill>
                  <a:srgbClr val="0000FF"/>
                </a:solidFill>
              </a:rPr>
              <a:t>Statements</a:t>
            </a:r>
            <a:endParaRPr lang="en-US" dirty="0"/>
          </a:p>
        </p:txBody>
      </p:sp>
      <p:sp>
        <p:nvSpPr>
          <p:cNvPr id="84996" name="Rectangle 3"/>
          <p:cNvSpPr>
            <a:spLocks noChangeArrowheads="1"/>
          </p:cNvSpPr>
          <p:nvPr/>
        </p:nvSpPr>
        <p:spPr bwMode="auto">
          <a:xfrm>
            <a:off x="4343400" y="3352800"/>
            <a:ext cx="160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rPr>
              <a:t>A = B * ( A + C )</a:t>
            </a:r>
          </a:p>
        </p:txBody>
      </p:sp>
      <p:sp>
        <p:nvSpPr>
          <p:cNvPr id="84997" name="Rectangle 4"/>
          <p:cNvSpPr>
            <a:spLocks noChangeArrowheads="1"/>
          </p:cNvSpPr>
          <p:nvPr/>
        </p:nvSpPr>
        <p:spPr bwMode="auto">
          <a:xfrm>
            <a:off x="4343400" y="3810000"/>
            <a:ext cx="4572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Calibri" panose="020F0502020204030204" pitchFamily="34" charset="0"/>
              </a:rPr>
              <a:t>&lt;assign&gt; =&gt; &lt;id&gt; = &lt;</a:t>
            </a:r>
            <a:r>
              <a:rPr lang="en-US" altLang="en-US" sz="1800" dirty="0" err="1">
                <a:latin typeface="Calibri" panose="020F0502020204030204" pitchFamily="34" charset="0"/>
              </a:rPr>
              <a:t>expr</a:t>
            </a:r>
            <a:r>
              <a:rPr lang="en-US" altLang="en-US" sz="1800" dirty="0">
                <a:latin typeface="Calibri" panose="020F0502020204030204" pitchFamily="34" charset="0"/>
              </a:rPr>
              <a:t>&gt;</a:t>
            </a:r>
          </a:p>
          <a:p>
            <a:pPr eaLnBrk="1" hangingPunct="1">
              <a:spcBef>
                <a:spcPct val="0"/>
              </a:spcBef>
              <a:buFontTx/>
              <a:buNone/>
            </a:pPr>
            <a:r>
              <a:rPr lang="en-US" altLang="en-US" sz="1800" dirty="0">
                <a:latin typeface="Calibri" panose="020F0502020204030204" pitchFamily="34" charset="0"/>
              </a:rPr>
              <a:t>                =&gt; </a:t>
            </a:r>
            <a:r>
              <a:rPr lang="en-US" altLang="en-US" sz="1800" dirty="0" smtClean="0">
                <a:latin typeface="Calibri" panose="020F0502020204030204" pitchFamily="34" charset="0"/>
              </a:rPr>
              <a:t>&lt;id&gt;= &lt;id&gt;* &lt;</a:t>
            </a:r>
            <a:r>
              <a:rPr lang="en-US" altLang="en-US" sz="1800" dirty="0" err="1" smtClean="0">
                <a:latin typeface="Calibri" panose="020F0502020204030204" pitchFamily="34" charset="0"/>
              </a:rPr>
              <a:t>expr</a:t>
            </a:r>
            <a:r>
              <a:rPr lang="en-US" altLang="en-US" sz="1800" dirty="0">
                <a:latin typeface="Calibri" panose="020F0502020204030204" pitchFamily="34" charset="0"/>
              </a:rPr>
              <a:t>&gt;</a:t>
            </a:r>
          </a:p>
          <a:p>
            <a:pPr eaLnBrk="1" hangingPunct="1">
              <a:spcBef>
                <a:spcPct val="0"/>
              </a:spcBef>
              <a:buFontTx/>
              <a:buNone/>
            </a:pPr>
            <a:r>
              <a:rPr lang="en-US" altLang="en-US" sz="1800" dirty="0">
                <a:latin typeface="Calibri" panose="020F0502020204030204" pitchFamily="34" charset="0"/>
              </a:rPr>
              <a:t>                =&gt; </a:t>
            </a:r>
            <a:r>
              <a:rPr lang="en-US" altLang="en-US" sz="1800" dirty="0" smtClean="0">
                <a:latin typeface="Calibri" panose="020F0502020204030204" pitchFamily="34" charset="0"/>
              </a:rPr>
              <a:t>&lt;id&gt; </a:t>
            </a:r>
            <a:r>
              <a:rPr lang="en-US" altLang="en-US" sz="1800" dirty="0">
                <a:latin typeface="Calibri" panose="020F0502020204030204" pitchFamily="34" charset="0"/>
              </a:rPr>
              <a:t>= &lt;</a:t>
            </a:r>
            <a:r>
              <a:rPr lang="en-US" altLang="en-US" sz="1800" b="1" dirty="0">
                <a:latin typeface="Calibri" panose="020F0502020204030204" pitchFamily="34" charset="0"/>
              </a:rPr>
              <a:t>id</a:t>
            </a:r>
            <a:r>
              <a:rPr lang="en-US" altLang="en-US" sz="1800" dirty="0">
                <a:latin typeface="Calibri" panose="020F0502020204030204" pitchFamily="34" charset="0"/>
              </a:rPr>
              <a:t>&gt; * </a:t>
            </a:r>
            <a:r>
              <a:rPr lang="en-US" altLang="en-US" sz="1800" dirty="0" smtClean="0">
                <a:latin typeface="Calibri" panose="020F0502020204030204" pitchFamily="34" charset="0"/>
              </a:rPr>
              <a:t>(&lt;</a:t>
            </a:r>
            <a:r>
              <a:rPr lang="en-US" altLang="en-US" sz="1800" dirty="0" err="1">
                <a:latin typeface="Calibri" panose="020F0502020204030204" pitchFamily="34" charset="0"/>
              </a:rPr>
              <a:t>expr</a:t>
            </a:r>
            <a:r>
              <a:rPr lang="en-US" altLang="en-US" sz="1800" dirty="0" smtClean="0">
                <a:latin typeface="Calibri" panose="020F0502020204030204" pitchFamily="34" charset="0"/>
              </a:rPr>
              <a:t>&gt;)</a:t>
            </a:r>
            <a:endParaRPr lang="en-US" altLang="en-US" sz="1800" dirty="0">
              <a:latin typeface="Calibri" panose="020F0502020204030204" pitchFamily="34" charset="0"/>
            </a:endParaRPr>
          </a:p>
          <a:p>
            <a:pPr eaLnBrk="1" hangingPunct="1">
              <a:spcBef>
                <a:spcPct val="0"/>
              </a:spcBef>
              <a:buFontTx/>
              <a:buNone/>
            </a:pPr>
            <a:r>
              <a:rPr lang="en-US" altLang="en-US" sz="1800" dirty="0">
                <a:latin typeface="Calibri" panose="020F0502020204030204" pitchFamily="34" charset="0"/>
              </a:rPr>
              <a:t>                =&gt; </a:t>
            </a:r>
            <a:r>
              <a:rPr lang="en-US" altLang="en-US" sz="1800" dirty="0" smtClean="0">
                <a:latin typeface="Calibri" panose="020F0502020204030204" pitchFamily="34" charset="0"/>
              </a:rPr>
              <a:t>&lt;id&gt; </a:t>
            </a:r>
            <a:r>
              <a:rPr lang="en-US" altLang="en-US" sz="1800" dirty="0">
                <a:latin typeface="Calibri" panose="020F0502020204030204" pitchFamily="34" charset="0"/>
              </a:rPr>
              <a:t>= </a:t>
            </a:r>
            <a:r>
              <a:rPr lang="en-US" altLang="en-US" sz="1800" dirty="0" smtClean="0">
                <a:latin typeface="Calibri" panose="020F0502020204030204" pitchFamily="34" charset="0"/>
              </a:rPr>
              <a:t>&lt;id&gt; * (&lt;id&gt; + &lt;</a:t>
            </a:r>
            <a:r>
              <a:rPr lang="en-US" altLang="en-US" sz="1800" dirty="0" err="1" smtClean="0">
                <a:latin typeface="Calibri" panose="020F0502020204030204" pitchFamily="34" charset="0"/>
              </a:rPr>
              <a:t>expr</a:t>
            </a:r>
            <a:r>
              <a:rPr lang="en-US" altLang="en-US" sz="1800" dirty="0" smtClean="0">
                <a:latin typeface="Calibri" panose="020F0502020204030204" pitchFamily="34" charset="0"/>
              </a:rPr>
              <a:t>&gt;)</a:t>
            </a:r>
            <a:endParaRPr lang="en-US" altLang="en-US" sz="1800" dirty="0">
              <a:latin typeface="Calibri" panose="020F0502020204030204" pitchFamily="34" charset="0"/>
            </a:endParaRPr>
          </a:p>
          <a:p>
            <a:pPr eaLnBrk="1" hangingPunct="1">
              <a:spcBef>
                <a:spcPct val="0"/>
              </a:spcBef>
              <a:buFontTx/>
              <a:buNone/>
            </a:pPr>
            <a:r>
              <a:rPr lang="en-US" altLang="en-US" sz="1800" dirty="0">
                <a:latin typeface="Calibri" panose="020F0502020204030204" pitchFamily="34" charset="0"/>
              </a:rPr>
              <a:t>                =&gt; </a:t>
            </a:r>
            <a:r>
              <a:rPr lang="en-US" altLang="en-US" sz="1800" dirty="0" smtClean="0">
                <a:latin typeface="Calibri" panose="020F0502020204030204" pitchFamily="34" charset="0"/>
              </a:rPr>
              <a:t>&lt;id&gt; </a:t>
            </a:r>
            <a:r>
              <a:rPr lang="en-US" altLang="en-US" sz="1800" dirty="0">
                <a:latin typeface="Calibri" panose="020F0502020204030204" pitchFamily="34" charset="0"/>
              </a:rPr>
              <a:t>= </a:t>
            </a:r>
            <a:r>
              <a:rPr lang="en-US" altLang="en-US" sz="1800" dirty="0" smtClean="0">
                <a:latin typeface="Calibri" panose="020F0502020204030204" pitchFamily="34" charset="0"/>
              </a:rPr>
              <a:t>&lt;id&gt; </a:t>
            </a:r>
            <a:r>
              <a:rPr lang="en-US" altLang="en-US" sz="1800" dirty="0">
                <a:latin typeface="Calibri" panose="020F0502020204030204" pitchFamily="34" charset="0"/>
              </a:rPr>
              <a:t>* ( </a:t>
            </a:r>
            <a:r>
              <a:rPr lang="en-US" altLang="en-US" sz="1800" dirty="0" smtClean="0">
                <a:latin typeface="Calibri" panose="020F0502020204030204" pitchFamily="34" charset="0"/>
              </a:rPr>
              <a:t>&lt;id&gt;+&lt;id&gt; </a:t>
            </a:r>
            <a:r>
              <a:rPr lang="en-US" altLang="en-US" sz="1800" dirty="0">
                <a:latin typeface="Calibri" panose="020F0502020204030204" pitchFamily="34" charset="0"/>
              </a:rPr>
              <a:t>)</a:t>
            </a:r>
          </a:p>
          <a:p>
            <a:pPr eaLnBrk="1" hangingPunct="1">
              <a:spcBef>
                <a:spcPct val="0"/>
              </a:spcBef>
              <a:buFontTx/>
              <a:buNone/>
            </a:pPr>
            <a:r>
              <a:rPr lang="en-US" altLang="en-US" sz="1800" dirty="0">
                <a:latin typeface="Calibri" panose="020F0502020204030204" pitchFamily="34" charset="0"/>
              </a:rPr>
              <a:t>                =&gt; </a:t>
            </a:r>
            <a:r>
              <a:rPr lang="en-US" altLang="en-US" sz="1800" dirty="0" smtClean="0">
                <a:latin typeface="Calibri" panose="020F0502020204030204" pitchFamily="34" charset="0"/>
              </a:rPr>
              <a:t>&lt;id&gt; </a:t>
            </a:r>
            <a:r>
              <a:rPr lang="en-US" altLang="en-US" sz="1800" dirty="0">
                <a:latin typeface="Calibri" panose="020F0502020204030204" pitchFamily="34" charset="0"/>
              </a:rPr>
              <a:t>= </a:t>
            </a:r>
            <a:r>
              <a:rPr lang="en-US" altLang="en-US" sz="1800" dirty="0" smtClean="0">
                <a:latin typeface="Calibri" panose="020F0502020204030204" pitchFamily="34" charset="0"/>
              </a:rPr>
              <a:t>&lt;id&gt; </a:t>
            </a:r>
            <a:r>
              <a:rPr lang="en-US" altLang="en-US" sz="1800" dirty="0">
                <a:latin typeface="Calibri" panose="020F0502020204030204" pitchFamily="34" charset="0"/>
              </a:rPr>
              <a:t>* ( &lt;id&gt; + </a:t>
            </a:r>
            <a:r>
              <a:rPr lang="en-US" altLang="en-US" sz="1800" dirty="0" smtClean="0">
                <a:latin typeface="Calibri" panose="020F0502020204030204" pitchFamily="34" charset="0"/>
              </a:rPr>
              <a:t>C </a:t>
            </a:r>
            <a:r>
              <a:rPr lang="en-US" altLang="en-US" sz="1800" dirty="0">
                <a:latin typeface="Calibri" panose="020F0502020204030204" pitchFamily="34" charset="0"/>
              </a:rPr>
              <a:t>)</a:t>
            </a:r>
          </a:p>
          <a:p>
            <a:pPr eaLnBrk="1" hangingPunct="1">
              <a:spcBef>
                <a:spcPct val="0"/>
              </a:spcBef>
              <a:buFontTx/>
              <a:buNone/>
            </a:pPr>
            <a:r>
              <a:rPr lang="en-US" altLang="en-US" sz="1800" dirty="0">
                <a:latin typeface="Calibri" panose="020F0502020204030204" pitchFamily="34" charset="0"/>
              </a:rPr>
              <a:t>                </a:t>
            </a:r>
            <a:r>
              <a:rPr lang="en-US" altLang="en-US" sz="1800" dirty="0" smtClean="0">
                <a:latin typeface="Calibri" panose="020F0502020204030204" pitchFamily="34" charset="0"/>
              </a:rPr>
              <a:t>=&gt; &lt;id&gt; </a:t>
            </a:r>
            <a:r>
              <a:rPr lang="en-US" altLang="en-US" sz="1800" dirty="0">
                <a:latin typeface="Calibri" panose="020F0502020204030204" pitchFamily="34" charset="0"/>
              </a:rPr>
              <a:t>= </a:t>
            </a:r>
            <a:r>
              <a:rPr lang="en-US" altLang="en-US" sz="1800" dirty="0" smtClean="0">
                <a:latin typeface="Calibri" panose="020F0502020204030204" pitchFamily="34" charset="0"/>
              </a:rPr>
              <a:t>&lt;id&gt; * </a:t>
            </a:r>
            <a:r>
              <a:rPr lang="en-US" altLang="en-US" sz="1800" dirty="0">
                <a:latin typeface="Calibri" panose="020F0502020204030204" pitchFamily="34" charset="0"/>
              </a:rPr>
              <a:t>( A + </a:t>
            </a:r>
            <a:r>
              <a:rPr lang="en-US" altLang="en-US" sz="1800" dirty="0" smtClean="0">
                <a:latin typeface="Calibri" panose="020F0502020204030204" pitchFamily="34" charset="0"/>
              </a:rPr>
              <a:t>C )</a:t>
            </a:r>
            <a:endParaRPr lang="en-US" altLang="en-US" sz="1800" dirty="0">
              <a:latin typeface="Calibri" panose="020F0502020204030204" pitchFamily="34" charset="0"/>
            </a:endParaRPr>
          </a:p>
          <a:p>
            <a:pPr eaLnBrk="1" hangingPunct="1">
              <a:spcBef>
                <a:spcPct val="0"/>
              </a:spcBef>
              <a:buFontTx/>
              <a:buNone/>
            </a:pPr>
            <a:r>
              <a:rPr lang="en-US" altLang="en-US" sz="1800" dirty="0">
                <a:latin typeface="Calibri" panose="020F0502020204030204" pitchFamily="34" charset="0"/>
              </a:rPr>
              <a:t>                =&gt; </a:t>
            </a:r>
            <a:r>
              <a:rPr lang="en-US" altLang="en-US" sz="1800" dirty="0" smtClean="0">
                <a:latin typeface="Calibri" panose="020F0502020204030204" pitchFamily="34" charset="0"/>
              </a:rPr>
              <a:t>&lt;id&gt; </a:t>
            </a:r>
            <a:r>
              <a:rPr lang="en-US" altLang="en-US" sz="1800" dirty="0">
                <a:latin typeface="Calibri" panose="020F0502020204030204" pitchFamily="34" charset="0"/>
              </a:rPr>
              <a:t>= B</a:t>
            </a:r>
            <a:r>
              <a:rPr lang="en-US" altLang="en-US" sz="1800" dirty="0" smtClean="0">
                <a:latin typeface="Calibri" panose="020F0502020204030204" pitchFamily="34" charset="0"/>
              </a:rPr>
              <a:t> </a:t>
            </a:r>
            <a:r>
              <a:rPr lang="en-US" altLang="en-US" sz="1800" dirty="0">
                <a:latin typeface="Calibri" panose="020F0502020204030204" pitchFamily="34" charset="0"/>
              </a:rPr>
              <a:t>* </a:t>
            </a:r>
            <a:r>
              <a:rPr lang="en-US" altLang="en-US" sz="1800" dirty="0" smtClean="0">
                <a:latin typeface="Calibri" panose="020F0502020204030204" pitchFamily="34" charset="0"/>
              </a:rPr>
              <a:t>(A </a:t>
            </a:r>
            <a:r>
              <a:rPr lang="en-US" altLang="en-US" sz="1800" dirty="0">
                <a:latin typeface="Calibri" panose="020F0502020204030204" pitchFamily="34" charset="0"/>
              </a:rPr>
              <a:t>+ </a:t>
            </a:r>
            <a:r>
              <a:rPr lang="en-US" altLang="en-US" sz="1800" dirty="0" smtClean="0">
                <a:latin typeface="Calibri" panose="020F0502020204030204" pitchFamily="34" charset="0"/>
              </a:rPr>
              <a:t>C)</a:t>
            </a:r>
            <a:endParaRPr lang="en-US" altLang="en-US" sz="1800" dirty="0">
              <a:latin typeface="Calibri" panose="020F0502020204030204" pitchFamily="34" charset="0"/>
            </a:endParaRPr>
          </a:p>
          <a:p>
            <a:pPr eaLnBrk="1" hangingPunct="1">
              <a:spcBef>
                <a:spcPct val="0"/>
              </a:spcBef>
              <a:buFontTx/>
              <a:buNone/>
            </a:pPr>
            <a:r>
              <a:rPr lang="en-US" altLang="en-US" sz="1800" dirty="0">
                <a:latin typeface="Calibri" panose="020F0502020204030204" pitchFamily="34" charset="0"/>
              </a:rPr>
              <a:t>                =&gt; A = B * ( A + C )</a:t>
            </a: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375172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hierarchical representation of a derivation</a:t>
            </a:r>
          </a:p>
          <a:p>
            <a:endParaRPr lang="en-US" dirty="0"/>
          </a:p>
        </p:txBody>
      </p:sp>
      <p:sp>
        <p:nvSpPr>
          <p:cNvPr id="2" name="Title 1"/>
          <p:cNvSpPr>
            <a:spLocks noGrp="1"/>
          </p:cNvSpPr>
          <p:nvPr>
            <p:ph type="title" idx="4294967295"/>
          </p:nvPr>
        </p:nvSpPr>
        <p:spPr>
          <a:xfrm>
            <a:off x="152400" y="236537"/>
            <a:ext cx="8153400" cy="1143000"/>
          </a:xfrm>
        </p:spPr>
        <p:txBody>
          <a:bodyPr/>
          <a:lstStyle/>
          <a:p>
            <a:r>
              <a:rPr lang="en-US" dirty="0" smtClean="0"/>
              <a:t>Parse Tree</a:t>
            </a:r>
            <a:endParaRPr lang="en-US" dirty="0"/>
          </a:p>
        </p:txBody>
      </p:sp>
      <p:sp>
        <p:nvSpPr>
          <p:cNvPr id="5" name="Slide Number Placeholder 4"/>
          <p:cNvSpPr>
            <a:spLocks noGrp="1"/>
          </p:cNvSpPr>
          <p:nvPr>
            <p:ph type="sldNum" sz="quarter" idx="4294967295"/>
          </p:nvPr>
        </p:nvSpPr>
        <p:spPr>
          <a:xfrm>
            <a:off x="7239000" y="6248400"/>
            <a:ext cx="1905000" cy="457200"/>
          </a:xfrm>
        </p:spPr>
        <p:txBody>
          <a:bodyPr/>
          <a:lstStyle/>
          <a:p>
            <a:r>
              <a:rPr lang="en-US" smtClean="0"/>
              <a:t>1-</a:t>
            </a:r>
            <a:fld id="{B0E040EB-EC52-4699-9FF7-8373AD91D3E1}" type="slidenum">
              <a:rPr lang="en-US" smtClean="0"/>
              <a:pPr/>
              <a:t>22</a:t>
            </a:fld>
            <a:endParaRPr lang="en-US"/>
          </a:p>
        </p:txBody>
      </p:sp>
      <p:pic>
        <p:nvPicPr>
          <p:cNvPr id="6" name="Picture 5"/>
          <p:cNvPicPr>
            <a:picLocks noChangeAspect="1"/>
          </p:cNvPicPr>
          <p:nvPr/>
        </p:nvPicPr>
        <p:blipFill>
          <a:blip r:embed="rId2"/>
          <a:stretch>
            <a:fillRect/>
          </a:stretch>
        </p:blipFill>
        <p:spPr>
          <a:xfrm>
            <a:off x="2057400" y="2285999"/>
            <a:ext cx="3733800" cy="3933151"/>
          </a:xfrm>
          <a:prstGeom prst="rect">
            <a:avLst/>
          </a:prstGeom>
        </p:spPr>
      </p:pic>
      <p:pic>
        <p:nvPicPr>
          <p:cNvPr id="9" name="Picture 8"/>
          <p:cNvPicPr>
            <a:picLocks noChangeAspect="1"/>
          </p:cNvPicPr>
          <p:nvPr/>
        </p:nvPicPr>
        <p:blipFill>
          <a:blip r:embed="rId3"/>
          <a:stretch>
            <a:fillRect/>
          </a:stretch>
        </p:blipFill>
        <p:spPr>
          <a:xfrm>
            <a:off x="5791200" y="2819400"/>
            <a:ext cx="2743200" cy="925118"/>
          </a:xfrm>
          <a:prstGeom prst="rect">
            <a:avLst/>
          </a:prstGeom>
        </p:spPr>
      </p:pic>
      <p:sp>
        <p:nvSpPr>
          <p:cNvPr id="8" name="TextBox 7"/>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658893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a:solidFill>
                  <a:srgbClr val="0000FF"/>
                </a:solidFill>
              </a:rPr>
              <a:t>Ambiguity in </a:t>
            </a:r>
            <a:r>
              <a:rPr lang="en-US" dirty="0" smtClean="0">
                <a:solidFill>
                  <a:srgbClr val="0000FF"/>
                </a:solidFill>
              </a:rPr>
              <a:t>grammar</a:t>
            </a:r>
            <a:endParaRPr lang="en-US" dirty="0">
              <a:solidFill>
                <a:srgbClr val="0000FF"/>
              </a:solidFill>
            </a:endParaRPr>
          </a:p>
        </p:txBody>
      </p:sp>
      <p:sp>
        <p:nvSpPr>
          <p:cNvPr id="87043" name="Content Placeholder 1"/>
          <p:cNvSpPr>
            <a:spLocks noGrp="1"/>
          </p:cNvSpPr>
          <p:nvPr>
            <p:ph idx="1"/>
          </p:nvPr>
        </p:nvSpPr>
        <p:spPr>
          <a:xfrm>
            <a:off x="304800" y="1493838"/>
            <a:ext cx="8229600" cy="868362"/>
          </a:xfrm>
        </p:spPr>
        <p:txBody>
          <a:bodyPr/>
          <a:lstStyle/>
          <a:p>
            <a:pPr algn="just" fontAlgn="base">
              <a:spcAft>
                <a:spcPct val="0"/>
              </a:spcAft>
              <a:buFont typeface="Arial" pitchFamily="34" charset="0"/>
              <a:buChar char="•"/>
            </a:pPr>
            <a:r>
              <a:rPr lang="en-US" altLang="en-US" smtClean="0"/>
              <a:t>A grammar that generates two or more distinct parse trees is said to be ambiguous.</a:t>
            </a:r>
          </a:p>
          <a:p>
            <a:pPr fontAlgn="base">
              <a:spcAft>
                <a:spcPct val="0"/>
              </a:spcAft>
              <a:buFont typeface="Arial" pitchFamily="34" charset="0"/>
              <a:buChar char="•"/>
            </a:pPr>
            <a:endParaRPr lang="en-US" altLang="en-US" smtClean="0"/>
          </a:p>
          <a:p>
            <a:pPr fontAlgn="base">
              <a:spcAft>
                <a:spcPct val="0"/>
              </a:spcAft>
              <a:buFont typeface="Arial" pitchFamily="34" charset="0"/>
              <a:buChar char="•"/>
            </a:pPr>
            <a:endParaRPr lang="en-US" altLang="en-US" smtClean="0"/>
          </a:p>
        </p:txBody>
      </p:sp>
      <p:sp>
        <p:nvSpPr>
          <p:cNvPr id="87044" name="Content Placeholder 1"/>
          <p:cNvSpPr txBox="1">
            <a:spLocks/>
          </p:cNvSpPr>
          <p:nvPr/>
        </p:nvSpPr>
        <p:spPr bwMode="auto">
          <a:xfrm>
            <a:off x="457200" y="2636838"/>
            <a:ext cx="4191000"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rgbClr val="101141"/>
              </a:buClr>
              <a:buFontTx/>
              <a:buNone/>
            </a:pPr>
            <a:r>
              <a:rPr lang="en-US" altLang="en-US" sz="2400" dirty="0"/>
              <a:t>&lt;assign&gt; </a:t>
            </a:r>
            <a:r>
              <a:rPr lang="en-US" altLang="en-US" sz="2400" dirty="0" smtClean="0"/>
              <a:t>-&gt;  </a:t>
            </a:r>
            <a:r>
              <a:rPr lang="en-US" altLang="en-US" sz="2400" dirty="0"/>
              <a:t>&lt;id&gt; = &lt;</a:t>
            </a:r>
            <a:r>
              <a:rPr lang="en-US" altLang="en-US" sz="2400" dirty="0" err="1"/>
              <a:t>expr</a:t>
            </a:r>
            <a:r>
              <a:rPr lang="en-US" altLang="en-US" sz="2400" dirty="0"/>
              <a:t>&gt;</a:t>
            </a:r>
          </a:p>
          <a:p>
            <a:pPr eaLnBrk="1" hangingPunct="1">
              <a:buClr>
                <a:srgbClr val="101141"/>
              </a:buClr>
              <a:buFontTx/>
              <a:buNone/>
            </a:pPr>
            <a:r>
              <a:rPr lang="en-US" altLang="en-US" sz="2400" dirty="0"/>
              <a:t>&lt;id&gt;  </a:t>
            </a:r>
            <a:r>
              <a:rPr lang="en-US" altLang="en-US" sz="2400" dirty="0" smtClean="0"/>
              <a:t>-&gt;</a:t>
            </a:r>
            <a:r>
              <a:rPr lang="en-US" altLang="en-US" sz="2400" dirty="0" smtClean="0">
                <a:latin typeface="Calibri" panose="020F0502020204030204" pitchFamily="34" charset="0"/>
              </a:rPr>
              <a:t> </a:t>
            </a:r>
            <a:r>
              <a:rPr lang="en-US" altLang="en-US" sz="2400" dirty="0" smtClean="0"/>
              <a:t>   </a:t>
            </a:r>
            <a:r>
              <a:rPr lang="en-US" altLang="en-US" sz="2400" dirty="0"/>
              <a:t>A | B | C</a:t>
            </a:r>
          </a:p>
          <a:p>
            <a:pPr eaLnBrk="1" hangingPunct="1">
              <a:buClr>
                <a:srgbClr val="101141"/>
              </a:buClr>
              <a:buFontTx/>
              <a:buNone/>
            </a:pPr>
            <a:r>
              <a:rPr lang="en-US" altLang="en-US" sz="2400" dirty="0">
                <a:cs typeface="Times New Roman" panose="02020603050405020304" pitchFamily="18" charset="0"/>
                <a:sym typeface="Symbol" panose="05050102010706020507" pitchFamily="18" charset="2"/>
              </a:rPr>
              <a:t>&lt;</a:t>
            </a:r>
            <a:r>
              <a:rPr lang="en-US" altLang="en-US" sz="2400" dirty="0" err="1">
                <a:cs typeface="Times New Roman" panose="02020603050405020304" pitchFamily="18" charset="0"/>
                <a:sym typeface="Symbol" panose="05050102010706020507" pitchFamily="18" charset="2"/>
              </a:rPr>
              <a:t>expr</a:t>
            </a:r>
            <a:r>
              <a:rPr lang="en-US" altLang="en-US" sz="2400" dirty="0">
                <a:cs typeface="Times New Roman" panose="02020603050405020304" pitchFamily="18" charset="0"/>
                <a:sym typeface="Symbol" panose="05050102010706020507" pitchFamily="18" charset="2"/>
              </a:rPr>
              <a:t>&gt; </a:t>
            </a:r>
            <a:r>
              <a:rPr lang="en-US" altLang="en-US" sz="2400" dirty="0" smtClean="0">
                <a:cs typeface="Times New Roman" panose="02020603050405020304" pitchFamily="18" charset="0"/>
                <a:sym typeface="Symbol" panose="05050102010706020507" pitchFamily="18" charset="2"/>
              </a:rPr>
              <a:t>-&gt; </a:t>
            </a:r>
            <a:r>
              <a:rPr lang="en-US" altLang="en-US" sz="2400" dirty="0"/>
              <a:t>&lt; </a:t>
            </a:r>
            <a:r>
              <a:rPr lang="en-US" altLang="en-US" sz="2400" dirty="0" err="1"/>
              <a:t>expr</a:t>
            </a:r>
            <a:r>
              <a:rPr lang="en-US" altLang="en-US" sz="2400" dirty="0"/>
              <a:t> &gt; + &lt;</a:t>
            </a:r>
            <a:r>
              <a:rPr lang="en-US" altLang="en-US" sz="2400" dirty="0" err="1"/>
              <a:t>expr</a:t>
            </a:r>
            <a:r>
              <a:rPr lang="en-US" altLang="en-US" sz="2400" dirty="0"/>
              <a:t>&gt;</a:t>
            </a:r>
          </a:p>
          <a:p>
            <a:pPr eaLnBrk="1" hangingPunct="1">
              <a:buClr>
                <a:srgbClr val="101141"/>
              </a:buClr>
              <a:buFontTx/>
              <a:buNone/>
            </a:pPr>
            <a:r>
              <a:rPr lang="en-US" altLang="en-US" sz="2400" dirty="0"/>
              <a:t>                 | &lt; </a:t>
            </a:r>
            <a:r>
              <a:rPr lang="en-US" altLang="en-US" sz="2400" dirty="0" err="1"/>
              <a:t>expr</a:t>
            </a:r>
            <a:r>
              <a:rPr lang="en-US" altLang="en-US" sz="2400" dirty="0"/>
              <a:t> &gt; * &lt;</a:t>
            </a:r>
            <a:r>
              <a:rPr lang="en-US" altLang="en-US" sz="2400" dirty="0" err="1"/>
              <a:t>expr</a:t>
            </a:r>
            <a:r>
              <a:rPr lang="en-US" altLang="en-US" sz="2400" dirty="0"/>
              <a:t>&gt;</a:t>
            </a:r>
          </a:p>
          <a:p>
            <a:pPr eaLnBrk="1" hangingPunct="1">
              <a:buClr>
                <a:srgbClr val="101141"/>
              </a:buClr>
              <a:buFont typeface="Arial" panose="020B0604020202020204" pitchFamily="34" charset="0"/>
              <a:buNone/>
            </a:pPr>
            <a:r>
              <a:rPr lang="en-US" altLang="en-US" sz="2400" dirty="0"/>
              <a:t>                 | ( &lt;</a:t>
            </a:r>
            <a:r>
              <a:rPr lang="en-US" altLang="en-US" sz="2400" dirty="0" err="1"/>
              <a:t>expr</a:t>
            </a:r>
            <a:r>
              <a:rPr lang="en-US" altLang="en-US" sz="2400" dirty="0"/>
              <a:t>&gt; )</a:t>
            </a:r>
          </a:p>
          <a:p>
            <a:pPr eaLnBrk="1" hangingPunct="1">
              <a:buClr>
                <a:srgbClr val="101141"/>
              </a:buClr>
              <a:buFont typeface="Arial" panose="020B0604020202020204" pitchFamily="34" charset="0"/>
              <a:buNone/>
            </a:pPr>
            <a:r>
              <a:rPr lang="en-US" altLang="en-US" sz="2400" dirty="0"/>
              <a:t>                 | &lt;id&gt;</a:t>
            </a:r>
          </a:p>
          <a:p>
            <a:pPr eaLnBrk="1" hangingPunct="1">
              <a:buClr>
                <a:srgbClr val="101141"/>
              </a:buClr>
              <a:buFont typeface="Arial" panose="020B0604020202020204" pitchFamily="34" charset="0"/>
              <a:buNone/>
            </a:pPr>
            <a:endParaRPr lang="en-US" altLang="en-US" sz="2400" dirty="0"/>
          </a:p>
        </p:txBody>
      </p:sp>
      <p:sp>
        <p:nvSpPr>
          <p:cNvPr id="87045" name="Content Placeholder 1"/>
          <p:cNvSpPr txBox="1">
            <a:spLocks/>
          </p:cNvSpPr>
          <p:nvPr/>
        </p:nvSpPr>
        <p:spPr bwMode="auto">
          <a:xfrm>
            <a:off x="609600" y="5613400"/>
            <a:ext cx="3733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rgbClr val="101141"/>
              </a:buClr>
              <a:buFont typeface="Arial" panose="020B0604020202020204" pitchFamily="34" charset="0"/>
              <a:buNone/>
            </a:pPr>
            <a:r>
              <a:rPr lang="en-US" altLang="en-US" sz="2400"/>
              <a:t>A = B + C * A</a:t>
            </a: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263442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a:solidFill>
                  <a:srgbClr val="0000FF"/>
                </a:solidFill>
              </a:rPr>
              <a:t>Two distinct parse </a:t>
            </a:r>
            <a:r>
              <a:rPr lang="en-US" dirty="0" smtClean="0">
                <a:solidFill>
                  <a:srgbClr val="0000FF"/>
                </a:solidFill>
              </a:rPr>
              <a:t>trees</a:t>
            </a:r>
            <a:endParaRPr lang="en-US" dirty="0">
              <a:solidFill>
                <a:srgbClr val="0000FF"/>
              </a:solidFill>
            </a:endParaRPr>
          </a:p>
        </p:txBody>
      </p:sp>
      <p:pic>
        <p:nvPicPr>
          <p:cNvPr id="880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9700"/>
            <a:ext cx="45720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6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488" y="1473200"/>
            <a:ext cx="4278312" cy="458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419047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sz="1600" dirty="0" smtClean="0"/>
              <a:t>If we use the parse tree to indicate precedence levels of the operators, we cannot have ambiguity as the grammar will specify a better syntactic structure.</a:t>
            </a:r>
          </a:p>
          <a:p>
            <a:pPr>
              <a:buFont typeface="Arial" panose="020B0604020202020204" pitchFamily="34" charset="0"/>
              <a:buChar char="•"/>
            </a:pPr>
            <a:r>
              <a:rPr lang="en-US" sz="1600" dirty="0" smtClean="0"/>
              <a:t>If * is assigned a higher precedence than +, multiplication will be done first regardless of the order of appearance of the 2 operators in the expression.</a:t>
            </a:r>
          </a:p>
          <a:p>
            <a:pPr>
              <a:buFont typeface="Arial" panose="020B0604020202020204" pitchFamily="34" charset="0"/>
              <a:buChar char="•"/>
            </a:pPr>
            <a:r>
              <a:rPr lang="en-US" sz="1600" dirty="0" smtClean="0"/>
              <a:t>The fact that an operator is generated lower in the parse tree indicates that it has precedence over an operator produced higher up in the tree.</a:t>
            </a:r>
          </a:p>
          <a:p>
            <a:pPr>
              <a:buFont typeface="Arial" panose="020B0604020202020204" pitchFamily="34" charset="0"/>
              <a:buChar char="•"/>
            </a:pPr>
            <a:r>
              <a:rPr lang="en-US" sz="1600" dirty="0" smtClean="0"/>
              <a:t>In the first parse tree, since the * operator is generated lower in the tree, it has precedence over the + operator in the expression, and hence this parse tree is chosen.  </a:t>
            </a:r>
          </a:p>
          <a:p>
            <a:endParaRPr lang="en-US" dirty="0" smtClean="0"/>
          </a:p>
          <a:p>
            <a:endParaRPr lang="en-US" dirty="0"/>
          </a:p>
        </p:txBody>
      </p:sp>
      <p:sp>
        <p:nvSpPr>
          <p:cNvPr id="2" name="Title 1"/>
          <p:cNvSpPr>
            <a:spLocks noGrp="1"/>
          </p:cNvSpPr>
          <p:nvPr>
            <p:ph type="title" idx="4294967295"/>
          </p:nvPr>
        </p:nvSpPr>
        <p:spPr>
          <a:xfrm>
            <a:off x="228600" y="381000"/>
            <a:ext cx="8915400" cy="1143000"/>
          </a:xfrm>
        </p:spPr>
        <p:txBody>
          <a:bodyPr/>
          <a:lstStyle/>
          <a:p>
            <a:r>
              <a:rPr lang="en-US" dirty="0" smtClean="0"/>
              <a:t>Resolving Ambiguity</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r>
              <a:rPr lang="en-US" smtClean="0"/>
              <a:t>1-</a:t>
            </a:r>
            <a:fld id="{B0E040EB-EC52-4699-9FF7-8373AD91D3E1}" type="slidenum">
              <a:rPr lang="en-US" smtClean="0"/>
              <a:pPr/>
              <a:t>25</a:t>
            </a:fld>
            <a:endParaRPr lang="en-US"/>
          </a:p>
        </p:txBody>
      </p:sp>
      <p:pic>
        <p:nvPicPr>
          <p:cNvPr id="7" name="Picture 6"/>
          <p:cNvPicPr>
            <a:picLocks noChangeAspect="1"/>
          </p:cNvPicPr>
          <p:nvPr/>
        </p:nvPicPr>
        <p:blipFill>
          <a:blip r:embed="rId2"/>
          <a:stretch>
            <a:fillRect/>
          </a:stretch>
        </p:blipFill>
        <p:spPr>
          <a:xfrm>
            <a:off x="3352800" y="4076307"/>
            <a:ext cx="2496685" cy="2438400"/>
          </a:xfrm>
          <a:prstGeom prst="rect">
            <a:avLst/>
          </a:prstGeom>
        </p:spPr>
      </p:pic>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831494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sz="2000" dirty="0" smtClean="0"/>
              <a:t>A grammar can be written for the simple expressions that is both unambiguous and specifies a consistent operator precedence by using separate non-terminal symbols to represent the operands of the operators that have different precedence.</a:t>
            </a:r>
          </a:p>
          <a:p>
            <a:pPr>
              <a:buFont typeface="Arial" panose="020B0604020202020204" pitchFamily="34" charset="0"/>
              <a:buChar char="•"/>
            </a:pPr>
            <a:r>
              <a:rPr lang="en-US" sz="2000" dirty="0" smtClean="0"/>
              <a:t>This requires additional non-terminals and new rules.</a:t>
            </a:r>
          </a:p>
          <a:p>
            <a:pPr>
              <a:buFont typeface="Arial" panose="020B0604020202020204" pitchFamily="34" charset="0"/>
              <a:buChar char="•"/>
            </a:pPr>
            <a:r>
              <a:rPr lang="en-US" sz="2000" dirty="0" smtClean="0"/>
              <a:t>New non-terminals represent additional operands which allow the grammar to force different operators to different levels in the parse tree.</a:t>
            </a:r>
            <a:endParaRPr lang="en-US" sz="2000" dirty="0"/>
          </a:p>
        </p:txBody>
      </p:sp>
      <p:sp>
        <p:nvSpPr>
          <p:cNvPr id="2" name="Title 1"/>
          <p:cNvSpPr>
            <a:spLocks noGrp="1"/>
          </p:cNvSpPr>
          <p:nvPr>
            <p:ph type="title" idx="4294967295"/>
          </p:nvPr>
        </p:nvSpPr>
        <p:spPr>
          <a:xfrm>
            <a:off x="0" y="274638"/>
            <a:ext cx="8229600" cy="1143000"/>
          </a:xfrm>
        </p:spPr>
        <p:txBody>
          <a:bodyPr/>
          <a:lstStyle/>
          <a:p>
            <a:r>
              <a:rPr lang="en-US" sz="2400" dirty="0"/>
              <a:t>Using Operator precedence for designing unambiguous grammar</a:t>
            </a:r>
          </a:p>
        </p:txBody>
      </p:sp>
      <p:sp>
        <p:nvSpPr>
          <p:cNvPr id="5" name="Slide Number Placeholder 4"/>
          <p:cNvSpPr>
            <a:spLocks noGrp="1"/>
          </p:cNvSpPr>
          <p:nvPr>
            <p:ph type="sldNum" sz="quarter" idx="4294967295"/>
          </p:nvPr>
        </p:nvSpPr>
        <p:spPr>
          <a:xfrm>
            <a:off x="7010400" y="6356350"/>
            <a:ext cx="2133600" cy="365125"/>
          </a:xfrm>
        </p:spPr>
        <p:txBody>
          <a:bodyPr/>
          <a:lstStyle/>
          <a:p>
            <a:r>
              <a:rPr lang="en-US" smtClean="0"/>
              <a:t>1-</a:t>
            </a:r>
            <a:fld id="{B0E040EB-EC52-4699-9FF7-8373AD91D3E1}" type="slidenum">
              <a:rPr lang="en-US" smtClean="0"/>
              <a:pPr/>
              <a:t>26</a:t>
            </a:fld>
            <a:endParaRPr lang="en-US"/>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491098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685799" y="1752600"/>
            <a:ext cx="5147871" cy="3429000"/>
          </a:xfrm>
          <a:prstGeom prst="rect">
            <a:avLst/>
          </a:prstGeom>
        </p:spPr>
      </p:pic>
      <p:sp>
        <p:nvSpPr>
          <p:cNvPr id="2" name="Title 1"/>
          <p:cNvSpPr>
            <a:spLocks noGrp="1"/>
          </p:cNvSpPr>
          <p:nvPr>
            <p:ph type="title" idx="4294967295"/>
          </p:nvPr>
        </p:nvSpPr>
        <p:spPr>
          <a:xfrm>
            <a:off x="0" y="274638"/>
            <a:ext cx="8229600" cy="1143000"/>
          </a:xfrm>
        </p:spPr>
        <p:txBody>
          <a:bodyPr/>
          <a:lstStyle/>
          <a:p>
            <a:r>
              <a:rPr lang="en-US" sz="2400" dirty="0" smtClean="0"/>
              <a:t>Using Operator precedence for designing unambiguous grammar</a:t>
            </a:r>
            <a:endParaRPr lang="en-US" sz="2400" dirty="0"/>
          </a:p>
        </p:txBody>
      </p:sp>
      <p:sp>
        <p:nvSpPr>
          <p:cNvPr id="5" name="Slide Number Placeholder 4"/>
          <p:cNvSpPr>
            <a:spLocks noGrp="1"/>
          </p:cNvSpPr>
          <p:nvPr>
            <p:ph type="sldNum" sz="quarter" idx="4294967295"/>
          </p:nvPr>
        </p:nvSpPr>
        <p:spPr>
          <a:xfrm>
            <a:off x="7010400" y="6356350"/>
            <a:ext cx="2133600" cy="365125"/>
          </a:xfrm>
        </p:spPr>
        <p:txBody>
          <a:bodyPr/>
          <a:lstStyle/>
          <a:p>
            <a:r>
              <a:rPr lang="en-US" smtClean="0"/>
              <a:t>1-</a:t>
            </a:r>
            <a:fld id="{B0E040EB-EC52-4699-9FF7-8373AD91D3E1}" type="slidenum">
              <a:rPr lang="en-US" smtClean="0"/>
              <a:pPr/>
              <a:t>27</a:t>
            </a:fld>
            <a:endParaRPr lang="en-US"/>
          </a:p>
        </p:txBody>
      </p:sp>
      <p:sp>
        <p:nvSpPr>
          <p:cNvPr id="7" name="TextBox 6"/>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4150483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Derivation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r>
              <a:rPr lang="en-US" smtClean="0"/>
              <a:t>1-</a:t>
            </a:r>
            <a:fld id="{B0E040EB-EC52-4699-9FF7-8373AD91D3E1}" type="slidenum">
              <a:rPr lang="en-US" smtClean="0"/>
              <a:pPr/>
              <a:t>28</a:t>
            </a:fld>
            <a:endParaRPr lang="en-US"/>
          </a:p>
        </p:txBody>
      </p:sp>
      <p:pic>
        <p:nvPicPr>
          <p:cNvPr id="6" name="Picture 5"/>
          <p:cNvPicPr>
            <a:picLocks noChangeAspect="1"/>
          </p:cNvPicPr>
          <p:nvPr/>
        </p:nvPicPr>
        <p:blipFill>
          <a:blip r:embed="rId2"/>
          <a:stretch>
            <a:fillRect/>
          </a:stretch>
        </p:blipFill>
        <p:spPr>
          <a:xfrm>
            <a:off x="152400" y="1676400"/>
            <a:ext cx="4585084" cy="3664222"/>
          </a:xfrm>
          <a:prstGeom prst="rect">
            <a:avLst/>
          </a:prstGeom>
        </p:spPr>
      </p:pic>
      <p:sp>
        <p:nvSpPr>
          <p:cNvPr id="8" name="TextBox 7"/>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pic>
        <p:nvPicPr>
          <p:cNvPr id="3" name="Picture 2"/>
          <p:cNvPicPr>
            <a:picLocks noChangeAspect="1"/>
          </p:cNvPicPr>
          <p:nvPr/>
        </p:nvPicPr>
        <p:blipFill>
          <a:blip r:embed="rId3"/>
          <a:stretch>
            <a:fillRect/>
          </a:stretch>
        </p:blipFill>
        <p:spPr>
          <a:xfrm>
            <a:off x="4419600" y="1676399"/>
            <a:ext cx="4572000" cy="3664223"/>
          </a:xfrm>
          <a:prstGeom prst="rect">
            <a:avLst/>
          </a:prstGeom>
        </p:spPr>
      </p:pic>
    </p:spTree>
    <p:extLst>
      <p:ext uri="{BB962C8B-B14F-4D97-AF65-F5344CB8AC3E}">
        <p14:creationId xmlns:p14="http://schemas.microsoft.com/office/powerpoint/2010/main" val="1144374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Parse tree generated is unique as the grammar is unambiguous.</a:t>
            </a:r>
            <a:endParaRPr lang="en-US" dirty="0"/>
          </a:p>
        </p:txBody>
      </p:sp>
      <p:sp>
        <p:nvSpPr>
          <p:cNvPr id="2" name="Title 1"/>
          <p:cNvSpPr>
            <a:spLocks noGrp="1"/>
          </p:cNvSpPr>
          <p:nvPr>
            <p:ph type="title" idx="4294967295"/>
          </p:nvPr>
        </p:nvSpPr>
        <p:spPr>
          <a:xfrm>
            <a:off x="0" y="274638"/>
            <a:ext cx="8229600" cy="1143000"/>
          </a:xfrm>
        </p:spPr>
        <p:txBody>
          <a:bodyPr/>
          <a:lstStyle/>
          <a:p>
            <a:r>
              <a:rPr lang="en-US" dirty="0" smtClean="0"/>
              <a:t>Parse Tree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r>
              <a:rPr lang="en-US" smtClean="0"/>
              <a:t>1-</a:t>
            </a:r>
            <a:fld id="{B0E040EB-EC52-4699-9FF7-8373AD91D3E1}" type="slidenum">
              <a:rPr lang="en-US" smtClean="0"/>
              <a:pPr/>
              <a:t>29</a:t>
            </a:fld>
            <a:endParaRPr lang="en-US"/>
          </a:p>
        </p:txBody>
      </p:sp>
      <p:pic>
        <p:nvPicPr>
          <p:cNvPr id="6" name="Picture 5"/>
          <p:cNvPicPr>
            <a:picLocks noChangeAspect="1"/>
          </p:cNvPicPr>
          <p:nvPr/>
        </p:nvPicPr>
        <p:blipFill>
          <a:blip r:embed="rId2"/>
          <a:stretch>
            <a:fillRect/>
          </a:stretch>
        </p:blipFill>
        <p:spPr>
          <a:xfrm>
            <a:off x="2438400" y="2743200"/>
            <a:ext cx="3852148" cy="3429000"/>
          </a:xfrm>
          <a:prstGeom prst="rect">
            <a:avLst/>
          </a:prstGeom>
        </p:spPr>
      </p:pic>
      <p:sp>
        <p:nvSpPr>
          <p:cNvPr id="7" name="TextBox 6"/>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733364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marL="533400" indent="-533400" eaLnBrk="1" hangingPunct="1"/>
            <a:r>
              <a:rPr lang="en-US" dirty="0" smtClean="0"/>
              <a:t>Introduction</a:t>
            </a:r>
          </a:p>
          <a:p>
            <a:pPr marL="533400" indent="-533400" eaLnBrk="1" hangingPunct="1"/>
            <a:r>
              <a:rPr lang="en-US" dirty="0" smtClean="0"/>
              <a:t>The General Problem of Describing Syntax</a:t>
            </a:r>
          </a:p>
          <a:p>
            <a:pPr marL="533400" indent="-533400" eaLnBrk="1" hangingPunct="1"/>
            <a:r>
              <a:rPr lang="en-US" dirty="0" smtClean="0"/>
              <a:t>Formal Methods of Describing Syntax</a:t>
            </a:r>
          </a:p>
          <a:p>
            <a:pPr marL="533400" indent="-533400" eaLnBrk="1" hangingPunct="1"/>
            <a:r>
              <a:rPr lang="en-US" dirty="0" smtClean="0"/>
              <a:t>BNF and context-free grammars</a:t>
            </a:r>
          </a:p>
          <a:p>
            <a:pPr marL="533400" indent="-533400" eaLnBrk="1" hangingPunct="1"/>
            <a:r>
              <a:rPr lang="en-US" dirty="0" smtClean="0"/>
              <a:t>Derivation and Parse trees</a:t>
            </a:r>
          </a:p>
          <a:p>
            <a:pPr marL="533400" indent="-533400" eaLnBrk="1" hangingPunct="1"/>
            <a:r>
              <a:rPr lang="en-US" dirty="0" smtClean="0"/>
              <a:t>Ambiguity in grammars</a:t>
            </a:r>
          </a:p>
          <a:p>
            <a:pPr marL="533400" indent="-533400" eaLnBrk="1" hangingPunct="1"/>
            <a:r>
              <a:rPr lang="en-US" dirty="0" smtClean="0"/>
              <a:t>EBNF</a:t>
            </a:r>
          </a:p>
          <a:p>
            <a:pPr marL="533400" indent="-533400" eaLnBrk="1" hangingPunct="1"/>
            <a:endParaRPr lang="en-US" dirty="0" smtClean="0"/>
          </a:p>
          <a:p>
            <a:pPr marL="533400" indent="-533400" eaLnBrk="1" hangingPunct="1"/>
            <a:endParaRPr lang="en-US" dirty="0" smtClean="0"/>
          </a:p>
        </p:txBody>
      </p:sp>
      <p:sp>
        <p:nvSpPr>
          <p:cNvPr id="7171" name="Slide Number Placeholder 4"/>
          <p:cNvSpPr>
            <a:spLocks noGrp="1"/>
          </p:cNvSpPr>
          <p:nvPr>
            <p:ph type="sldNum" sz="quarter" idx="4294967295"/>
          </p:nvPr>
        </p:nvSpPr>
        <p:spPr>
          <a:xfrm>
            <a:off x="7239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C95196D0-4917-4326-B2FA-372F8843C72D}" type="slidenum">
              <a:rPr lang="en-US" sz="1000">
                <a:latin typeface="Arial" panose="020B0604020202020204" pitchFamily="34" charset="0"/>
              </a:rPr>
              <a:pPr/>
              <a:t>3</a:t>
            </a:fld>
            <a:endParaRPr lang="en-US" sz="1000">
              <a:latin typeface="Arial" panose="020B0604020202020204" pitchFamily="34" charset="0"/>
            </a:endParaRPr>
          </a:p>
        </p:txBody>
      </p:sp>
      <p:sp>
        <p:nvSpPr>
          <p:cNvPr id="7172" name="Rectangle 2"/>
          <p:cNvSpPr>
            <a:spLocks noGrp="1" noChangeArrowheads="1"/>
          </p:cNvSpPr>
          <p:nvPr>
            <p:ph type="title" idx="4294967295"/>
          </p:nvPr>
        </p:nvSpPr>
        <p:spPr>
          <a:xfrm>
            <a:off x="152400" y="122237"/>
            <a:ext cx="8153400" cy="1143000"/>
          </a:xfrm>
        </p:spPr>
        <p:txBody>
          <a:bodyPr/>
          <a:lstStyle/>
          <a:p>
            <a:pPr eaLnBrk="1" hangingPunct="1"/>
            <a:r>
              <a:rPr lang="en-US" dirty="0" smtClean="0"/>
              <a:t>Topics</a:t>
            </a:r>
          </a:p>
        </p:txBody>
      </p:sp>
      <p:sp>
        <p:nvSpPr>
          <p:cNvPr id="7" name="TextBox 6"/>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en-US" sz="2000" dirty="0"/>
              <a:t>When the operators have the same precedence, semantic rule is required to specify the precedence, this is called as operator associativity.</a:t>
            </a:r>
          </a:p>
          <a:p>
            <a:pPr eaLnBrk="1" hangingPunct="1">
              <a:lnSpc>
                <a:spcPct val="90000"/>
              </a:lnSpc>
            </a:pPr>
            <a:r>
              <a:rPr lang="en-US" sz="2000" dirty="0"/>
              <a:t>Operator associativity can also be indicated by a </a:t>
            </a:r>
            <a:r>
              <a:rPr lang="en-US" sz="2000" dirty="0" smtClean="0"/>
              <a:t>grammar.</a:t>
            </a:r>
          </a:p>
          <a:p>
            <a:pPr eaLnBrk="1" hangingPunct="1">
              <a:lnSpc>
                <a:spcPct val="90000"/>
              </a:lnSpc>
            </a:pPr>
            <a:r>
              <a:rPr lang="en-US" sz="2000" dirty="0" smtClean="0"/>
              <a:t>Left associativity can be represented by left-recursive grammars and vice-versa.</a:t>
            </a:r>
          </a:p>
          <a:p>
            <a:pPr eaLnBrk="1" hangingPunct="1">
              <a:lnSpc>
                <a:spcPct val="90000"/>
              </a:lnSpc>
            </a:pPr>
            <a:r>
              <a:rPr lang="en-US" sz="2000" dirty="0" smtClean="0"/>
              <a:t>When a grammar rule has its LHS also appearing at the beginning of its RHS, the rule is said to be left recursive and vice-versa.</a:t>
            </a:r>
          </a:p>
          <a:p>
            <a:pPr eaLnBrk="1" hangingPunct="1">
              <a:lnSpc>
                <a:spcPct val="90000"/>
              </a:lnSpc>
            </a:pPr>
            <a:r>
              <a:rPr lang="en-US" sz="2000" dirty="0" smtClean="0"/>
              <a:t>+, -, * , / are all left associative whereas exponentiation operation is right associative.</a:t>
            </a:r>
          </a:p>
          <a:p>
            <a:pPr eaLnBrk="1" hangingPunct="1">
              <a:lnSpc>
                <a:spcPct val="90000"/>
              </a:lnSpc>
            </a:pPr>
            <a:endParaRPr lang="en-US" dirty="0"/>
          </a:p>
          <a:p>
            <a:endParaRPr lang="en-US" dirty="0"/>
          </a:p>
        </p:txBody>
      </p:sp>
      <p:sp>
        <p:nvSpPr>
          <p:cNvPr id="2" name="Title 1"/>
          <p:cNvSpPr>
            <a:spLocks noGrp="1"/>
          </p:cNvSpPr>
          <p:nvPr>
            <p:ph type="title" idx="4294967295"/>
          </p:nvPr>
        </p:nvSpPr>
        <p:spPr>
          <a:xfrm>
            <a:off x="0" y="274638"/>
            <a:ext cx="8229600" cy="1143000"/>
          </a:xfrm>
        </p:spPr>
        <p:txBody>
          <a:bodyPr/>
          <a:lstStyle/>
          <a:p>
            <a:r>
              <a:rPr lang="en-US" dirty="0"/>
              <a:t>Associativity of Operators</a:t>
            </a:r>
          </a:p>
        </p:txBody>
      </p:sp>
      <p:sp>
        <p:nvSpPr>
          <p:cNvPr id="5" name="Slide Number Placeholder 4"/>
          <p:cNvSpPr>
            <a:spLocks noGrp="1"/>
          </p:cNvSpPr>
          <p:nvPr>
            <p:ph type="sldNum" sz="quarter" idx="4294967295"/>
          </p:nvPr>
        </p:nvSpPr>
        <p:spPr>
          <a:xfrm>
            <a:off x="7010400" y="6356350"/>
            <a:ext cx="2133600" cy="365125"/>
          </a:xfrm>
        </p:spPr>
        <p:txBody>
          <a:bodyPr/>
          <a:lstStyle/>
          <a:p>
            <a:r>
              <a:rPr lang="en-US" smtClean="0"/>
              <a:t>1-</a:t>
            </a:r>
            <a:fld id="{B0E040EB-EC52-4699-9FF7-8373AD91D3E1}" type="slidenum">
              <a:rPr lang="en-US" smtClean="0"/>
              <a:pPr/>
              <a:t>30</a:t>
            </a:fld>
            <a:endParaRPr lang="en-US"/>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756232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r>
              <a:rPr lang="en-US" smtClean="0"/>
              <a:t>1-</a:t>
            </a:r>
            <a:fld id="{B0E040EB-EC52-4699-9FF7-8373AD91D3E1}" type="slidenum">
              <a:rPr lang="en-US" smtClean="0"/>
              <a:pPr/>
              <a:t>31</a:t>
            </a:fld>
            <a:endParaRPr lang="en-US"/>
          </a:p>
        </p:txBody>
      </p:sp>
      <p:pic>
        <p:nvPicPr>
          <p:cNvPr id="7" name="Picture 6"/>
          <p:cNvPicPr>
            <a:picLocks noChangeAspect="1"/>
          </p:cNvPicPr>
          <p:nvPr/>
        </p:nvPicPr>
        <p:blipFill>
          <a:blip r:embed="rId2"/>
          <a:stretch>
            <a:fillRect/>
          </a:stretch>
        </p:blipFill>
        <p:spPr>
          <a:xfrm>
            <a:off x="3581400" y="1491456"/>
            <a:ext cx="5153025" cy="4829175"/>
          </a:xfrm>
          <a:prstGeom prst="rect">
            <a:avLst/>
          </a:prstGeom>
        </p:spPr>
      </p:pic>
      <p:pic>
        <p:nvPicPr>
          <p:cNvPr id="8" name="Picture 7"/>
          <p:cNvPicPr>
            <a:picLocks noChangeAspect="1"/>
          </p:cNvPicPr>
          <p:nvPr/>
        </p:nvPicPr>
        <p:blipFill>
          <a:blip r:embed="rId3"/>
          <a:stretch>
            <a:fillRect/>
          </a:stretch>
        </p:blipFill>
        <p:spPr>
          <a:xfrm>
            <a:off x="762000" y="1752600"/>
            <a:ext cx="2376300" cy="1991294"/>
          </a:xfrm>
          <a:prstGeom prst="rect">
            <a:avLst/>
          </a:prstGeom>
        </p:spPr>
      </p:pic>
      <p:sp>
        <p:nvSpPr>
          <p:cNvPr id="9" name="TextBox 8"/>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729583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Right </a:t>
            </a:r>
            <a:r>
              <a:rPr lang="en-US" dirty="0"/>
              <a:t>recursive grammar to represent the exponentiation operator which is right associative operator.</a:t>
            </a:r>
          </a:p>
          <a:p>
            <a:endParaRPr lang="en-US" dirty="0"/>
          </a:p>
        </p:txBody>
      </p:sp>
      <p:sp>
        <p:nvSpPr>
          <p:cNvPr id="2" name="Title 1"/>
          <p:cNvSpPr>
            <a:spLocks noGrp="1"/>
          </p:cNvSpPr>
          <p:nvPr>
            <p:ph type="title" idx="4294967295"/>
          </p:nvPr>
        </p:nvSpPr>
        <p:spPr>
          <a:xfrm>
            <a:off x="0" y="274638"/>
            <a:ext cx="8229600" cy="1143000"/>
          </a:xfrm>
        </p:spPr>
        <p:txBody>
          <a:bodyPr/>
          <a:lstStyle/>
          <a:p>
            <a:r>
              <a:rPr lang="en-US" dirty="0" smtClean="0"/>
              <a:t>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r>
              <a:rPr lang="en-US" smtClean="0"/>
              <a:t>1-</a:t>
            </a:r>
            <a:fld id="{B0E040EB-EC52-4699-9FF7-8373AD91D3E1}" type="slidenum">
              <a:rPr lang="en-US" smtClean="0"/>
              <a:pPr/>
              <a:t>32</a:t>
            </a:fld>
            <a:endParaRPr lang="en-US"/>
          </a:p>
        </p:txBody>
      </p:sp>
      <p:pic>
        <p:nvPicPr>
          <p:cNvPr id="6" name="Picture 5"/>
          <p:cNvPicPr>
            <a:picLocks noChangeAspect="1"/>
          </p:cNvPicPr>
          <p:nvPr/>
        </p:nvPicPr>
        <p:blipFill>
          <a:blip r:embed="rId2"/>
          <a:stretch>
            <a:fillRect/>
          </a:stretch>
        </p:blipFill>
        <p:spPr>
          <a:xfrm>
            <a:off x="685800" y="1676400"/>
            <a:ext cx="5235370" cy="1981200"/>
          </a:xfrm>
          <a:prstGeom prst="rect">
            <a:avLst/>
          </a:prstGeom>
        </p:spPr>
      </p:pic>
      <p:sp>
        <p:nvSpPr>
          <p:cNvPr id="7" name="TextBox 6"/>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8071362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dirty="0" smtClean="0">
                <a:solidFill>
                  <a:srgbClr val="0000FF"/>
                </a:solidFill>
              </a:rPr>
              <a:t>Derivations examples</a:t>
            </a:r>
            <a:endParaRPr lang="en-US" dirty="0">
              <a:solidFill>
                <a:srgbClr val="0000FF"/>
              </a:solidFill>
            </a:endParaRPr>
          </a:p>
        </p:txBody>
      </p:sp>
      <p:sp>
        <p:nvSpPr>
          <p:cNvPr id="93187" name="Content Placeholder 1"/>
          <p:cNvSpPr>
            <a:spLocks noGrp="1"/>
          </p:cNvSpPr>
          <p:nvPr>
            <p:ph idx="1"/>
          </p:nvPr>
        </p:nvSpPr>
        <p:spPr>
          <a:xfrm>
            <a:off x="304800" y="1493838"/>
            <a:ext cx="8229600" cy="1858962"/>
          </a:xfrm>
        </p:spPr>
        <p:txBody>
          <a:bodyPr/>
          <a:lstStyle/>
          <a:p>
            <a:pPr fontAlgn="base">
              <a:spcAft>
                <a:spcPct val="0"/>
              </a:spcAft>
            </a:pPr>
            <a:r>
              <a:rPr lang="en-US" altLang="en-US" dirty="0" smtClean="0"/>
              <a:t>Show a rightmost and leftmost derivation of </a:t>
            </a:r>
            <a:r>
              <a:rPr lang="en-US" altLang="en-US" dirty="0" err="1" smtClean="0"/>
              <a:t>abba</a:t>
            </a:r>
            <a:r>
              <a:rPr lang="en-US" altLang="en-US" dirty="0" smtClean="0"/>
              <a:t> in the grammar below.</a:t>
            </a:r>
          </a:p>
          <a:p>
            <a:pPr fontAlgn="base">
              <a:spcAft>
                <a:spcPct val="0"/>
              </a:spcAft>
            </a:pPr>
            <a:r>
              <a:rPr lang="en-US" altLang="en-US" dirty="0" smtClean="0"/>
              <a:t>&lt;S&gt; -&gt; a&lt;A&gt; | b&lt;A&gt; | &lt;A&gt;&lt;B&gt;</a:t>
            </a:r>
          </a:p>
          <a:p>
            <a:pPr fontAlgn="base">
              <a:spcAft>
                <a:spcPct val="0"/>
              </a:spcAft>
            </a:pPr>
            <a:r>
              <a:rPr lang="en-US" altLang="en-US" dirty="0" smtClean="0"/>
              <a:t>&lt;A&gt; -&gt; a&lt;A&gt; | b | &lt;S&gt;</a:t>
            </a:r>
          </a:p>
          <a:p>
            <a:pPr fontAlgn="base">
              <a:spcAft>
                <a:spcPct val="0"/>
              </a:spcAft>
            </a:pPr>
            <a:r>
              <a:rPr lang="en-US" altLang="en-US" dirty="0" smtClean="0"/>
              <a:t>&lt;B&gt; -&gt; &lt;B&gt;a | b</a:t>
            </a:r>
          </a:p>
          <a:p>
            <a:pPr fontAlgn="base">
              <a:spcAft>
                <a:spcPct val="0"/>
              </a:spcAft>
            </a:pPr>
            <a:endParaRPr lang="en-US" altLang="en-US" dirty="0" smtClean="0"/>
          </a:p>
        </p:txBody>
      </p:sp>
      <p:sp>
        <p:nvSpPr>
          <p:cNvPr id="6" name="Rectangle 5"/>
          <p:cNvSpPr>
            <a:spLocks noChangeArrowheads="1"/>
          </p:cNvSpPr>
          <p:nvPr/>
        </p:nvSpPr>
        <p:spPr bwMode="auto">
          <a:xfrm>
            <a:off x="533400" y="3929063"/>
            <a:ext cx="45720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smtClean="0"/>
              <a:t>    S =&gt; &lt;A&gt;&lt;B&gt;</a:t>
            </a:r>
            <a:endParaRPr lang="en-US" altLang="en-US" sz="2400" b="1" dirty="0"/>
          </a:p>
          <a:p>
            <a:pPr eaLnBrk="1" hangingPunct="1">
              <a:spcBef>
                <a:spcPct val="0"/>
              </a:spcBef>
              <a:buFontTx/>
              <a:buNone/>
            </a:pPr>
            <a:r>
              <a:rPr lang="en-US" altLang="en-US" sz="2400" b="1" dirty="0"/>
              <a:t>  </a:t>
            </a:r>
            <a:r>
              <a:rPr lang="en-US" altLang="en-US" sz="2400" b="1" dirty="0" smtClean="0"/>
              <a:t>      =&gt;  &lt;A&gt;&lt;B&gt;a </a:t>
            </a:r>
            <a:endParaRPr lang="en-US" altLang="en-US" sz="2400" b="1" dirty="0"/>
          </a:p>
          <a:p>
            <a:pPr eaLnBrk="1" hangingPunct="1">
              <a:spcBef>
                <a:spcPct val="0"/>
              </a:spcBef>
              <a:buFontTx/>
              <a:buNone/>
            </a:pPr>
            <a:r>
              <a:rPr lang="en-US" altLang="en-US" sz="2400" b="1" dirty="0"/>
              <a:t>        </a:t>
            </a:r>
            <a:r>
              <a:rPr lang="en-US" altLang="en-US" sz="2400" b="1" dirty="0" smtClean="0"/>
              <a:t>=&gt; &lt;A&gt;</a:t>
            </a:r>
            <a:r>
              <a:rPr lang="en-US" altLang="en-US" sz="2400" b="1" dirty="0" err="1" smtClean="0"/>
              <a:t>ba</a:t>
            </a:r>
            <a:r>
              <a:rPr lang="en-US" altLang="en-US" sz="2400" b="1" dirty="0" smtClean="0"/>
              <a:t> </a:t>
            </a:r>
            <a:endParaRPr lang="en-US" altLang="en-US" sz="2400" b="1" dirty="0"/>
          </a:p>
          <a:p>
            <a:pPr eaLnBrk="1" hangingPunct="1">
              <a:spcBef>
                <a:spcPct val="0"/>
              </a:spcBef>
              <a:buFontTx/>
              <a:buNone/>
            </a:pPr>
            <a:r>
              <a:rPr lang="en-US" altLang="en-US" sz="2400" b="1" dirty="0"/>
              <a:t>        </a:t>
            </a:r>
            <a:r>
              <a:rPr lang="en-US" altLang="en-US" sz="2400" b="1" dirty="0" smtClean="0"/>
              <a:t>=&gt; a&lt;A&gt;</a:t>
            </a:r>
            <a:r>
              <a:rPr lang="en-US" altLang="en-US" sz="2400" b="1" dirty="0" err="1" smtClean="0"/>
              <a:t>ba</a:t>
            </a:r>
            <a:r>
              <a:rPr lang="en-US" altLang="en-US" sz="2400" b="1" dirty="0" smtClean="0"/>
              <a:t> </a:t>
            </a:r>
            <a:endParaRPr lang="en-US" altLang="en-US" sz="2400" b="1" dirty="0"/>
          </a:p>
          <a:p>
            <a:pPr eaLnBrk="1" hangingPunct="1">
              <a:spcBef>
                <a:spcPct val="0"/>
              </a:spcBef>
              <a:buFontTx/>
              <a:buNone/>
            </a:pPr>
            <a:r>
              <a:rPr lang="en-US" altLang="en-US" sz="2400" b="1" dirty="0"/>
              <a:t>        </a:t>
            </a:r>
            <a:r>
              <a:rPr lang="en-US" altLang="en-US" sz="2400" b="1" dirty="0" smtClean="0"/>
              <a:t>=&gt; </a:t>
            </a:r>
            <a:r>
              <a:rPr lang="en-US" altLang="en-US" sz="2400" b="1" dirty="0" err="1" smtClean="0"/>
              <a:t>abba</a:t>
            </a:r>
            <a:endParaRPr lang="en-US" altLang="en-US" sz="2400" b="1" dirty="0"/>
          </a:p>
        </p:txBody>
      </p:sp>
      <p:sp>
        <p:nvSpPr>
          <p:cNvPr id="7" name="Rectangle 6"/>
          <p:cNvSpPr>
            <a:spLocks noChangeArrowheads="1"/>
          </p:cNvSpPr>
          <p:nvPr/>
        </p:nvSpPr>
        <p:spPr bwMode="auto">
          <a:xfrm>
            <a:off x="3810000" y="4005263"/>
            <a:ext cx="45720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smtClean="0"/>
              <a:t>    S =&gt; &lt;A&gt;&lt;B&gt;</a:t>
            </a:r>
            <a:endParaRPr lang="en-US" altLang="en-US" sz="2400" b="1" dirty="0"/>
          </a:p>
          <a:p>
            <a:pPr eaLnBrk="1" hangingPunct="1">
              <a:spcBef>
                <a:spcPct val="0"/>
              </a:spcBef>
              <a:buFontTx/>
              <a:buNone/>
            </a:pPr>
            <a:r>
              <a:rPr lang="en-US" altLang="en-US" sz="2400" b="1" dirty="0"/>
              <a:t>        </a:t>
            </a:r>
            <a:r>
              <a:rPr lang="en-US" altLang="en-US" sz="2400" b="1" dirty="0" smtClean="0"/>
              <a:t>=&gt; a&lt;A&gt;&lt;B&gt;</a:t>
            </a:r>
            <a:endParaRPr lang="en-US" altLang="en-US" sz="2400" b="1" dirty="0"/>
          </a:p>
          <a:p>
            <a:pPr eaLnBrk="1" hangingPunct="1">
              <a:spcBef>
                <a:spcPct val="0"/>
              </a:spcBef>
              <a:buFontTx/>
              <a:buNone/>
            </a:pPr>
            <a:r>
              <a:rPr lang="en-US" altLang="en-US" sz="2400" b="1" dirty="0"/>
              <a:t>        </a:t>
            </a:r>
            <a:r>
              <a:rPr lang="en-US" altLang="en-US" sz="2400" b="1" dirty="0" smtClean="0"/>
              <a:t>=&gt; </a:t>
            </a:r>
            <a:r>
              <a:rPr lang="en-US" altLang="en-US" sz="2400" b="1" dirty="0" err="1" smtClean="0"/>
              <a:t>ab</a:t>
            </a:r>
            <a:r>
              <a:rPr lang="en-US" altLang="en-US" sz="2400" b="1" dirty="0" smtClean="0"/>
              <a:t>&lt;B&gt; </a:t>
            </a:r>
            <a:endParaRPr lang="en-US" altLang="en-US" sz="2400" b="1" dirty="0"/>
          </a:p>
          <a:p>
            <a:pPr eaLnBrk="1" hangingPunct="1">
              <a:spcBef>
                <a:spcPct val="0"/>
              </a:spcBef>
              <a:buFontTx/>
              <a:buNone/>
            </a:pPr>
            <a:r>
              <a:rPr lang="en-US" altLang="en-US" sz="2400" b="1" dirty="0"/>
              <a:t>        </a:t>
            </a:r>
            <a:r>
              <a:rPr lang="en-US" altLang="en-US" sz="2400" b="1" dirty="0" smtClean="0"/>
              <a:t>=&gt; </a:t>
            </a:r>
            <a:r>
              <a:rPr lang="en-US" altLang="en-US" sz="2400" b="1" dirty="0" err="1" smtClean="0"/>
              <a:t>ab</a:t>
            </a:r>
            <a:r>
              <a:rPr lang="en-US" altLang="en-US" sz="2400" b="1" dirty="0" smtClean="0"/>
              <a:t>&lt;B&gt;a</a:t>
            </a:r>
            <a:endParaRPr lang="en-US" altLang="en-US" sz="2400" b="1" dirty="0"/>
          </a:p>
          <a:p>
            <a:pPr eaLnBrk="1" hangingPunct="1">
              <a:spcBef>
                <a:spcPct val="0"/>
              </a:spcBef>
              <a:buFontTx/>
              <a:buNone/>
            </a:pPr>
            <a:r>
              <a:rPr lang="en-US" altLang="en-US" sz="2400" b="1" dirty="0"/>
              <a:t>        </a:t>
            </a:r>
            <a:r>
              <a:rPr lang="en-US" altLang="en-US" sz="2400" b="1" dirty="0" smtClean="0"/>
              <a:t>=&gt; </a:t>
            </a:r>
            <a:r>
              <a:rPr lang="en-US" altLang="en-US" sz="2400" b="1" dirty="0" err="1" smtClean="0"/>
              <a:t>abba</a:t>
            </a:r>
            <a:endParaRPr lang="en-US" altLang="en-US" sz="2400" b="1" dirty="0"/>
          </a:p>
        </p:txBody>
      </p:sp>
      <p:sp>
        <p:nvSpPr>
          <p:cNvPr id="8" name="TextBox 7"/>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4222538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dirty="0" smtClean="0">
                <a:solidFill>
                  <a:srgbClr val="0000FF"/>
                </a:solidFill>
              </a:rPr>
              <a:t>Exercise</a:t>
            </a:r>
            <a:endParaRPr lang="en-US" dirty="0">
              <a:solidFill>
                <a:srgbClr val="0000FF"/>
              </a:solidFill>
            </a:endParaRPr>
          </a:p>
        </p:txBody>
      </p:sp>
      <p:sp>
        <p:nvSpPr>
          <p:cNvPr id="94211" name="Content Placeholder 1"/>
          <p:cNvSpPr>
            <a:spLocks noGrp="1"/>
          </p:cNvSpPr>
          <p:nvPr>
            <p:ph idx="1"/>
          </p:nvPr>
        </p:nvSpPr>
        <p:spPr>
          <a:xfrm>
            <a:off x="304800" y="1493838"/>
            <a:ext cx="8153400" cy="1858962"/>
          </a:xfrm>
        </p:spPr>
        <p:txBody>
          <a:bodyPr/>
          <a:lstStyle/>
          <a:p>
            <a:pPr fontAlgn="base">
              <a:spcAft>
                <a:spcPct val="0"/>
              </a:spcAft>
            </a:pPr>
            <a:r>
              <a:rPr lang="en-US" altLang="en-US" smtClean="0"/>
              <a:t>Considering the grammar: &lt;S&gt; </a:t>
            </a:r>
            <a:r>
              <a:rPr lang="en-US" altLang="en-US" smtClean="0">
                <a:sym typeface="Wingdings" panose="05000000000000000000" pitchFamily="2" charset="2"/>
              </a:rPr>
              <a:t></a:t>
            </a:r>
            <a:r>
              <a:rPr lang="en-US" altLang="en-US" smtClean="0"/>
              <a:t> b&lt;S&gt;a | ab | ba Indicate which of the following sentences cannot be generated with the above grammar? </a:t>
            </a:r>
          </a:p>
          <a:p>
            <a:pPr fontAlgn="base">
              <a:spcAft>
                <a:spcPct val="0"/>
              </a:spcAft>
            </a:pPr>
            <a:r>
              <a:rPr lang="en-US" altLang="en-US" smtClean="0"/>
              <a:t>(a) abba    b. bbbaaa	c. baba	d. bbaa</a:t>
            </a:r>
          </a:p>
          <a:p>
            <a:pPr fontAlgn="base">
              <a:spcAft>
                <a:spcPct val="0"/>
              </a:spcAft>
            </a:pPr>
            <a:endParaRPr lang="en-US" altLang="en-US"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38" y="3352800"/>
            <a:ext cx="2209800"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4114368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dirty="0" smtClean="0">
                <a:solidFill>
                  <a:srgbClr val="0000FF"/>
                </a:solidFill>
              </a:rPr>
              <a:t>Exercise</a:t>
            </a:r>
            <a:endParaRPr lang="en-US" dirty="0">
              <a:solidFill>
                <a:srgbClr val="0000FF"/>
              </a:solidFill>
            </a:endParaRPr>
          </a:p>
        </p:txBody>
      </p:sp>
      <p:sp>
        <p:nvSpPr>
          <p:cNvPr id="95235" name="Content Placeholder 1"/>
          <p:cNvSpPr>
            <a:spLocks noGrp="1"/>
          </p:cNvSpPr>
          <p:nvPr>
            <p:ph idx="1"/>
          </p:nvPr>
        </p:nvSpPr>
        <p:spPr>
          <a:xfrm>
            <a:off x="304800" y="1493838"/>
            <a:ext cx="8229600" cy="1325562"/>
          </a:xfrm>
        </p:spPr>
        <p:txBody>
          <a:bodyPr/>
          <a:lstStyle/>
          <a:p>
            <a:pPr fontAlgn="base">
              <a:spcAft>
                <a:spcPct val="0"/>
              </a:spcAft>
            </a:pPr>
            <a:r>
              <a:rPr lang="en-US" altLang="en-US" dirty="0" smtClean="0"/>
              <a:t>For the BNF definition X -&gt; b | </a:t>
            </a:r>
            <a:r>
              <a:rPr lang="en-US" altLang="en-US" dirty="0" err="1" smtClean="0"/>
              <a:t>aaaXa</a:t>
            </a:r>
            <a:r>
              <a:rPr lang="en-US" altLang="en-US" dirty="0" smtClean="0"/>
              <a:t> | </a:t>
            </a:r>
            <a:r>
              <a:rPr lang="en-US" altLang="en-US" dirty="0" err="1" smtClean="0"/>
              <a:t>aaXaa</a:t>
            </a:r>
            <a:r>
              <a:rPr lang="en-US" altLang="en-US" dirty="0" smtClean="0"/>
              <a:t>, determine by derivation which of the string below is in the grammar(X).</a:t>
            </a:r>
          </a:p>
          <a:p>
            <a:pPr fontAlgn="base">
              <a:spcAft>
                <a:spcPct val="0"/>
              </a:spcAft>
            </a:pPr>
            <a:r>
              <a:rPr lang="en-US" altLang="en-US" dirty="0" smtClean="0"/>
              <a:t>(a) a</a:t>
            </a:r>
            <a:r>
              <a:rPr lang="en-US" altLang="en-US" baseline="30000" dirty="0" smtClean="0"/>
              <a:t>7</a:t>
            </a:r>
            <a:r>
              <a:rPr lang="en-US" altLang="en-US" dirty="0" smtClean="0"/>
              <a:t>ba</a:t>
            </a:r>
            <a:r>
              <a:rPr lang="en-US" altLang="en-US" baseline="30000" dirty="0" smtClean="0"/>
              <a:t>5</a:t>
            </a:r>
            <a:r>
              <a:rPr lang="en-US" altLang="en-US" dirty="0" smtClean="0"/>
              <a:t>	(b) a</a:t>
            </a:r>
            <a:r>
              <a:rPr lang="en-US" altLang="en-US" baseline="30000" dirty="0" smtClean="0"/>
              <a:t>6</a:t>
            </a:r>
            <a:r>
              <a:rPr lang="en-US" altLang="en-US" dirty="0" smtClean="0"/>
              <a:t>ba</a:t>
            </a:r>
            <a:r>
              <a:rPr lang="en-US" altLang="en-US" baseline="30000" dirty="0" smtClean="0"/>
              <a:t>4  </a:t>
            </a:r>
            <a:r>
              <a:rPr lang="en-US" altLang="en-US" dirty="0" smtClean="0"/>
              <a:t>      (c) ab</a:t>
            </a:r>
            <a:r>
              <a:rPr lang="en-US" altLang="en-US" baseline="30000" dirty="0" smtClean="0"/>
              <a:t>7</a:t>
            </a:r>
            <a:r>
              <a:rPr lang="en-US" altLang="en-US" dirty="0" smtClean="0"/>
              <a:t>a		(d) aba</a:t>
            </a:r>
          </a:p>
          <a:p>
            <a:pPr fontAlgn="base">
              <a:spcAft>
                <a:spcPct val="0"/>
              </a:spcAft>
            </a:pPr>
            <a:endParaRPr lang="en-US" altLang="en-US" dirty="0" smtClean="0"/>
          </a:p>
        </p:txBody>
      </p:sp>
      <p:sp>
        <p:nvSpPr>
          <p:cNvPr id="5" name="Rectangle 4"/>
          <p:cNvSpPr>
            <a:spLocks noChangeArrowheads="1"/>
          </p:cNvSpPr>
          <p:nvPr/>
        </p:nvSpPr>
        <p:spPr bwMode="auto">
          <a:xfrm>
            <a:off x="533400" y="3352800"/>
            <a:ext cx="4572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a:t>(a) a</a:t>
            </a:r>
            <a:r>
              <a:rPr lang="en-US" altLang="en-US" sz="2400" b="1" baseline="30000" dirty="0"/>
              <a:t>7</a:t>
            </a:r>
            <a:r>
              <a:rPr lang="en-US" altLang="en-US" sz="2400" b="1" dirty="0"/>
              <a:t>ba</a:t>
            </a:r>
            <a:r>
              <a:rPr lang="en-US" altLang="en-US" sz="2400" b="1" baseline="30000" dirty="0"/>
              <a:t>5</a:t>
            </a:r>
            <a:r>
              <a:rPr lang="en-US" altLang="en-US" sz="2400" b="1" dirty="0"/>
              <a:t>	(YES)</a:t>
            </a:r>
          </a:p>
          <a:p>
            <a:pPr eaLnBrk="1" hangingPunct="1">
              <a:spcBef>
                <a:spcPct val="0"/>
              </a:spcBef>
              <a:buFontTx/>
              <a:buNone/>
            </a:pPr>
            <a:r>
              <a:rPr lang="en-US" altLang="en-US" sz="2400" b="1" dirty="0" smtClean="0"/>
              <a:t>X=&gt; </a:t>
            </a:r>
            <a:r>
              <a:rPr lang="en-US" altLang="en-US" sz="2400" b="1" dirty="0"/>
              <a:t>a</a:t>
            </a:r>
            <a:r>
              <a:rPr lang="en-US" altLang="en-US" sz="2400" b="1" baseline="30000" dirty="0"/>
              <a:t>3</a:t>
            </a:r>
            <a:r>
              <a:rPr lang="en-US" altLang="en-US" sz="2400" b="1" dirty="0"/>
              <a:t>Xa</a:t>
            </a:r>
          </a:p>
          <a:p>
            <a:pPr eaLnBrk="1" hangingPunct="1">
              <a:spcBef>
                <a:spcPct val="0"/>
              </a:spcBef>
              <a:buFontTx/>
              <a:buNone/>
            </a:pPr>
            <a:r>
              <a:rPr lang="en-US" altLang="en-US" sz="2400" b="1" dirty="0"/>
              <a:t>  </a:t>
            </a:r>
            <a:r>
              <a:rPr lang="en-US" altLang="en-US" sz="2400" b="1" dirty="0" smtClean="0"/>
              <a:t>=&gt; </a:t>
            </a:r>
            <a:r>
              <a:rPr lang="en-US" altLang="en-US" sz="2400" b="1" dirty="0"/>
              <a:t>a</a:t>
            </a:r>
            <a:r>
              <a:rPr lang="en-US" altLang="en-US" sz="2400" b="1" baseline="30000" dirty="0"/>
              <a:t>5</a:t>
            </a:r>
            <a:r>
              <a:rPr lang="en-US" altLang="en-US" sz="2400" b="1" dirty="0"/>
              <a:t>Xa</a:t>
            </a:r>
            <a:r>
              <a:rPr lang="en-US" altLang="en-US" sz="2400" b="1" baseline="30000" dirty="0"/>
              <a:t>3</a:t>
            </a:r>
            <a:endParaRPr lang="en-US" altLang="en-US" sz="2400" b="1" dirty="0"/>
          </a:p>
          <a:p>
            <a:pPr eaLnBrk="1" hangingPunct="1">
              <a:spcBef>
                <a:spcPct val="0"/>
              </a:spcBef>
              <a:buFontTx/>
              <a:buNone/>
            </a:pPr>
            <a:r>
              <a:rPr lang="en-US" altLang="en-US" sz="2400" b="1" dirty="0"/>
              <a:t>  </a:t>
            </a:r>
            <a:r>
              <a:rPr lang="en-US" altLang="en-US" sz="2400" b="1" dirty="0" smtClean="0"/>
              <a:t>=&gt; </a:t>
            </a:r>
            <a:r>
              <a:rPr lang="en-US" altLang="en-US" sz="2400" b="1" dirty="0"/>
              <a:t>a</a:t>
            </a:r>
            <a:r>
              <a:rPr lang="en-US" altLang="en-US" sz="2400" b="1" baseline="30000" dirty="0"/>
              <a:t>7</a:t>
            </a:r>
            <a:r>
              <a:rPr lang="en-US" altLang="en-US" sz="2400" b="1" dirty="0"/>
              <a:t>Xa</a:t>
            </a:r>
            <a:r>
              <a:rPr lang="en-US" altLang="en-US" sz="2400" b="1" baseline="30000" dirty="0"/>
              <a:t>5</a:t>
            </a:r>
            <a:endParaRPr lang="en-US" altLang="en-US" sz="2400" b="1" dirty="0"/>
          </a:p>
          <a:p>
            <a:pPr eaLnBrk="1" hangingPunct="1">
              <a:spcBef>
                <a:spcPct val="0"/>
              </a:spcBef>
              <a:buFontTx/>
              <a:buNone/>
            </a:pPr>
            <a:r>
              <a:rPr lang="en-US" altLang="en-US" sz="2400" b="1" dirty="0"/>
              <a:t>  </a:t>
            </a:r>
            <a:r>
              <a:rPr lang="en-US" altLang="en-US" sz="2400" b="1" dirty="0" smtClean="0"/>
              <a:t>=&gt; </a:t>
            </a:r>
            <a:r>
              <a:rPr lang="en-US" altLang="en-US" sz="2400" b="1" dirty="0"/>
              <a:t>a</a:t>
            </a:r>
            <a:r>
              <a:rPr lang="en-US" altLang="en-US" sz="2400" b="1" baseline="30000" dirty="0"/>
              <a:t>7</a:t>
            </a:r>
            <a:r>
              <a:rPr lang="en-US" altLang="en-US" sz="2400" b="1" dirty="0"/>
              <a:t>ba</a:t>
            </a:r>
            <a:r>
              <a:rPr lang="en-US" altLang="en-US" sz="2400" b="1" baseline="30000" dirty="0"/>
              <a:t>5</a:t>
            </a:r>
            <a:endParaRPr lang="en-US" altLang="en-US" sz="2400" b="1" dirty="0"/>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907614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1"/>
          <p:cNvSpPr>
            <a:spLocks noGrp="1"/>
          </p:cNvSpPr>
          <p:nvPr>
            <p:ph idx="1"/>
          </p:nvPr>
        </p:nvSpPr>
        <p:spPr>
          <a:xfrm>
            <a:off x="304800" y="1493838"/>
            <a:ext cx="8229600" cy="4525962"/>
          </a:xfrm>
        </p:spPr>
        <p:txBody>
          <a:bodyPr/>
          <a:lstStyle/>
          <a:p>
            <a:pPr fontAlgn="base">
              <a:spcAft>
                <a:spcPct val="0"/>
              </a:spcAft>
            </a:pPr>
            <a:r>
              <a:rPr lang="en-US" altLang="en-US" smtClean="0"/>
              <a:t>Given the following grammar in BNF: </a:t>
            </a:r>
          </a:p>
          <a:p>
            <a:pPr fontAlgn="base">
              <a:spcAft>
                <a:spcPct val="0"/>
              </a:spcAft>
            </a:pPr>
            <a:r>
              <a:rPr lang="en-US" altLang="en-US" smtClean="0"/>
              <a:t>&lt;assign&gt; -&gt; &lt;id&gt; = &lt;expr&gt;</a:t>
            </a:r>
          </a:p>
          <a:p>
            <a:pPr fontAlgn="base">
              <a:spcAft>
                <a:spcPct val="0"/>
              </a:spcAft>
            </a:pPr>
            <a:r>
              <a:rPr lang="en-US" altLang="en-US" smtClean="0"/>
              <a:t>&lt;id&gt; -&gt; A | B | C</a:t>
            </a:r>
          </a:p>
          <a:p>
            <a:pPr fontAlgn="base">
              <a:spcAft>
                <a:spcPct val="0"/>
              </a:spcAft>
            </a:pPr>
            <a:r>
              <a:rPr lang="en-US" altLang="en-US" smtClean="0"/>
              <a:t>&lt;expr&gt; -&gt; &lt;expr&gt; + &lt;term&gt; | &lt;term&gt;</a:t>
            </a:r>
          </a:p>
          <a:p>
            <a:pPr fontAlgn="base">
              <a:spcAft>
                <a:spcPct val="0"/>
              </a:spcAft>
            </a:pPr>
            <a:r>
              <a:rPr lang="en-US" altLang="en-US" smtClean="0"/>
              <a:t>&lt;term&gt; -&gt; &lt;term&gt; * &lt;factor&gt; | &lt;factor&gt;</a:t>
            </a:r>
          </a:p>
          <a:p>
            <a:pPr fontAlgn="base">
              <a:spcAft>
                <a:spcPct val="0"/>
              </a:spcAft>
            </a:pPr>
            <a:r>
              <a:rPr lang="en-US" altLang="en-US" smtClean="0"/>
              <a:t>	&lt;factor&gt; -&gt; (&lt;expr&gt; ) | &lt;id&gt;</a:t>
            </a:r>
          </a:p>
          <a:p>
            <a:pPr fontAlgn="base">
              <a:spcAft>
                <a:spcPct val="0"/>
              </a:spcAft>
            </a:pPr>
            <a:endParaRPr lang="en-US" altLang="en-US" smtClean="0"/>
          </a:p>
          <a:p>
            <a:pPr fontAlgn="base">
              <a:spcAft>
                <a:spcPct val="0"/>
              </a:spcAft>
              <a:buFont typeface="Arial" pitchFamily="34" charset="0"/>
              <a:buChar char="•"/>
            </a:pPr>
            <a:r>
              <a:rPr lang="en-US" altLang="en-US" smtClean="0"/>
              <a:t>Rewrite the given grammar to give + precedence over * and force + to be right associative.</a:t>
            </a:r>
          </a:p>
          <a:p>
            <a:pPr fontAlgn="base">
              <a:spcAft>
                <a:spcPct val="0"/>
              </a:spcAft>
              <a:buFont typeface="Arial" pitchFamily="34" charset="0"/>
              <a:buChar char="•"/>
            </a:pPr>
            <a:r>
              <a:rPr lang="en-US" altLang="en-US" smtClean="0"/>
              <a:t>Rewrite the given grammar to add ++ and - - unary operators of C language.</a:t>
            </a:r>
          </a:p>
          <a:p>
            <a:pPr fontAlgn="base">
              <a:spcAft>
                <a:spcPct val="0"/>
              </a:spcAft>
              <a:buFont typeface="Arial" pitchFamily="34" charset="0"/>
              <a:buChar char="•"/>
            </a:pPr>
            <a:endParaRPr lang="en-US" altLang="en-US" smtClean="0"/>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defRPr/>
            </a:pPr>
            <a:r>
              <a:rPr lang="en-US" dirty="0" smtClean="0">
                <a:solidFill>
                  <a:srgbClr val="0000FF"/>
                </a:solidFill>
              </a:rPr>
              <a:t>Exercise</a:t>
            </a:r>
            <a:endParaRPr lang="en-US" dirty="0">
              <a:solidFill>
                <a:srgbClr val="0000FF"/>
              </a:solidFill>
            </a:endParaRPr>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4110063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1"/>
          <p:cNvSpPr>
            <a:spLocks noGrp="1"/>
          </p:cNvSpPr>
          <p:nvPr>
            <p:ph idx="1"/>
          </p:nvPr>
        </p:nvSpPr>
        <p:spPr>
          <a:xfrm>
            <a:off x="304800" y="1493838"/>
            <a:ext cx="8229600" cy="4525962"/>
          </a:xfrm>
        </p:spPr>
        <p:txBody>
          <a:bodyPr/>
          <a:lstStyle/>
          <a:p>
            <a:pPr fontAlgn="base">
              <a:spcAft>
                <a:spcPct val="0"/>
              </a:spcAft>
            </a:pPr>
            <a:r>
              <a:rPr lang="en-US" altLang="en-US" b="1" smtClean="0"/>
              <a:t>&lt;assign&gt; -&gt; &lt;id&gt; = &lt;expr&gt;</a:t>
            </a:r>
            <a:endParaRPr lang="en-US" altLang="en-US" smtClean="0"/>
          </a:p>
          <a:p>
            <a:pPr fontAlgn="base">
              <a:spcAft>
                <a:spcPct val="0"/>
              </a:spcAft>
            </a:pPr>
            <a:r>
              <a:rPr lang="en-US" altLang="en-US" b="1" smtClean="0"/>
              <a:t>&lt;id&gt; -&gt; A | B | C</a:t>
            </a:r>
            <a:endParaRPr lang="en-US" altLang="en-US" smtClean="0"/>
          </a:p>
          <a:p>
            <a:pPr fontAlgn="base">
              <a:spcAft>
                <a:spcPct val="0"/>
              </a:spcAft>
            </a:pPr>
            <a:r>
              <a:rPr lang="en-US" altLang="en-US" b="1" smtClean="0"/>
              <a:t>&lt;expr&gt; -&gt; &lt;expr&gt; * &lt;term&gt; | &lt;term&gt;</a:t>
            </a:r>
            <a:endParaRPr lang="en-US" altLang="en-US" smtClean="0"/>
          </a:p>
          <a:p>
            <a:pPr fontAlgn="base">
              <a:spcAft>
                <a:spcPct val="0"/>
              </a:spcAft>
            </a:pPr>
            <a:r>
              <a:rPr lang="en-US" altLang="en-US" b="1" smtClean="0"/>
              <a:t>&lt;term&gt; -&gt; &lt;factor&gt; + &lt;term&gt; | &lt;factor&gt;</a:t>
            </a:r>
            <a:endParaRPr lang="en-US" altLang="en-US" smtClean="0"/>
          </a:p>
          <a:p>
            <a:pPr fontAlgn="base">
              <a:spcAft>
                <a:spcPct val="0"/>
              </a:spcAft>
            </a:pPr>
            <a:r>
              <a:rPr lang="en-US" altLang="en-US" b="1" smtClean="0"/>
              <a:t>&lt;factor&gt; -&gt; ( &lt;expr&gt; ) | &lt;id&gt;</a:t>
            </a:r>
            <a:endParaRPr lang="en-US" altLang="en-US" smtClean="0"/>
          </a:p>
          <a:p>
            <a:pPr fontAlgn="base">
              <a:spcAft>
                <a:spcPct val="0"/>
              </a:spcAft>
            </a:pPr>
            <a:endParaRPr lang="en-US" altLang="en-US" smtClean="0"/>
          </a:p>
          <a:p>
            <a:pPr fontAlgn="base">
              <a:spcAft>
                <a:spcPct val="0"/>
              </a:spcAft>
            </a:pPr>
            <a:r>
              <a:rPr lang="en-US" altLang="en-US" b="1" smtClean="0"/>
              <a:t>&lt;assign&gt; -&gt; &lt;id&gt; = &lt;expr&gt;</a:t>
            </a:r>
            <a:endParaRPr lang="en-US" altLang="en-US" smtClean="0"/>
          </a:p>
          <a:p>
            <a:pPr fontAlgn="base">
              <a:spcAft>
                <a:spcPct val="0"/>
              </a:spcAft>
            </a:pPr>
            <a:r>
              <a:rPr lang="en-US" altLang="en-US" b="1" smtClean="0"/>
              <a:t>&lt;id&gt; -&gt; A | B | C</a:t>
            </a:r>
            <a:endParaRPr lang="en-US" altLang="en-US" smtClean="0"/>
          </a:p>
          <a:p>
            <a:pPr fontAlgn="base">
              <a:spcAft>
                <a:spcPct val="0"/>
              </a:spcAft>
            </a:pPr>
            <a:r>
              <a:rPr lang="en-US" altLang="en-US" b="1" smtClean="0"/>
              <a:t>&lt;expr&gt; -&gt; &lt;expr&gt; + &lt;term&gt; | &lt;term&gt;</a:t>
            </a:r>
            <a:endParaRPr lang="en-US" altLang="en-US" smtClean="0"/>
          </a:p>
          <a:p>
            <a:pPr fontAlgn="base">
              <a:spcAft>
                <a:spcPct val="0"/>
              </a:spcAft>
            </a:pPr>
            <a:r>
              <a:rPr lang="en-US" altLang="en-US" b="1" smtClean="0"/>
              <a:t>&lt;term&gt; -&gt; &lt;term&gt; * &lt;factor&gt; | &lt;factor&gt;</a:t>
            </a:r>
            <a:endParaRPr lang="en-US" altLang="en-US" smtClean="0"/>
          </a:p>
          <a:p>
            <a:pPr fontAlgn="base">
              <a:spcAft>
                <a:spcPct val="0"/>
              </a:spcAft>
            </a:pPr>
            <a:r>
              <a:rPr lang="en-US" altLang="en-US" b="1" smtClean="0"/>
              <a:t>&lt;factor&gt; -&gt; ( &lt;expr&gt; ) | &lt;id&gt; | &lt;id&gt; ++ | &lt;id&gt; -- | ++ &lt;id&gt; |           -- &lt;id&gt;</a:t>
            </a:r>
            <a:endParaRPr lang="en-US" altLang="en-US" smtClean="0"/>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defRPr/>
            </a:pPr>
            <a:r>
              <a:rPr lang="en-US" dirty="0" smtClean="0">
                <a:solidFill>
                  <a:srgbClr val="0000FF"/>
                </a:solidFill>
              </a:rPr>
              <a:t>Solutions</a:t>
            </a:r>
            <a:endParaRPr lang="en-US" dirty="0">
              <a:solidFill>
                <a:srgbClr val="0000FF"/>
              </a:solidFill>
            </a:endParaRPr>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4968477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   &lt;</a:t>
            </a:r>
            <a:r>
              <a:rPr lang="en-US" dirty="0"/>
              <a:t>object&gt; </a:t>
            </a:r>
            <a:r>
              <a:rPr lang="en-US" dirty="0" smtClean="0">
                <a:sym typeface="Wingdings" panose="05000000000000000000" pitchFamily="2" charset="2"/>
              </a:rPr>
              <a:t></a:t>
            </a:r>
            <a:r>
              <a:rPr lang="en-US" dirty="0" smtClean="0"/>
              <a:t> </a:t>
            </a:r>
            <a:r>
              <a:rPr lang="en-US" dirty="0"/>
              <a:t>&lt;object</a:t>
            </a:r>
            <a:r>
              <a:rPr lang="en-US" dirty="0" smtClean="0"/>
              <a:t>&gt; </a:t>
            </a:r>
            <a:r>
              <a:rPr lang="en-US" dirty="0"/>
              <a:t>in </a:t>
            </a:r>
            <a:r>
              <a:rPr lang="en-US" dirty="0" smtClean="0"/>
              <a:t>&lt;object&gt; | &lt;object&gt; above &lt;object&gt; </a:t>
            </a:r>
            <a:r>
              <a:rPr lang="en-US" dirty="0"/>
              <a:t>| </a:t>
            </a:r>
            <a:r>
              <a:rPr lang="en-US" dirty="0" smtClean="0"/>
              <a:t>&lt;object&gt;   beside &lt;</a:t>
            </a:r>
            <a:r>
              <a:rPr lang="en-US" dirty="0"/>
              <a:t>object&gt; </a:t>
            </a:r>
          </a:p>
          <a:p>
            <a:r>
              <a:rPr lang="en-US" dirty="0"/>
              <a:t>	&lt;</a:t>
            </a:r>
            <a:r>
              <a:rPr lang="en-US" dirty="0" smtClean="0"/>
              <a:t>object&gt;</a:t>
            </a:r>
            <a:r>
              <a:rPr lang="en-US" dirty="0" smtClean="0">
                <a:sym typeface="Wingdings" panose="05000000000000000000" pitchFamily="2" charset="2"/>
              </a:rPr>
              <a:t></a:t>
            </a:r>
            <a:r>
              <a:rPr lang="en-US" dirty="0" smtClean="0"/>
              <a:t> </a:t>
            </a:r>
            <a:r>
              <a:rPr lang="en-US" dirty="0"/>
              <a:t>&lt;color&gt; &lt;object&gt;</a:t>
            </a:r>
          </a:p>
          <a:p>
            <a:r>
              <a:rPr lang="en-US" dirty="0"/>
              <a:t>	&lt;object</a:t>
            </a:r>
            <a:r>
              <a:rPr lang="en-US" dirty="0" smtClean="0"/>
              <a:t>&gt;</a:t>
            </a:r>
            <a:r>
              <a:rPr lang="en-US" dirty="0" smtClean="0">
                <a:sym typeface="Wingdings" panose="05000000000000000000" pitchFamily="2" charset="2"/>
              </a:rPr>
              <a:t></a:t>
            </a:r>
            <a:r>
              <a:rPr lang="en-US" dirty="0" smtClean="0"/>
              <a:t> </a:t>
            </a:r>
            <a:r>
              <a:rPr lang="en-US" dirty="0"/>
              <a:t>circle | square | </a:t>
            </a:r>
            <a:r>
              <a:rPr lang="en-US" dirty="0" smtClean="0"/>
              <a:t>triangle</a:t>
            </a:r>
          </a:p>
          <a:p>
            <a:r>
              <a:rPr lang="en-US" dirty="0" smtClean="0"/>
              <a:t>    &lt;color&gt; -&gt; red | blue | green</a:t>
            </a:r>
            <a:endParaRPr lang="en-US" dirty="0"/>
          </a:p>
          <a:p>
            <a:pPr>
              <a:buFont typeface="Arial" panose="020B0604020202020204" pitchFamily="34" charset="0"/>
              <a:buChar char="•"/>
            </a:pPr>
            <a:r>
              <a:rPr lang="en-US" dirty="0" smtClean="0"/>
              <a:t>Question:</a:t>
            </a:r>
          </a:p>
          <a:p>
            <a:pPr lvl="1">
              <a:buFont typeface="Arial" panose="020B0604020202020204" pitchFamily="34" charset="0"/>
              <a:buChar char="•"/>
            </a:pPr>
            <a:r>
              <a:rPr lang="en-US" sz="1800" dirty="0"/>
              <a:t>Precedence : </a:t>
            </a:r>
            <a:r>
              <a:rPr lang="en-US" sz="1800" b="1" dirty="0"/>
              <a:t>in = above &gt; beside</a:t>
            </a:r>
            <a:endParaRPr lang="en-US" sz="1800" dirty="0"/>
          </a:p>
          <a:p>
            <a:pPr lvl="1">
              <a:buFont typeface="Arial" panose="020B0604020202020204" pitchFamily="34" charset="0"/>
              <a:buChar char="•"/>
            </a:pPr>
            <a:r>
              <a:rPr lang="en-US" sz="1800" dirty="0"/>
              <a:t>Associativity: </a:t>
            </a:r>
            <a:r>
              <a:rPr lang="en-US" sz="1800" b="1" dirty="0"/>
              <a:t>Left</a:t>
            </a:r>
          </a:p>
          <a:p>
            <a:pPr lvl="1">
              <a:buFont typeface="Arial" panose="020B0604020202020204" pitchFamily="34" charset="0"/>
              <a:buChar char="•"/>
            </a:pPr>
            <a:endParaRPr lang="en-US" sz="1800" b="1" dirty="0"/>
          </a:p>
          <a:p>
            <a:pPr>
              <a:buFont typeface="Arial" panose="020B0604020202020204" pitchFamily="34" charset="0"/>
              <a:buChar char="•"/>
            </a:pPr>
            <a:r>
              <a:rPr lang="en-US" dirty="0" smtClean="0"/>
              <a:t>Solution:</a:t>
            </a:r>
            <a:endParaRPr lang="en-US" dirty="0"/>
          </a:p>
          <a:p>
            <a:r>
              <a:rPr lang="en-US" dirty="0"/>
              <a:t>		&lt;object&gt; 	</a:t>
            </a:r>
            <a:r>
              <a:rPr lang="en-US" dirty="0">
                <a:sym typeface="Wingdings" panose="05000000000000000000" pitchFamily="2" charset="2"/>
              </a:rPr>
              <a:t></a:t>
            </a:r>
            <a:r>
              <a:rPr lang="en-US" dirty="0"/>
              <a:t> &lt;object&gt; beside </a:t>
            </a:r>
            <a:r>
              <a:rPr lang="en-US" dirty="0" smtClean="0"/>
              <a:t>&lt;term&gt; </a:t>
            </a:r>
            <a:r>
              <a:rPr lang="en-US" dirty="0"/>
              <a:t>| &lt;term&gt;</a:t>
            </a:r>
          </a:p>
          <a:p>
            <a:r>
              <a:rPr lang="en-US" dirty="0"/>
              <a:t>		 &lt;term&gt; 	</a:t>
            </a:r>
            <a:r>
              <a:rPr lang="en-US" dirty="0">
                <a:sym typeface="Wingdings" panose="05000000000000000000" pitchFamily="2" charset="2"/>
              </a:rPr>
              <a:t></a:t>
            </a:r>
            <a:r>
              <a:rPr lang="en-US" dirty="0"/>
              <a:t> &lt;term&gt; in </a:t>
            </a:r>
            <a:r>
              <a:rPr lang="en-US" dirty="0" smtClean="0"/>
              <a:t>&lt;factor&gt; </a:t>
            </a:r>
            <a:r>
              <a:rPr lang="en-US" dirty="0"/>
              <a:t>| &lt;term&gt; above </a:t>
            </a:r>
            <a:r>
              <a:rPr lang="en-US" dirty="0" smtClean="0"/>
              <a:t>&lt;factor&gt; </a:t>
            </a:r>
            <a:r>
              <a:rPr lang="en-US" dirty="0"/>
              <a:t>| </a:t>
            </a:r>
            <a:r>
              <a:rPr lang="en-US" dirty="0" smtClean="0"/>
              <a:t>&lt;factor&gt;</a:t>
            </a:r>
          </a:p>
          <a:p>
            <a:r>
              <a:rPr lang="en-US" dirty="0" smtClean="0"/>
              <a:t>		 &lt;factor&gt;	</a:t>
            </a:r>
            <a:r>
              <a:rPr lang="en-US" dirty="0" smtClean="0">
                <a:sym typeface="Wingdings" panose="05000000000000000000" pitchFamily="2" charset="2"/>
              </a:rPr>
              <a:t></a:t>
            </a:r>
            <a:r>
              <a:rPr lang="en-US" dirty="0" smtClean="0"/>
              <a:t> circle | square | triangle | &lt;color&gt; &lt;factor&gt;</a:t>
            </a:r>
          </a:p>
          <a:p>
            <a:r>
              <a:rPr lang="en-US" dirty="0" smtClean="0"/>
              <a:t>             &lt;color&gt;        -&gt; red | blue | green</a:t>
            </a:r>
          </a:p>
          <a:p>
            <a:pPr marL="342900" lvl="1" indent="0">
              <a:buNone/>
            </a:pPr>
            <a:endParaRPr lang="en-US" sz="1800" b="1" dirty="0"/>
          </a:p>
        </p:txBody>
      </p:sp>
      <p:sp>
        <p:nvSpPr>
          <p:cNvPr id="3" name="Content Placeholder 2"/>
          <p:cNvSpPr>
            <a:spLocks noGrp="1"/>
          </p:cNvSpPr>
          <p:nvPr>
            <p:ph sz="quarter" idx="10"/>
          </p:nvPr>
        </p:nvSpPr>
        <p:spPr/>
        <p:txBody>
          <a:bodyPr/>
          <a:lstStyle/>
          <a:p>
            <a:r>
              <a:rPr lang="en-US" dirty="0" smtClean="0"/>
              <a:t>More examples</a:t>
            </a:r>
            <a:endParaRPr lang="en-US" dirty="0"/>
          </a:p>
        </p:txBody>
      </p:sp>
    </p:spTree>
    <p:extLst>
      <p:ext uri="{BB962C8B-B14F-4D97-AF65-F5344CB8AC3E}">
        <p14:creationId xmlns:p14="http://schemas.microsoft.com/office/powerpoint/2010/main" val="29693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Question:</a:t>
            </a:r>
            <a:endParaRPr lang="en-US" dirty="0"/>
          </a:p>
          <a:p>
            <a:pPr lvl="1">
              <a:buFont typeface="Arial" panose="020B0604020202020204" pitchFamily="34" charset="0"/>
              <a:buChar char="•"/>
            </a:pPr>
            <a:r>
              <a:rPr lang="en-US" sz="1800" dirty="0"/>
              <a:t>Precedence : </a:t>
            </a:r>
            <a:r>
              <a:rPr lang="en-US" sz="1800" b="1" dirty="0"/>
              <a:t>beside &gt; in &gt; above</a:t>
            </a:r>
          </a:p>
          <a:p>
            <a:pPr lvl="1">
              <a:buFont typeface="Arial" panose="020B0604020202020204" pitchFamily="34" charset="0"/>
              <a:buChar char="•"/>
            </a:pPr>
            <a:r>
              <a:rPr lang="en-US" sz="1800" dirty="0"/>
              <a:t>Associativity: </a:t>
            </a:r>
            <a:r>
              <a:rPr lang="en-US" sz="1800" b="1" dirty="0"/>
              <a:t>Left</a:t>
            </a:r>
          </a:p>
          <a:p>
            <a:pPr lvl="1">
              <a:buFont typeface="Arial" panose="020B0604020202020204" pitchFamily="34" charset="0"/>
              <a:buChar char="•"/>
            </a:pPr>
            <a:endParaRPr lang="en-US" sz="1800" b="1" dirty="0"/>
          </a:p>
          <a:p>
            <a:pPr>
              <a:buFont typeface="Arial" panose="020B0604020202020204" pitchFamily="34" charset="0"/>
              <a:buChar char="•"/>
            </a:pPr>
            <a:r>
              <a:rPr lang="en-US" dirty="0" smtClean="0"/>
              <a:t>Solution:</a:t>
            </a:r>
            <a:endParaRPr lang="en-US" dirty="0"/>
          </a:p>
          <a:p>
            <a:r>
              <a:rPr lang="en-US" dirty="0"/>
              <a:t>		&lt;object&gt; 	</a:t>
            </a:r>
            <a:r>
              <a:rPr lang="en-US" dirty="0">
                <a:sym typeface="Wingdings" panose="05000000000000000000" pitchFamily="2" charset="2"/>
              </a:rPr>
              <a:t></a:t>
            </a:r>
            <a:r>
              <a:rPr lang="en-US" dirty="0"/>
              <a:t> &lt;object&gt; above </a:t>
            </a:r>
            <a:r>
              <a:rPr lang="en-US" dirty="0" smtClean="0"/>
              <a:t>&lt;term&gt; </a:t>
            </a:r>
            <a:r>
              <a:rPr lang="en-US" dirty="0"/>
              <a:t>| &lt;term</a:t>
            </a:r>
            <a:r>
              <a:rPr lang="en-US" dirty="0" smtClean="0"/>
              <a:t>&gt;</a:t>
            </a:r>
          </a:p>
          <a:p>
            <a:r>
              <a:rPr lang="en-US" dirty="0"/>
              <a:t>	</a:t>
            </a:r>
            <a:r>
              <a:rPr lang="en-US" dirty="0" smtClean="0"/>
              <a:t>	&lt;</a:t>
            </a:r>
            <a:r>
              <a:rPr lang="en-US" dirty="0"/>
              <a:t>term&gt; </a:t>
            </a:r>
            <a:r>
              <a:rPr lang="en-US" dirty="0" smtClean="0"/>
              <a:t>	</a:t>
            </a:r>
            <a:r>
              <a:rPr lang="en-US" dirty="0" smtClean="0">
                <a:sym typeface="Wingdings" panose="05000000000000000000" pitchFamily="2" charset="2"/>
              </a:rPr>
              <a:t></a:t>
            </a:r>
            <a:r>
              <a:rPr lang="en-US" dirty="0"/>
              <a:t> &lt;term&gt; in </a:t>
            </a:r>
            <a:r>
              <a:rPr lang="en-US" dirty="0" smtClean="0"/>
              <a:t>&lt;factor&gt; </a:t>
            </a:r>
            <a:r>
              <a:rPr lang="en-US" dirty="0"/>
              <a:t>| </a:t>
            </a:r>
            <a:r>
              <a:rPr lang="en-US" dirty="0" smtClean="0"/>
              <a:t>&lt;factor&gt;</a:t>
            </a:r>
            <a:endParaRPr lang="en-US" dirty="0"/>
          </a:p>
          <a:p>
            <a:r>
              <a:rPr lang="en-US" dirty="0"/>
              <a:t>		</a:t>
            </a:r>
            <a:r>
              <a:rPr lang="en-US" dirty="0" smtClean="0"/>
              <a:t>&lt;factor&gt; </a:t>
            </a:r>
            <a:r>
              <a:rPr lang="en-US" dirty="0"/>
              <a:t>	</a:t>
            </a:r>
            <a:r>
              <a:rPr lang="en-US" dirty="0">
                <a:sym typeface="Wingdings" panose="05000000000000000000" pitchFamily="2" charset="2"/>
              </a:rPr>
              <a:t></a:t>
            </a:r>
            <a:r>
              <a:rPr lang="en-US" dirty="0"/>
              <a:t> </a:t>
            </a:r>
            <a:r>
              <a:rPr lang="en-US" dirty="0" smtClean="0"/>
              <a:t>&lt;factor&gt; </a:t>
            </a:r>
            <a:r>
              <a:rPr lang="en-US" dirty="0"/>
              <a:t>beside </a:t>
            </a:r>
            <a:r>
              <a:rPr lang="en-US" dirty="0" smtClean="0"/>
              <a:t>&lt;</a:t>
            </a:r>
            <a:r>
              <a:rPr lang="en-US" dirty="0" err="1" smtClean="0"/>
              <a:t>var</a:t>
            </a:r>
            <a:r>
              <a:rPr lang="en-US" dirty="0" smtClean="0"/>
              <a:t>&gt; </a:t>
            </a:r>
            <a:r>
              <a:rPr lang="en-US" dirty="0"/>
              <a:t>| </a:t>
            </a:r>
            <a:r>
              <a:rPr lang="en-US" dirty="0" smtClean="0"/>
              <a:t>&lt;</a:t>
            </a:r>
            <a:r>
              <a:rPr lang="en-US" dirty="0" err="1" smtClean="0"/>
              <a:t>var</a:t>
            </a:r>
            <a:r>
              <a:rPr lang="en-US" dirty="0" smtClean="0"/>
              <a:t>&gt;</a:t>
            </a:r>
            <a:endParaRPr lang="en-US" dirty="0"/>
          </a:p>
          <a:p>
            <a:r>
              <a:rPr lang="en-US" dirty="0"/>
              <a:t>		 &lt;</a:t>
            </a:r>
            <a:r>
              <a:rPr lang="en-US" dirty="0" err="1"/>
              <a:t>var</a:t>
            </a:r>
            <a:r>
              <a:rPr lang="en-US" dirty="0" smtClean="0"/>
              <a:t>&gt;</a:t>
            </a:r>
            <a:r>
              <a:rPr lang="en-US" dirty="0"/>
              <a:t> </a:t>
            </a:r>
            <a:r>
              <a:rPr lang="en-US" dirty="0" smtClean="0"/>
              <a:t>	</a:t>
            </a:r>
            <a:r>
              <a:rPr lang="en-US" dirty="0" smtClean="0">
                <a:sym typeface="Wingdings" panose="05000000000000000000" pitchFamily="2" charset="2"/>
              </a:rPr>
              <a:t></a:t>
            </a:r>
            <a:r>
              <a:rPr lang="en-US" dirty="0" smtClean="0"/>
              <a:t> </a:t>
            </a:r>
            <a:r>
              <a:rPr lang="en-US" dirty="0"/>
              <a:t>circle | square | triangle | &lt;color&gt; &lt;</a:t>
            </a:r>
            <a:r>
              <a:rPr lang="en-US" dirty="0" err="1"/>
              <a:t>var</a:t>
            </a:r>
            <a:r>
              <a:rPr lang="en-US" dirty="0" smtClean="0"/>
              <a:t>&gt;</a:t>
            </a:r>
          </a:p>
          <a:p>
            <a:r>
              <a:rPr lang="en-US" dirty="0"/>
              <a:t> </a:t>
            </a:r>
            <a:r>
              <a:rPr lang="en-US" dirty="0" smtClean="0"/>
              <a:t>           &lt;</a:t>
            </a:r>
            <a:r>
              <a:rPr lang="en-US" dirty="0"/>
              <a:t>color&gt;        -&gt; red | blue | green </a:t>
            </a:r>
          </a:p>
          <a:p>
            <a:pPr marL="342900" lvl="1" indent="0">
              <a:buNone/>
            </a:pPr>
            <a:endParaRPr lang="en-US" sz="1800" b="1" dirty="0"/>
          </a:p>
          <a:p>
            <a:pPr lvl="1">
              <a:buFont typeface="Arial" panose="020B0604020202020204" pitchFamily="34" charset="0"/>
              <a:buChar char="•"/>
            </a:pPr>
            <a:endParaRPr lang="en-US" sz="1800" b="1" dirty="0"/>
          </a:p>
        </p:txBody>
      </p:sp>
      <p:sp>
        <p:nvSpPr>
          <p:cNvPr id="3" name="Content Placeholder 2"/>
          <p:cNvSpPr>
            <a:spLocks noGrp="1"/>
          </p:cNvSpPr>
          <p:nvPr>
            <p:ph sz="quarter" idx="10"/>
          </p:nvPr>
        </p:nvSpPr>
        <p:spPr/>
        <p:txBody>
          <a:bodyPr/>
          <a:lstStyle/>
          <a:p>
            <a:r>
              <a:rPr lang="en-US" dirty="0" smtClean="0"/>
              <a:t>Modify previous grammar for:</a:t>
            </a:r>
            <a:endParaRPr lang="en-US" dirty="0"/>
          </a:p>
        </p:txBody>
      </p:sp>
    </p:spTree>
    <p:extLst>
      <p:ext uri="{BB962C8B-B14F-4D97-AF65-F5344CB8AC3E}">
        <p14:creationId xmlns:p14="http://schemas.microsoft.com/office/powerpoint/2010/main" val="141940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lstStyle/>
          <a:p>
            <a:pPr eaLnBrk="1" hangingPunct="1">
              <a:lnSpc>
                <a:spcPct val="90000"/>
              </a:lnSpc>
            </a:pPr>
            <a:r>
              <a:rPr lang="en-US" b="1" dirty="0" smtClean="0"/>
              <a:t>Syntax:</a:t>
            </a:r>
            <a:r>
              <a:rPr lang="en-US" dirty="0" smtClean="0"/>
              <a:t> the form or structure of the expressions, statements, and program units</a:t>
            </a:r>
          </a:p>
          <a:p>
            <a:pPr eaLnBrk="1" hangingPunct="1">
              <a:lnSpc>
                <a:spcPct val="90000"/>
              </a:lnSpc>
            </a:pPr>
            <a:r>
              <a:rPr lang="en-US" b="1" dirty="0" smtClean="0"/>
              <a:t>Semantics:</a:t>
            </a:r>
            <a:r>
              <a:rPr lang="en-US" dirty="0" smtClean="0"/>
              <a:t> the meaning of the expressions,  statements, and program units</a:t>
            </a:r>
          </a:p>
          <a:p>
            <a:pPr marL="342900" lvl="1" indent="-342900">
              <a:lnSpc>
                <a:spcPct val="90000"/>
              </a:lnSpc>
              <a:buClr>
                <a:srgbClr val="101141"/>
              </a:buClr>
              <a:buNone/>
            </a:pPr>
            <a:endParaRPr lang="en-US" dirty="0"/>
          </a:p>
        </p:txBody>
      </p:sp>
      <p:sp>
        <p:nvSpPr>
          <p:cNvPr id="8195" name="Slide Number Placeholder 4"/>
          <p:cNvSpPr>
            <a:spLocks noGrp="1"/>
          </p:cNvSpPr>
          <p:nvPr>
            <p:ph type="sldNum" sz="quarter" idx="4294967295"/>
          </p:nvPr>
        </p:nvSpPr>
        <p:spPr>
          <a:xfrm>
            <a:off x="7239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FECB20E1-3FC7-4947-A743-5D2F30D41F65}" type="slidenum">
              <a:rPr lang="en-US" sz="1000">
                <a:latin typeface="Arial" panose="020B0604020202020204" pitchFamily="34" charset="0"/>
              </a:rPr>
              <a:pPr/>
              <a:t>4</a:t>
            </a:fld>
            <a:endParaRPr lang="en-US" sz="1000">
              <a:latin typeface="Arial" panose="020B0604020202020204" pitchFamily="34" charset="0"/>
            </a:endParaRPr>
          </a:p>
        </p:txBody>
      </p:sp>
      <p:sp>
        <p:nvSpPr>
          <p:cNvPr id="8196" name="Rectangle 2"/>
          <p:cNvSpPr>
            <a:spLocks noGrp="1" noChangeArrowheads="1"/>
          </p:cNvSpPr>
          <p:nvPr>
            <p:ph type="title" idx="4294967295"/>
          </p:nvPr>
        </p:nvSpPr>
        <p:spPr>
          <a:xfrm>
            <a:off x="228600" y="350837"/>
            <a:ext cx="8153400" cy="1143000"/>
          </a:xfrm>
        </p:spPr>
        <p:txBody>
          <a:bodyPr/>
          <a:lstStyle/>
          <a:p>
            <a:pPr eaLnBrk="1" hangingPunct="1"/>
            <a:r>
              <a:rPr lang="en-US" dirty="0" smtClean="0"/>
              <a:t>Introduction</a:t>
            </a: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Question:</a:t>
            </a:r>
            <a:endParaRPr lang="en-US" dirty="0"/>
          </a:p>
          <a:p>
            <a:pPr lvl="1">
              <a:buFont typeface="Arial" panose="020B0604020202020204" pitchFamily="34" charset="0"/>
              <a:buChar char="•"/>
            </a:pPr>
            <a:r>
              <a:rPr lang="en-US" sz="1800" dirty="0"/>
              <a:t>Precedence : </a:t>
            </a:r>
            <a:r>
              <a:rPr lang="en-US" sz="1800" b="1" dirty="0"/>
              <a:t>beside &gt; in &gt; above</a:t>
            </a:r>
          </a:p>
          <a:p>
            <a:pPr lvl="1">
              <a:buFont typeface="Arial" panose="020B0604020202020204" pitchFamily="34" charset="0"/>
              <a:buChar char="•"/>
            </a:pPr>
            <a:r>
              <a:rPr lang="en-US" sz="1800" dirty="0"/>
              <a:t>Associativity: </a:t>
            </a:r>
            <a:r>
              <a:rPr lang="en-US" sz="1800" b="1" dirty="0"/>
              <a:t>Right</a:t>
            </a:r>
          </a:p>
          <a:p>
            <a:pPr lvl="1">
              <a:buFont typeface="Arial" panose="020B0604020202020204" pitchFamily="34" charset="0"/>
              <a:buChar char="•"/>
            </a:pPr>
            <a:endParaRPr lang="en-US" sz="1800" b="1" dirty="0"/>
          </a:p>
          <a:p>
            <a:pPr>
              <a:buFont typeface="Arial" panose="020B0604020202020204" pitchFamily="34" charset="0"/>
              <a:buChar char="•"/>
            </a:pPr>
            <a:r>
              <a:rPr lang="en-US" dirty="0" smtClean="0"/>
              <a:t>Solution:</a:t>
            </a:r>
            <a:endParaRPr lang="en-US" dirty="0"/>
          </a:p>
          <a:p>
            <a:r>
              <a:rPr lang="en-US" dirty="0"/>
              <a:t>		&lt;object&gt; 	</a:t>
            </a:r>
            <a:r>
              <a:rPr lang="en-US" dirty="0">
                <a:sym typeface="Wingdings" panose="05000000000000000000" pitchFamily="2" charset="2"/>
              </a:rPr>
              <a:t></a:t>
            </a:r>
            <a:r>
              <a:rPr lang="en-US" dirty="0"/>
              <a:t> </a:t>
            </a:r>
            <a:r>
              <a:rPr lang="en-US" dirty="0" smtClean="0"/>
              <a:t>&lt;term&gt; </a:t>
            </a:r>
            <a:r>
              <a:rPr lang="en-US" dirty="0"/>
              <a:t>above </a:t>
            </a:r>
            <a:r>
              <a:rPr lang="en-US" dirty="0" smtClean="0"/>
              <a:t>&lt;object&gt; | </a:t>
            </a:r>
            <a:r>
              <a:rPr lang="en-US" dirty="0"/>
              <a:t>&lt;term</a:t>
            </a:r>
            <a:r>
              <a:rPr lang="en-US" dirty="0" smtClean="0"/>
              <a:t>&gt;</a:t>
            </a:r>
          </a:p>
          <a:p>
            <a:r>
              <a:rPr lang="en-US" dirty="0"/>
              <a:t>	</a:t>
            </a:r>
            <a:r>
              <a:rPr lang="en-US" dirty="0" smtClean="0"/>
              <a:t>	&lt;</a:t>
            </a:r>
            <a:r>
              <a:rPr lang="en-US" dirty="0"/>
              <a:t>term&gt; </a:t>
            </a:r>
            <a:r>
              <a:rPr lang="en-US" dirty="0" smtClean="0"/>
              <a:t>	</a:t>
            </a:r>
            <a:r>
              <a:rPr lang="en-US" dirty="0" smtClean="0">
                <a:sym typeface="Wingdings" panose="05000000000000000000" pitchFamily="2" charset="2"/>
              </a:rPr>
              <a:t></a:t>
            </a:r>
            <a:r>
              <a:rPr lang="en-US" dirty="0"/>
              <a:t> </a:t>
            </a:r>
            <a:r>
              <a:rPr lang="en-US" dirty="0" smtClean="0"/>
              <a:t>&lt;factor&gt; </a:t>
            </a:r>
            <a:r>
              <a:rPr lang="en-US" dirty="0"/>
              <a:t>in </a:t>
            </a:r>
            <a:r>
              <a:rPr lang="en-US" dirty="0" smtClean="0"/>
              <a:t>&lt;term&gt; </a:t>
            </a:r>
            <a:r>
              <a:rPr lang="en-US" dirty="0"/>
              <a:t>| </a:t>
            </a:r>
            <a:r>
              <a:rPr lang="en-US" dirty="0" smtClean="0"/>
              <a:t>&lt;factor&gt;</a:t>
            </a:r>
            <a:endParaRPr lang="en-US" dirty="0"/>
          </a:p>
          <a:p>
            <a:r>
              <a:rPr lang="en-US" dirty="0"/>
              <a:t>		</a:t>
            </a:r>
            <a:r>
              <a:rPr lang="en-US" dirty="0" smtClean="0"/>
              <a:t>&lt;factor&gt; </a:t>
            </a:r>
            <a:r>
              <a:rPr lang="en-US" dirty="0"/>
              <a:t>	</a:t>
            </a:r>
            <a:r>
              <a:rPr lang="en-US" dirty="0">
                <a:sym typeface="Wingdings" panose="05000000000000000000" pitchFamily="2" charset="2"/>
              </a:rPr>
              <a:t></a:t>
            </a:r>
            <a:r>
              <a:rPr lang="en-US" dirty="0"/>
              <a:t> </a:t>
            </a:r>
            <a:r>
              <a:rPr lang="en-US" dirty="0" smtClean="0"/>
              <a:t>&lt;</a:t>
            </a:r>
            <a:r>
              <a:rPr lang="en-US" dirty="0" err="1" smtClean="0"/>
              <a:t>var</a:t>
            </a:r>
            <a:r>
              <a:rPr lang="en-US" dirty="0" smtClean="0"/>
              <a:t>&gt; </a:t>
            </a:r>
            <a:r>
              <a:rPr lang="en-US" dirty="0"/>
              <a:t>beside </a:t>
            </a:r>
            <a:r>
              <a:rPr lang="en-US" dirty="0" smtClean="0"/>
              <a:t>&lt;factor&gt; </a:t>
            </a:r>
            <a:r>
              <a:rPr lang="en-US" dirty="0"/>
              <a:t>| </a:t>
            </a:r>
            <a:r>
              <a:rPr lang="en-US" dirty="0" smtClean="0"/>
              <a:t>&lt;</a:t>
            </a:r>
            <a:r>
              <a:rPr lang="en-US" dirty="0" err="1" smtClean="0"/>
              <a:t>var</a:t>
            </a:r>
            <a:r>
              <a:rPr lang="en-US" dirty="0" smtClean="0"/>
              <a:t>&gt;</a:t>
            </a:r>
            <a:endParaRPr lang="en-US" dirty="0"/>
          </a:p>
          <a:p>
            <a:r>
              <a:rPr lang="en-US" dirty="0"/>
              <a:t>		 &lt;</a:t>
            </a:r>
            <a:r>
              <a:rPr lang="en-US" dirty="0" err="1"/>
              <a:t>var</a:t>
            </a:r>
            <a:r>
              <a:rPr lang="en-US" dirty="0" smtClean="0"/>
              <a:t>&gt;</a:t>
            </a:r>
            <a:r>
              <a:rPr lang="en-US" dirty="0"/>
              <a:t> </a:t>
            </a:r>
            <a:r>
              <a:rPr lang="en-US" dirty="0" smtClean="0"/>
              <a:t>	</a:t>
            </a:r>
            <a:r>
              <a:rPr lang="en-US" dirty="0" smtClean="0">
                <a:sym typeface="Wingdings" panose="05000000000000000000" pitchFamily="2" charset="2"/>
              </a:rPr>
              <a:t></a:t>
            </a:r>
            <a:r>
              <a:rPr lang="en-US" dirty="0" smtClean="0"/>
              <a:t> </a:t>
            </a:r>
            <a:r>
              <a:rPr lang="en-US" dirty="0"/>
              <a:t>circle | square | triangle | &lt;color&gt; &lt;</a:t>
            </a:r>
            <a:r>
              <a:rPr lang="en-US" dirty="0" err="1"/>
              <a:t>var</a:t>
            </a:r>
            <a:r>
              <a:rPr lang="en-US" dirty="0" smtClean="0"/>
              <a:t>&gt; </a:t>
            </a:r>
            <a:endParaRPr lang="en-US" dirty="0"/>
          </a:p>
          <a:p>
            <a:pPr marL="342900" lvl="1" indent="0">
              <a:buNone/>
            </a:pPr>
            <a:endParaRPr lang="en-US" sz="1800" b="1" dirty="0"/>
          </a:p>
          <a:p>
            <a:pPr lvl="1">
              <a:buFont typeface="Arial" panose="020B0604020202020204" pitchFamily="34" charset="0"/>
              <a:buChar char="•"/>
            </a:pPr>
            <a:endParaRPr lang="en-US" sz="1800" b="1" dirty="0"/>
          </a:p>
        </p:txBody>
      </p:sp>
      <p:sp>
        <p:nvSpPr>
          <p:cNvPr id="3" name="Content Placeholder 2"/>
          <p:cNvSpPr>
            <a:spLocks noGrp="1"/>
          </p:cNvSpPr>
          <p:nvPr>
            <p:ph sz="quarter" idx="10"/>
          </p:nvPr>
        </p:nvSpPr>
        <p:spPr/>
        <p:txBody>
          <a:bodyPr/>
          <a:lstStyle/>
          <a:p>
            <a:r>
              <a:rPr lang="en-US" dirty="0" smtClean="0"/>
              <a:t>Modify previous grammar for:</a:t>
            </a:r>
            <a:endParaRPr lang="en-US" dirty="0"/>
          </a:p>
        </p:txBody>
      </p:sp>
    </p:spTree>
    <p:extLst>
      <p:ext uri="{BB962C8B-B14F-4D97-AF65-F5344CB8AC3E}">
        <p14:creationId xmlns:p14="http://schemas.microsoft.com/office/powerpoint/2010/main" val="63124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1377779" y="1901397"/>
            <a:ext cx="6172200" cy="3394472"/>
          </a:xfrm>
        </p:spPr>
        <p:txBody>
          <a:bodyPr>
            <a:normAutofit/>
          </a:bodyPr>
          <a:lstStyle/>
          <a:p>
            <a:pPr fontAlgn="base">
              <a:spcAft>
                <a:spcPct val="0"/>
              </a:spcAft>
            </a:pPr>
            <a:r>
              <a:rPr lang="en-US" altLang="en-US" dirty="0" err="1" smtClean="0"/>
              <a:t>int</a:t>
            </a:r>
            <a:r>
              <a:rPr lang="en-US" altLang="en-US" dirty="0" smtClean="0"/>
              <a:t> </a:t>
            </a:r>
            <a:r>
              <a:rPr lang="en-US" altLang="en-US" dirty="0" err="1" smtClean="0"/>
              <a:t>findFact</a:t>
            </a:r>
            <a:r>
              <a:rPr lang="en-US" altLang="en-US" dirty="0" smtClean="0"/>
              <a:t>(</a:t>
            </a:r>
            <a:r>
              <a:rPr lang="en-US" altLang="en-US" dirty="0" err="1" smtClean="0"/>
              <a:t>int</a:t>
            </a:r>
            <a:r>
              <a:rPr lang="en-US" altLang="en-US" dirty="0" smtClean="0"/>
              <a:t> a);</a:t>
            </a:r>
          </a:p>
          <a:p>
            <a:pPr fontAlgn="base">
              <a:spcAft>
                <a:spcPct val="0"/>
              </a:spcAft>
            </a:pPr>
            <a:r>
              <a:rPr lang="en-US" altLang="en-US" dirty="0" smtClean="0"/>
              <a:t>void </a:t>
            </a:r>
            <a:r>
              <a:rPr lang="en-US" altLang="en-US" dirty="0" err="1" smtClean="0"/>
              <a:t>checkFlag</a:t>
            </a:r>
            <a:r>
              <a:rPr lang="en-US" altLang="en-US" dirty="0" smtClean="0"/>
              <a:t>();</a:t>
            </a:r>
          </a:p>
          <a:p>
            <a:pPr fontAlgn="base">
              <a:spcAft>
                <a:spcPct val="0"/>
              </a:spcAft>
            </a:pPr>
            <a:r>
              <a:rPr lang="en-US" altLang="en-US" dirty="0" err="1" smtClean="0"/>
              <a:t>int</a:t>
            </a:r>
            <a:r>
              <a:rPr lang="en-US" altLang="en-US" dirty="0" smtClean="0"/>
              <a:t> fun1(</a:t>
            </a:r>
            <a:r>
              <a:rPr lang="en-US" altLang="en-US" dirty="0" err="1" smtClean="0"/>
              <a:t>int</a:t>
            </a:r>
            <a:r>
              <a:rPr lang="en-US" altLang="en-US" dirty="0" smtClean="0"/>
              <a:t> a, float b);</a:t>
            </a:r>
            <a:endParaRPr lang="en-US" altLang="en-US" dirty="0"/>
          </a:p>
          <a:p>
            <a:pPr fontAlgn="base">
              <a:spcAft>
                <a:spcPct val="0"/>
              </a:spcAft>
            </a:pPr>
            <a:endParaRPr lang="en-US" altLang="en-US" dirty="0" smtClean="0"/>
          </a:p>
          <a:p>
            <a:pPr fontAlgn="base">
              <a:spcAft>
                <a:spcPct val="0"/>
              </a:spcAft>
            </a:pPr>
            <a:r>
              <a:rPr lang="en-US" dirty="0" smtClean="0"/>
              <a:t>&lt;</a:t>
            </a:r>
            <a:r>
              <a:rPr lang="en-US" dirty="0" err="1" smtClean="0"/>
              <a:t>f</a:t>
            </a:r>
            <a:r>
              <a:rPr lang="en-US" altLang="en-US" dirty="0" err="1" smtClean="0"/>
              <a:t>unDecl</a:t>
            </a:r>
            <a:r>
              <a:rPr lang="en-US" dirty="0" smtClean="0"/>
              <a:t>&gt; </a:t>
            </a:r>
            <a:r>
              <a:rPr lang="en-US" dirty="0" smtClean="0">
                <a:sym typeface="Wingdings" panose="05000000000000000000" pitchFamily="2" charset="2"/>
              </a:rPr>
              <a:t> &lt;</a:t>
            </a:r>
            <a:r>
              <a:rPr lang="en-US" dirty="0" err="1" smtClean="0">
                <a:sym typeface="Wingdings" panose="05000000000000000000" pitchFamily="2" charset="2"/>
              </a:rPr>
              <a:t>typeSpec</a:t>
            </a:r>
            <a:r>
              <a:rPr lang="en-US" dirty="0" smtClean="0">
                <a:sym typeface="Wingdings" panose="05000000000000000000" pitchFamily="2" charset="2"/>
              </a:rPr>
              <a:t>&gt; &lt;</a:t>
            </a:r>
            <a:r>
              <a:rPr lang="en-US" dirty="0" err="1" smtClean="0">
                <a:sym typeface="Wingdings" panose="05000000000000000000" pitchFamily="2" charset="2"/>
              </a:rPr>
              <a:t>f</a:t>
            </a:r>
            <a:r>
              <a:rPr lang="en-US" altLang="en-US" dirty="0" err="1" smtClean="0"/>
              <a:t>un</a:t>
            </a:r>
            <a:r>
              <a:rPr lang="en-US" dirty="0" err="1" smtClean="0">
                <a:sym typeface="Wingdings" panose="05000000000000000000" pitchFamily="2" charset="2"/>
              </a:rPr>
              <a:t>Expr</a:t>
            </a:r>
            <a:r>
              <a:rPr lang="en-US" dirty="0" smtClean="0">
                <a:sym typeface="Wingdings" panose="05000000000000000000" pitchFamily="2" charset="2"/>
              </a:rPr>
              <a:t>&gt;; </a:t>
            </a:r>
          </a:p>
          <a:p>
            <a:r>
              <a:rPr lang="en-US" dirty="0" smtClean="0">
                <a:sym typeface="Wingdings" panose="05000000000000000000" pitchFamily="2" charset="2"/>
              </a:rPr>
              <a:t>&lt;</a:t>
            </a:r>
            <a:r>
              <a:rPr lang="en-US" dirty="0" err="1" smtClean="0">
                <a:sym typeface="Wingdings" panose="05000000000000000000" pitchFamily="2" charset="2"/>
              </a:rPr>
              <a:t>typeSpec</a:t>
            </a:r>
            <a:r>
              <a:rPr lang="en-US" dirty="0" smtClean="0">
                <a:sym typeface="Wingdings" panose="05000000000000000000" pitchFamily="2" charset="2"/>
              </a:rPr>
              <a:t>&gt;  </a:t>
            </a:r>
            <a:r>
              <a:rPr lang="en-US" dirty="0" err="1" smtClean="0">
                <a:sym typeface="Wingdings" panose="05000000000000000000" pitchFamily="2" charset="2"/>
              </a:rPr>
              <a:t>int</a:t>
            </a:r>
            <a:r>
              <a:rPr lang="en-US" dirty="0" smtClean="0">
                <a:sym typeface="Wingdings" panose="05000000000000000000" pitchFamily="2" charset="2"/>
              </a:rPr>
              <a:t> | char | float |void</a:t>
            </a:r>
          </a:p>
          <a:p>
            <a:r>
              <a:rPr lang="en-US" dirty="0" smtClean="0">
                <a:sym typeface="Wingdings" panose="05000000000000000000" pitchFamily="2" charset="2"/>
              </a:rPr>
              <a:t>&lt;</a:t>
            </a:r>
            <a:r>
              <a:rPr lang="en-US" dirty="0" err="1">
                <a:sym typeface="Wingdings" panose="05000000000000000000" pitchFamily="2" charset="2"/>
              </a:rPr>
              <a:t>f</a:t>
            </a:r>
            <a:r>
              <a:rPr lang="en-US" altLang="en-US" dirty="0" err="1" smtClean="0"/>
              <a:t>un</a:t>
            </a:r>
            <a:r>
              <a:rPr lang="en-US" dirty="0" err="1" smtClean="0">
                <a:sym typeface="Wingdings" panose="05000000000000000000" pitchFamily="2" charset="2"/>
              </a:rPr>
              <a:t>Expr</a:t>
            </a:r>
            <a:r>
              <a:rPr lang="en-US" dirty="0" smtClean="0">
                <a:sym typeface="Wingdings" panose="05000000000000000000" pitchFamily="2" charset="2"/>
              </a:rPr>
              <a:t>&gt; </a:t>
            </a:r>
            <a:r>
              <a:rPr lang="en-US" dirty="0">
                <a:sym typeface="Wingdings" panose="05000000000000000000" pitchFamily="2" charset="2"/>
              </a:rPr>
              <a:t> </a:t>
            </a:r>
            <a:r>
              <a:rPr lang="en-US" dirty="0" smtClean="0">
                <a:sym typeface="Wingdings" panose="05000000000000000000" pitchFamily="2" charset="2"/>
              </a:rPr>
              <a:t>FUNID( ) </a:t>
            </a:r>
            <a:r>
              <a:rPr lang="en-US" dirty="0">
                <a:sym typeface="Wingdings" panose="05000000000000000000" pitchFamily="2" charset="2"/>
              </a:rPr>
              <a:t>| </a:t>
            </a:r>
            <a:r>
              <a:rPr lang="en-US" dirty="0" smtClean="0">
                <a:sym typeface="Wingdings" panose="05000000000000000000" pitchFamily="2" charset="2"/>
              </a:rPr>
              <a:t>FUNID ( &lt;</a:t>
            </a:r>
            <a:r>
              <a:rPr lang="en-US" dirty="0" err="1" smtClean="0">
                <a:sym typeface="Wingdings" panose="05000000000000000000" pitchFamily="2" charset="2"/>
              </a:rPr>
              <a:t>argList</a:t>
            </a:r>
            <a:r>
              <a:rPr lang="en-US" dirty="0" smtClean="0">
                <a:sym typeface="Wingdings" panose="05000000000000000000" pitchFamily="2" charset="2"/>
              </a:rPr>
              <a:t>&gt;)</a:t>
            </a:r>
          </a:p>
          <a:p>
            <a:r>
              <a:rPr lang="en-US" dirty="0" smtClean="0">
                <a:sym typeface="Wingdings" panose="05000000000000000000" pitchFamily="2" charset="2"/>
              </a:rPr>
              <a:t>&lt;</a:t>
            </a:r>
            <a:r>
              <a:rPr lang="en-US" dirty="0" err="1" smtClean="0">
                <a:sym typeface="Wingdings" panose="05000000000000000000" pitchFamily="2" charset="2"/>
              </a:rPr>
              <a:t>argList</a:t>
            </a:r>
            <a:r>
              <a:rPr lang="en-US" dirty="0" smtClean="0">
                <a:sym typeface="Wingdings" panose="05000000000000000000" pitchFamily="2" charset="2"/>
              </a:rPr>
              <a:t>&gt;  &lt;</a:t>
            </a:r>
            <a:r>
              <a:rPr lang="en-US" dirty="0" err="1" smtClean="0">
                <a:sym typeface="Wingdings" panose="05000000000000000000" pitchFamily="2" charset="2"/>
              </a:rPr>
              <a:t>typeSpec</a:t>
            </a:r>
            <a:r>
              <a:rPr lang="en-US" dirty="0">
                <a:sym typeface="Wingdings" panose="05000000000000000000" pitchFamily="2" charset="2"/>
              </a:rPr>
              <a:t>&gt; </a:t>
            </a:r>
            <a:r>
              <a:rPr lang="en-US" dirty="0" smtClean="0">
                <a:sym typeface="Wingdings" panose="05000000000000000000" pitchFamily="2" charset="2"/>
              </a:rPr>
              <a:t>ID | </a:t>
            </a:r>
            <a:r>
              <a:rPr lang="en-US" dirty="0">
                <a:sym typeface="Wingdings" panose="05000000000000000000" pitchFamily="2" charset="2"/>
              </a:rPr>
              <a:t>&lt;</a:t>
            </a:r>
            <a:r>
              <a:rPr lang="en-US" dirty="0" err="1">
                <a:sym typeface="Wingdings" panose="05000000000000000000" pitchFamily="2" charset="2"/>
              </a:rPr>
              <a:t>typeSpec</a:t>
            </a:r>
            <a:r>
              <a:rPr lang="en-US" dirty="0">
                <a:sym typeface="Wingdings" panose="05000000000000000000" pitchFamily="2" charset="2"/>
              </a:rPr>
              <a:t>&gt; </a:t>
            </a:r>
            <a:r>
              <a:rPr lang="en-US" dirty="0" smtClean="0">
                <a:sym typeface="Wingdings" panose="05000000000000000000" pitchFamily="2" charset="2"/>
              </a:rPr>
              <a:t>ID , &lt;</a:t>
            </a:r>
            <a:r>
              <a:rPr lang="en-US" dirty="0" err="1" smtClean="0">
                <a:sym typeface="Wingdings" panose="05000000000000000000" pitchFamily="2" charset="2"/>
              </a:rPr>
              <a:t>argList</a:t>
            </a:r>
            <a:r>
              <a:rPr lang="en-US" dirty="0" smtClean="0">
                <a:sym typeface="Wingdings" panose="05000000000000000000" pitchFamily="2" charset="2"/>
              </a:rPr>
              <a:t>&gt;</a:t>
            </a:r>
          </a:p>
          <a:p>
            <a:endParaRPr lang="en-US" dirty="0" smtClean="0">
              <a:sym typeface="Wingdings" panose="05000000000000000000" pitchFamily="2" charset="2"/>
            </a:endParaRPr>
          </a:p>
        </p:txBody>
      </p:sp>
      <p:sp>
        <p:nvSpPr>
          <p:cNvPr id="3" name="Content Placeholder 2"/>
          <p:cNvSpPr>
            <a:spLocks noGrp="1"/>
          </p:cNvSpPr>
          <p:nvPr>
            <p:ph sz="quarter" idx="10"/>
          </p:nvPr>
        </p:nvSpPr>
        <p:spPr/>
        <p:txBody>
          <a:bodyPr/>
          <a:lstStyle/>
          <a:p>
            <a:pPr>
              <a:buFont typeface="Arial" charset="0"/>
              <a:buNone/>
              <a:defRPr/>
            </a:pPr>
            <a:r>
              <a:rPr lang="en-US" dirty="0" smtClean="0">
                <a:solidFill>
                  <a:srgbClr val="0000FF"/>
                </a:solidFill>
              </a:rPr>
              <a:t>More examples: CFG for a </a:t>
            </a:r>
            <a:r>
              <a:rPr lang="en-US" dirty="0">
                <a:solidFill>
                  <a:srgbClr val="0000FF"/>
                </a:solidFill>
              </a:rPr>
              <a:t>F</a:t>
            </a:r>
            <a:r>
              <a:rPr lang="en-US" dirty="0" smtClean="0">
                <a:solidFill>
                  <a:srgbClr val="0000FF"/>
                </a:solidFill>
              </a:rPr>
              <a:t>unction Declaration</a:t>
            </a:r>
            <a:endParaRPr lang="en-IN" dirty="0">
              <a:solidFill>
                <a:srgbClr val="0000FF"/>
              </a:solidFill>
            </a:endParaRPr>
          </a:p>
        </p:txBody>
      </p:sp>
    </p:spTree>
    <p:extLst>
      <p:ext uri="{BB962C8B-B14F-4D97-AF65-F5344CB8AC3E}">
        <p14:creationId xmlns:p14="http://schemas.microsoft.com/office/powerpoint/2010/main" val="186737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552254" y="3517783"/>
            <a:ext cx="6015872" cy="2217839"/>
          </a:xfrm>
        </p:spPr>
        <p:txBody>
          <a:bodyPr>
            <a:normAutofit fontScale="55000" lnSpcReduction="20000"/>
          </a:bodyPr>
          <a:lstStyle/>
          <a:p>
            <a:pPr fontAlgn="base">
              <a:spcAft>
                <a:spcPct val="0"/>
              </a:spcAft>
            </a:pPr>
            <a:r>
              <a:rPr lang="en-US" altLang="en-US" dirty="0" err="1" smtClean="0"/>
              <a:t>int</a:t>
            </a:r>
            <a:r>
              <a:rPr lang="en-US" altLang="en-US" dirty="0" smtClean="0"/>
              <a:t> </a:t>
            </a:r>
            <a:r>
              <a:rPr lang="en-US" altLang="en-US" dirty="0" err="1" smtClean="0"/>
              <a:t>findFact</a:t>
            </a:r>
            <a:r>
              <a:rPr lang="en-US" altLang="en-US" dirty="0" smtClean="0"/>
              <a:t>(float a, </a:t>
            </a:r>
            <a:r>
              <a:rPr lang="en-US" altLang="en-US" dirty="0" err="1" smtClean="0"/>
              <a:t>int</a:t>
            </a:r>
            <a:r>
              <a:rPr lang="en-US" altLang="en-US" dirty="0" smtClean="0"/>
              <a:t> b);</a:t>
            </a:r>
          </a:p>
          <a:p>
            <a:pPr fontAlgn="base">
              <a:spcAft>
                <a:spcPct val="0"/>
              </a:spcAft>
            </a:pPr>
            <a:endParaRPr lang="en-US" altLang="en-US" dirty="0" smtClean="0"/>
          </a:p>
          <a:p>
            <a:pPr fontAlgn="base">
              <a:spcAft>
                <a:spcPct val="0"/>
              </a:spcAft>
            </a:pPr>
            <a:endParaRPr lang="en-US" altLang="en-US" dirty="0" smtClean="0"/>
          </a:p>
          <a:p>
            <a:pPr fontAlgn="base">
              <a:spcAft>
                <a:spcPct val="0"/>
              </a:spcAft>
            </a:pPr>
            <a:r>
              <a:rPr lang="en-US" altLang="en-US" dirty="0" smtClean="0"/>
              <a:t>&lt;</a:t>
            </a:r>
            <a:r>
              <a:rPr lang="en-US" altLang="en-US" dirty="0" err="1" smtClean="0"/>
              <a:t>funDecl</a:t>
            </a:r>
            <a:r>
              <a:rPr lang="en-US" altLang="en-US" dirty="0" smtClean="0"/>
              <a:t>&gt;</a:t>
            </a:r>
            <a:r>
              <a:rPr lang="en-US" dirty="0" smtClean="0">
                <a:sym typeface="Wingdings" panose="05000000000000000000" pitchFamily="2" charset="2"/>
              </a:rPr>
              <a:t> &lt;</a:t>
            </a:r>
            <a:r>
              <a:rPr lang="en-US" dirty="0" err="1" smtClean="0">
                <a:sym typeface="Wingdings" panose="05000000000000000000" pitchFamily="2" charset="2"/>
              </a:rPr>
              <a:t>typeSpec</a:t>
            </a:r>
            <a:r>
              <a:rPr lang="en-US" dirty="0" smtClean="0">
                <a:sym typeface="Wingdings" panose="05000000000000000000" pitchFamily="2" charset="2"/>
              </a:rPr>
              <a:t>&gt; &lt;</a:t>
            </a:r>
            <a:r>
              <a:rPr lang="en-US" dirty="0" err="1" smtClean="0">
                <a:sym typeface="Wingdings" panose="05000000000000000000" pitchFamily="2" charset="2"/>
              </a:rPr>
              <a:t>f</a:t>
            </a:r>
            <a:r>
              <a:rPr lang="en-US" altLang="en-US" dirty="0" err="1" smtClean="0"/>
              <a:t>un</a:t>
            </a:r>
            <a:r>
              <a:rPr lang="en-US" dirty="0" err="1" smtClean="0">
                <a:sym typeface="Wingdings" panose="05000000000000000000" pitchFamily="2" charset="2"/>
              </a:rPr>
              <a:t>Expr</a:t>
            </a:r>
            <a:r>
              <a:rPr lang="en-US" dirty="0" smtClean="0">
                <a:sym typeface="Wingdings" panose="05000000000000000000" pitchFamily="2" charset="2"/>
              </a:rPr>
              <a:t>&gt;;</a:t>
            </a:r>
          </a:p>
          <a:p>
            <a:r>
              <a:rPr lang="en-US" dirty="0" smtClean="0">
                <a:sym typeface="Wingdings" panose="05000000000000000000" pitchFamily="2" charset="2"/>
              </a:rPr>
              <a:t>                  </a:t>
            </a:r>
            <a:r>
              <a:rPr lang="en-US" dirty="0" err="1" smtClean="0">
                <a:sym typeface="Wingdings" panose="05000000000000000000" pitchFamily="2" charset="2"/>
              </a:rPr>
              <a:t>int</a:t>
            </a:r>
            <a:r>
              <a:rPr lang="en-US" dirty="0" smtClean="0">
                <a:sym typeface="Wingdings" panose="05000000000000000000" pitchFamily="2" charset="2"/>
              </a:rPr>
              <a:t> &lt;</a:t>
            </a:r>
            <a:r>
              <a:rPr lang="en-US" dirty="0" err="1" smtClean="0">
                <a:sym typeface="Wingdings" panose="05000000000000000000" pitchFamily="2" charset="2"/>
              </a:rPr>
              <a:t>f</a:t>
            </a:r>
            <a:r>
              <a:rPr lang="en-US" altLang="en-US" dirty="0" err="1" smtClean="0"/>
              <a:t>un</a:t>
            </a:r>
            <a:r>
              <a:rPr lang="en-US" dirty="0" err="1" smtClean="0">
                <a:sym typeface="Wingdings" panose="05000000000000000000" pitchFamily="2" charset="2"/>
              </a:rPr>
              <a:t>Expr</a:t>
            </a:r>
            <a:r>
              <a:rPr lang="en-US" dirty="0" smtClean="0">
                <a:sym typeface="Wingdings" panose="05000000000000000000" pitchFamily="2" charset="2"/>
              </a:rPr>
              <a:t>&gt;;</a:t>
            </a:r>
          </a:p>
          <a:p>
            <a:r>
              <a:rPr lang="en-US" dirty="0" smtClean="0">
                <a:sym typeface="Wingdings" panose="05000000000000000000" pitchFamily="2" charset="2"/>
              </a:rPr>
              <a:t>                  </a:t>
            </a:r>
            <a:r>
              <a:rPr lang="en-US" dirty="0" err="1" smtClean="0">
                <a:sym typeface="Wingdings" panose="05000000000000000000" pitchFamily="2" charset="2"/>
              </a:rPr>
              <a:t>int</a:t>
            </a:r>
            <a:r>
              <a:rPr lang="en-US" dirty="0" smtClean="0">
                <a:sym typeface="Wingdings" panose="05000000000000000000" pitchFamily="2" charset="2"/>
              </a:rPr>
              <a:t> FUNID(&lt;</a:t>
            </a:r>
            <a:r>
              <a:rPr lang="en-US" dirty="0" err="1" smtClean="0">
                <a:sym typeface="Wingdings" panose="05000000000000000000" pitchFamily="2" charset="2"/>
              </a:rPr>
              <a:t>argList</a:t>
            </a:r>
            <a:r>
              <a:rPr lang="en-US" dirty="0" smtClean="0">
                <a:sym typeface="Wingdings" panose="05000000000000000000" pitchFamily="2" charset="2"/>
              </a:rPr>
              <a:t>&gt;);</a:t>
            </a:r>
          </a:p>
          <a:p>
            <a:r>
              <a:rPr lang="en-US" dirty="0" smtClean="0">
                <a:sym typeface="Wingdings" panose="05000000000000000000" pitchFamily="2" charset="2"/>
              </a:rPr>
              <a:t>                  </a:t>
            </a:r>
            <a:r>
              <a:rPr lang="en-US" dirty="0" err="1" smtClean="0">
                <a:sym typeface="Wingdings" panose="05000000000000000000" pitchFamily="2" charset="2"/>
              </a:rPr>
              <a:t>int</a:t>
            </a:r>
            <a:r>
              <a:rPr lang="en-US" dirty="0" smtClean="0">
                <a:sym typeface="Wingdings" panose="05000000000000000000" pitchFamily="2" charset="2"/>
              </a:rPr>
              <a:t> FUNID(&lt;</a:t>
            </a:r>
            <a:r>
              <a:rPr lang="en-US" dirty="0" err="1" smtClean="0">
                <a:sym typeface="Wingdings" panose="05000000000000000000" pitchFamily="2" charset="2"/>
              </a:rPr>
              <a:t>typeSpec</a:t>
            </a:r>
            <a:r>
              <a:rPr lang="en-US" dirty="0" smtClean="0">
                <a:sym typeface="Wingdings" panose="05000000000000000000" pitchFamily="2" charset="2"/>
              </a:rPr>
              <a:t>&gt; ID , &lt;</a:t>
            </a:r>
            <a:r>
              <a:rPr lang="en-US" dirty="0" err="1" smtClean="0">
                <a:sym typeface="Wingdings" panose="05000000000000000000" pitchFamily="2" charset="2"/>
              </a:rPr>
              <a:t>argList</a:t>
            </a:r>
            <a:r>
              <a:rPr lang="en-US" dirty="0" smtClean="0">
                <a:sym typeface="Wingdings" panose="05000000000000000000" pitchFamily="2" charset="2"/>
              </a:rPr>
              <a:t>&gt;);</a:t>
            </a:r>
          </a:p>
          <a:p>
            <a:r>
              <a:rPr lang="en-US" dirty="0">
                <a:sym typeface="Wingdings" panose="05000000000000000000" pitchFamily="2" charset="2"/>
              </a:rPr>
              <a:t> </a:t>
            </a:r>
            <a:r>
              <a:rPr lang="en-US" dirty="0" smtClean="0">
                <a:sym typeface="Wingdings" panose="05000000000000000000" pitchFamily="2" charset="2"/>
              </a:rPr>
              <a:t>                 </a:t>
            </a:r>
            <a:r>
              <a:rPr lang="en-US" dirty="0" err="1" smtClean="0">
                <a:sym typeface="Wingdings" panose="05000000000000000000" pitchFamily="2" charset="2"/>
              </a:rPr>
              <a:t>int</a:t>
            </a:r>
            <a:r>
              <a:rPr lang="en-US" dirty="0" smtClean="0">
                <a:sym typeface="Wingdings" panose="05000000000000000000" pitchFamily="2" charset="2"/>
              </a:rPr>
              <a:t> FUNID(float </a:t>
            </a:r>
            <a:r>
              <a:rPr lang="en-US" dirty="0">
                <a:sym typeface="Wingdings" panose="05000000000000000000" pitchFamily="2" charset="2"/>
              </a:rPr>
              <a:t>ID , &lt;</a:t>
            </a:r>
            <a:r>
              <a:rPr lang="en-US" dirty="0" err="1">
                <a:sym typeface="Wingdings" panose="05000000000000000000" pitchFamily="2" charset="2"/>
              </a:rPr>
              <a:t>argList</a:t>
            </a:r>
            <a:r>
              <a:rPr lang="en-US" dirty="0">
                <a:sym typeface="Wingdings" panose="05000000000000000000" pitchFamily="2" charset="2"/>
              </a:rPr>
              <a:t>&gt;);</a:t>
            </a:r>
          </a:p>
          <a:p>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 </a:t>
            </a:r>
            <a:r>
              <a:rPr lang="en-US" dirty="0" err="1">
                <a:sym typeface="Wingdings" panose="05000000000000000000" pitchFamily="2" charset="2"/>
              </a:rPr>
              <a:t>int</a:t>
            </a:r>
            <a:r>
              <a:rPr lang="en-US" dirty="0">
                <a:sym typeface="Wingdings" panose="05000000000000000000" pitchFamily="2" charset="2"/>
              </a:rPr>
              <a:t> FUNID(float ID , &lt;</a:t>
            </a:r>
            <a:r>
              <a:rPr lang="en-US" dirty="0" err="1">
                <a:sym typeface="Wingdings" panose="05000000000000000000" pitchFamily="2" charset="2"/>
              </a:rPr>
              <a:t>typeSpec</a:t>
            </a:r>
            <a:r>
              <a:rPr lang="en-US" dirty="0">
                <a:sym typeface="Wingdings" panose="05000000000000000000" pitchFamily="2" charset="2"/>
              </a:rPr>
              <a:t>&gt; ID </a:t>
            </a:r>
            <a:r>
              <a:rPr lang="en-US" dirty="0" smtClean="0">
                <a:sym typeface="Wingdings" panose="05000000000000000000" pitchFamily="2" charset="2"/>
              </a:rPr>
              <a:t>);</a:t>
            </a:r>
            <a:endParaRPr lang="en-US" dirty="0">
              <a:sym typeface="Wingdings" panose="05000000000000000000" pitchFamily="2" charset="2"/>
            </a:endParaRPr>
          </a:p>
          <a:p>
            <a:r>
              <a:rPr lang="en-US" dirty="0" smtClean="0">
                <a:sym typeface="Wingdings" panose="05000000000000000000" pitchFamily="2" charset="2"/>
              </a:rPr>
              <a:t>                  </a:t>
            </a:r>
            <a:r>
              <a:rPr lang="en-US" dirty="0" err="1" smtClean="0">
                <a:sym typeface="Wingdings" panose="05000000000000000000" pitchFamily="2" charset="2"/>
              </a:rPr>
              <a:t>int</a:t>
            </a:r>
            <a:r>
              <a:rPr lang="en-US" dirty="0" smtClean="0">
                <a:sym typeface="Wingdings" panose="05000000000000000000" pitchFamily="2" charset="2"/>
              </a:rPr>
              <a:t> FUNID(float ID, </a:t>
            </a:r>
            <a:r>
              <a:rPr lang="en-US" dirty="0" err="1" smtClean="0">
                <a:sym typeface="Wingdings" panose="05000000000000000000" pitchFamily="2" charset="2"/>
              </a:rPr>
              <a:t>int</a:t>
            </a:r>
            <a:r>
              <a:rPr lang="en-US" dirty="0" smtClean="0">
                <a:sym typeface="Wingdings" panose="05000000000000000000" pitchFamily="2" charset="2"/>
              </a:rPr>
              <a:t> ID);</a:t>
            </a:r>
            <a:endParaRPr lang="en-US" dirty="0">
              <a:sym typeface="Wingdings" panose="05000000000000000000" pitchFamily="2" charset="2"/>
            </a:endParaRPr>
          </a:p>
        </p:txBody>
      </p:sp>
      <p:sp>
        <p:nvSpPr>
          <p:cNvPr id="3" name="Content Placeholder 2"/>
          <p:cNvSpPr>
            <a:spLocks noGrp="1"/>
          </p:cNvSpPr>
          <p:nvPr>
            <p:ph sz="quarter" idx="10"/>
          </p:nvPr>
        </p:nvSpPr>
        <p:spPr/>
        <p:txBody>
          <a:bodyPr/>
          <a:lstStyle/>
          <a:p>
            <a:pPr>
              <a:defRPr/>
            </a:pPr>
            <a:r>
              <a:rPr lang="en-IN" altLang="en-US" dirty="0" smtClean="0">
                <a:solidFill>
                  <a:srgbClr val="0000FF"/>
                </a:solidFill>
              </a:rPr>
              <a:t>Left Derivation</a:t>
            </a:r>
            <a:endParaRPr lang="en-IN" dirty="0">
              <a:solidFill>
                <a:srgbClr val="0000FF"/>
              </a:solidFill>
            </a:endParaRPr>
          </a:p>
        </p:txBody>
      </p:sp>
      <p:sp>
        <p:nvSpPr>
          <p:cNvPr id="2" name="Rectangle 1"/>
          <p:cNvSpPr/>
          <p:nvPr/>
        </p:nvSpPr>
        <p:spPr>
          <a:xfrm>
            <a:off x="552254" y="1920159"/>
            <a:ext cx="7352121" cy="1384995"/>
          </a:xfrm>
          <a:prstGeom prst="rect">
            <a:avLst/>
          </a:prstGeom>
        </p:spPr>
        <p:txBody>
          <a:bodyPr wrap="square">
            <a:spAutoFit/>
          </a:bodyPr>
          <a:lstStyle/>
          <a:p>
            <a:pPr fontAlgn="base">
              <a:spcAft>
                <a:spcPct val="0"/>
              </a:spcAft>
            </a:pPr>
            <a:r>
              <a:rPr lang="en-US" sz="2100" dirty="0"/>
              <a:t>&lt;</a:t>
            </a:r>
            <a:r>
              <a:rPr lang="en-US" sz="2100" dirty="0" err="1"/>
              <a:t>f</a:t>
            </a:r>
            <a:r>
              <a:rPr lang="en-US" altLang="en-US" sz="2100" dirty="0" err="1"/>
              <a:t>unDecl</a:t>
            </a:r>
            <a:r>
              <a:rPr lang="en-US" sz="2100" dirty="0"/>
              <a:t>&gt; </a:t>
            </a:r>
            <a:r>
              <a:rPr lang="en-US" sz="2100" dirty="0">
                <a:sym typeface="Wingdings" panose="05000000000000000000" pitchFamily="2" charset="2"/>
              </a:rPr>
              <a:t> &lt;</a:t>
            </a:r>
            <a:r>
              <a:rPr lang="en-US" sz="2100" dirty="0" err="1">
                <a:sym typeface="Wingdings" panose="05000000000000000000" pitchFamily="2" charset="2"/>
              </a:rPr>
              <a:t>typeSpec</a:t>
            </a:r>
            <a:r>
              <a:rPr lang="en-US" sz="2100" dirty="0">
                <a:sym typeface="Wingdings" panose="05000000000000000000" pitchFamily="2" charset="2"/>
              </a:rPr>
              <a:t>&gt; &lt;</a:t>
            </a:r>
            <a:r>
              <a:rPr lang="en-US" sz="2100" dirty="0" err="1">
                <a:sym typeface="Wingdings" panose="05000000000000000000" pitchFamily="2" charset="2"/>
              </a:rPr>
              <a:t>f</a:t>
            </a:r>
            <a:r>
              <a:rPr lang="en-US" altLang="en-US" sz="2100" dirty="0" err="1"/>
              <a:t>un</a:t>
            </a:r>
            <a:r>
              <a:rPr lang="en-US" sz="2100" dirty="0" err="1">
                <a:sym typeface="Wingdings" panose="05000000000000000000" pitchFamily="2" charset="2"/>
              </a:rPr>
              <a:t>Expr</a:t>
            </a:r>
            <a:r>
              <a:rPr lang="en-US" sz="2100" dirty="0">
                <a:sym typeface="Wingdings" panose="05000000000000000000" pitchFamily="2" charset="2"/>
              </a:rPr>
              <a:t>&gt;; </a:t>
            </a:r>
          </a:p>
          <a:p>
            <a:r>
              <a:rPr lang="en-US" sz="2100" dirty="0">
                <a:sym typeface="Wingdings" panose="05000000000000000000" pitchFamily="2" charset="2"/>
              </a:rPr>
              <a:t>&lt;</a:t>
            </a:r>
            <a:r>
              <a:rPr lang="en-US" sz="2100" dirty="0" err="1">
                <a:sym typeface="Wingdings" panose="05000000000000000000" pitchFamily="2" charset="2"/>
              </a:rPr>
              <a:t>typeSpec</a:t>
            </a:r>
            <a:r>
              <a:rPr lang="en-US" sz="2100" dirty="0">
                <a:sym typeface="Wingdings" panose="05000000000000000000" pitchFamily="2" charset="2"/>
              </a:rPr>
              <a:t>&gt;  </a:t>
            </a:r>
            <a:r>
              <a:rPr lang="en-US" sz="2100" dirty="0" err="1">
                <a:sym typeface="Wingdings" panose="05000000000000000000" pitchFamily="2" charset="2"/>
              </a:rPr>
              <a:t>int</a:t>
            </a:r>
            <a:r>
              <a:rPr lang="en-US" sz="2100" dirty="0">
                <a:sym typeface="Wingdings" panose="05000000000000000000" pitchFamily="2" charset="2"/>
              </a:rPr>
              <a:t> | float |void</a:t>
            </a:r>
          </a:p>
          <a:p>
            <a:r>
              <a:rPr lang="en-US" sz="2100" dirty="0">
                <a:sym typeface="Wingdings" panose="05000000000000000000" pitchFamily="2" charset="2"/>
              </a:rPr>
              <a:t>&lt;</a:t>
            </a:r>
            <a:r>
              <a:rPr lang="en-US" sz="2100" dirty="0" err="1">
                <a:sym typeface="Wingdings" panose="05000000000000000000" pitchFamily="2" charset="2"/>
              </a:rPr>
              <a:t>f</a:t>
            </a:r>
            <a:r>
              <a:rPr lang="en-US" altLang="en-US" sz="2100" dirty="0" err="1"/>
              <a:t>un</a:t>
            </a:r>
            <a:r>
              <a:rPr lang="en-US" sz="2100" dirty="0" err="1">
                <a:sym typeface="Wingdings" panose="05000000000000000000" pitchFamily="2" charset="2"/>
              </a:rPr>
              <a:t>Expr</a:t>
            </a:r>
            <a:r>
              <a:rPr lang="en-US" sz="2100" dirty="0">
                <a:sym typeface="Wingdings" panose="05000000000000000000" pitchFamily="2" charset="2"/>
              </a:rPr>
              <a:t>&gt;  FUNID( ) | FUNID ( &lt;</a:t>
            </a:r>
            <a:r>
              <a:rPr lang="en-US" sz="2100" dirty="0" err="1">
                <a:sym typeface="Wingdings" panose="05000000000000000000" pitchFamily="2" charset="2"/>
              </a:rPr>
              <a:t>argList</a:t>
            </a:r>
            <a:r>
              <a:rPr lang="en-US" sz="2100" dirty="0">
                <a:sym typeface="Wingdings" panose="05000000000000000000" pitchFamily="2" charset="2"/>
              </a:rPr>
              <a:t>&gt;)</a:t>
            </a:r>
          </a:p>
          <a:p>
            <a:r>
              <a:rPr lang="en-US" sz="2100" dirty="0">
                <a:sym typeface="Wingdings" panose="05000000000000000000" pitchFamily="2" charset="2"/>
              </a:rPr>
              <a:t>&lt;</a:t>
            </a:r>
            <a:r>
              <a:rPr lang="en-US" sz="2100" dirty="0" err="1">
                <a:sym typeface="Wingdings" panose="05000000000000000000" pitchFamily="2" charset="2"/>
              </a:rPr>
              <a:t>argList</a:t>
            </a:r>
            <a:r>
              <a:rPr lang="en-US" sz="2100" dirty="0">
                <a:sym typeface="Wingdings" panose="05000000000000000000" pitchFamily="2" charset="2"/>
              </a:rPr>
              <a:t>&gt;  &lt;</a:t>
            </a:r>
            <a:r>
              <a:rPr lang="en-US" sz="2100" dirty="0" err="1">
                <a:sym typeface="Wingdings" panose="05000000000000000000" pitchFamily="2" charset="2"/>
              </a:rPr>
              <a:t>typeSpec</a:t>
            </a:r>
            <a:r>
              <a:rPr lang="en-US" sz="2100" dirty="0">
                <a:sym typeface="Wingdings" panose="05000000000000000000" pitchFamily="2" charset="2"/>
              </a:rPr>
              <a:t>&gt; ID | &lt;</a:t>
            </a:r>
            <a:r>
              <a:rPr lang="en-US" sz="2100" dirty="0" err="1">
                <a:sym typeface="Wingdings" panose="05000000000000000000" pitchFamily="2" charset="2"/>
              </a:rPr>
              <a:t>typeSpec</a:t>
            </a:r>
            <a:r>
              <a:rPr lang="en-US" sz="2100" dirty="0">
                <a:sym typeface="Wingdings" panose="05000000000000000000" pitchFamily="2" charset="2"/>
              </a:rPr>
              <a:t>&gt; ID , &lt;</a:t>
            </a:r>
            <a:r>
              <a:rPr lang="en-US" sz="2100" dirty="0" err="1">
                <a:sym typeface="Wingdings" panose="05000000000000000000" pitchFamily="2" charset="2"/>
              </a:rPr>
              <a:t>argList</a:t>
            </a:r>
            <a:r>
              <a:rPr lang="en-US" sz="2100" dirty="0">
                <a:sym typeface="Wingdings" panose="05000000000000000000" pitchFamily="2" charset="2"/>
              </a:rPr>
              <a:t>&gt;</a:t>
            </a:r>
          </a:p>
        </p:txBody>
      </p:sp>
      <p:sp>
        <p:nvSpPr>
          <p:cNvPr id="5" name="TextBox 4"/>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76608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6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552254" y="3517783"/>
            <a:ext cx="6015872" cy="2217839"/>
          </a:xfrm>
        </p:spPr>
        <p:txBody>
          <a:bodyPr>
            <a:normAutofit fontScale="62500" lnSpcReduction="20000"/>
          </a:bodyPr>
          <a:lstStyle/>
          <a:p>
            <a:pPr fontAlgn="base">
              <a:spcAft>
                <a:spcPct val="0"/>
              </a:spcAft>
            </a:pPr>
            <a:r>
              <a:rPr lang="en-US" altLang="en-US" dirty="0" err="1" smtClean="0"/>
              <a:t>int</a:t>
            </a:r>
            <a:r>
              <a:rPr lang="en-US" altLang="en-US" dirty="0" smtClean="0"/>
              <a:t> </a:t>
            </a:r>
            <a:r>
              <a:rPr lang="en-US" altLang="en-US" dirty="0" err="1" smtClean="0"/>
              <a:t>findFact</a:t>
            </a:r>
            <a:r>
              <a:rPr lang="en-US" altLang="en-US" dirty="0" smtClean="0"/>
              <a:t>(float a, </a:t>
            </a:r>
            <a:r>
              <a:rPr lang="en-US" altLang="en-US" dirty="0" err="1" smtClean="0"/>
              <a:t>int</a:t>
            </a:r>
            <a:r>
              <a:rPr lang="en-US" altLang="en-US" dirty="0" smtClean="0"/>
              <a:t> b);</a:t>
            </a:r>
          </a:p>
          <a:p>
            <a:pPr fontAlgn="base">
              <a:spcAft>
                <a:spcPct val="0"/>
              </a:spcAft>
            </a:pPr>
            <a:endParaRPr lang="en-US" altLang="en-US" dirty="0" smtClean="0"/>
          </a:p>
          <a:p>
            <a:pPr fontAlgn="base">
              <a:spcAft>
                <a:spcPct val="0"/>
              </a:spcAft>
            </a:pPr>
            <a:r>
              <a:rPr lang="en-US" altLang="en-US" dirty="0" smtClean="0"/>
              <a:t>&lt;</a:t>
            </a:r>
            <a:r>
              <a:rPr lang="en-US" altLang="en-US" dirty="0" err="1" smtClean="0"/>
              <a:t>funDecl</a:t>
            </a:r>
            <a:r>
              <a:rPr lang="en-US" altLang="en-US" dirty="0" smtClean="0"/>
              <a:t>&gt;     </a:t>
            </a:r>
            <a:r>
              <a:rPr lang="en-US" dirty="0" smtClean="0">
                <a:sym typeface="Wingdings" panose="05000000000000000000" pitchFamily="2" charset="2"/>
              </a:rPr>
              <a:t> &lt;</a:t>
            </a:r>
            <a:r>
              <a:rPr lang="en-US" dirty="0" err="1" smtClean="0">
                <a:sym typeface="Wingdings" panose="05000000000000000000" pitchFamily="2" charset="2"/>
              </a:rPr>
              <a:t>typeSpec</a:t>
            </a:r>
            <a:r>
              <a:rPr lang="en-US" dirty="0" smtClean="0">
                <a:sym typeface="Wingdings" panose="05000000000000000000" pitchFamily="2" charset="2"/>
              </a:rPr>
              <a:t>&gt; &lt;</a:t>
            </a:r>
            <a:r>
              <a:rPr lang="en-US" dirty="0" err="1" smtClean="0">
                <a:sym typeface="Wingdings" panose="05000000000000000000" pitchFamily="2" charset="2"/>
              </a:rPr>
              <a:t>f</a:t>
            </a:r>
            <a:r>
              <a:rPr lang="en-US" altLang="en-US" dirty="0" err="1" smtClean="0"/>
              <a:t>un</a:t>
            </a:r>
            <a:r>
              <a:rPr lang="en-US" dirty="0" err="1" smtClean="0">
                <a:sym typeface="Wingdings" panose="05000000000000000000" pitchFamily="2" charset="2"/>
              </a:rPr>
              <a:t>Expr</a:t>
            </a:r>
            <a:r>
              <a:rPr lang="en-US" dirty="0" smtClean="0">
                <a:sym typeface="Wingdings" panose="05000000000000000000" pitchFamily="2" charset="2"/>
              </a:rPr>
              <a:t>&gt;;</a:t>
            </a:r>
          </a:p>
          <a:p>
            <a:r>
              <a:rPr lang="en-US" dirty="0" smtClean="0">
                <a:sym typeface="Wingdings" panose="05000000000000000000" pitchFamily="2" charset="2"/>
              </a:rPr>
              <a:t>		     </a:t>
            </a:r>
            <a:r>
              <a:rPr lang="en-US" dirty="0">
                <a:sym typeface="Wingdings" panose="05000000000000000000" pitchFamily="2" charset="2"/>
              </a:rPr>
              <a:t>&lt;</a:t>
            </a:r>
            <a:r>
              <a:rPr lang="en-US" dirty="0" err="1">
                <a:sym typeface="Wingdings" panose="05000000000000000000" pitchFamily="2" charset="2"/>
              </a:rPr>
              <a:t>typeSpec</a:t>
            </a:r>
            <a:r>
              <a:rPr lang="en-US" dirty="0">
                <a:sym typeface="Wingdings" panose="05000000000000000000" pitchFamily="2" charset="2"/>
              </a:rPr>
              <a:t>&gt; </a:t>
            </a:r>
            <a:r>
              <a:rPr lang="en-US" dirty="0" smtClean="0">
                <a:sym typeface="Wingdings" panose="05000000000000000000" pitchFamily="2" charset="2"/>
              </a:rPr>
              <a:t>FUNID(&lt;</a:t>
            </a:r>
            <a:r>
              <a:rPr lang="en-US" dirty="0" err="1" smtClean="0">
                <a:sym typeface="Wingdings" panose="05000000000000000000" pitchFamily="2" charset="2"/>
              </a:rPr>
              <a:t>argList</a:t>
            </a:r>
            <a:r>
              <a:rPr lang="en-US" dirty="0" smtClean="0">
                <a:sym typeface="Wingdings" panose="05000000000000000000" pitchFamily="2" charset="2"/>
              </a:rPr>
              <a:t>&gt;);</a:t>
            </a:r>
          </a:p>
          <a:p>
            <a:r>
              <a:rPr lang="en-US" dirty="0" smtClean="0">
                <a:sym typeface="Wingdings" panose="05000000000000000000" pitchFamily="2" charset="2"/>
              </a:rPr>
              <a:t>                      </a:t>
            </a:r>
            <a:r>
              <a:rPr lang="en-US" dirty="0">
                <a:sym typeface="Wingdings" panose="05000000000000000000" pitchFamily="2" charset="2"/>
              </a:rPr>
              <a:t>&lt;</a:t>
            </a:r>
            <a:r>
              <a:rPr lang="en-US" dirty="0" err="1">
                <a:sym typeface="Wingdings" panose="05000000000000000000" pitchFamily="2" charset="2"/>
              </a:rPr>
              <a:t>typeSpec</a:t>
            </a:r>
            <a:r>
              <a:rPr lang="en-US" dirty="0">
                <a:sym typeface="Wingdings" panose="05000000000000000000" pitchFamily="2" charset="2"/>
              </a:rPr>
              <a:t>&gt; </a:t>
            </a:r>
            <a:r>
              <a:rPr lang="en-US" dirty="0" smtClean="0">
                <a:sym typeface="Wingdings" panose="05000000000000000000" pitchFamily="2" charset="2"/>
              </a:rPr>
              <a:t>FUNID(&lt;</a:t>
            </a:r>
            <a:r>
              <a:rPr lang="en-US" dirty="0" err="1" smtClean="0">
                <a:sym typeface="Wingdings" panose="05000000000000000000" pitchFamily="2" charset="2"/>
              </a:rPr>
              <a:t>typeSpec</a:t>
            </a:r>
            <a:r>
              <a:rPr lang="en-US" dirty="0" smtClean="0">
                <a:sym typeface="Wingdings" panose="05000000000000000000" pitchFamily="2" charset="2"/>
              </a:rPr>
              <a:t>&gt; ID , &lt;</a:t>
            </a:r>
            <a:r>
              <a:rPr lang="en-US" dirty="0" err="1" smtClean="0">
                <a:sym typeface="Wingdings" panose="05000000000000000000" pitchFamily="2" charset="2"/>
              </a:rPr>
              <a:t>argList</a:t>
            </a:r>
            <a:r>
              <a:rPr lang="en-US" dirty="0" smtClean="0">
                <a:sym typeface="Wingdings" panose="05000000000000000000" pitchFamily="2" charset="2"/>
              </a:rPr>
              <a:t>&gt;);</a:t>
            </a:r>
          </a:p>
          <a:p>
            <a:r>
              <a:rPr lang="en-US" dirty="0">
                <a:sym typeface="Wingdings" panose="05000000000000000000" pitchFamily="2" charset="2"/>
              </a:rPr>
              <a:t>	</a:t>
            </a:r>
            <a:r>
              <a:rPr lang="en-US" dirty="0" smtClean="0">
                <a:sym typeface="Wingdings" panose="05000000000000000000" pitchFamily="2" charset="2"/>
              </a:rPr>
              <a:t>	    </a:t>
            </a:r>
            <a:r>
              <a:rPr lang="en-US" dirty="0">
                <a:sym typeface="Wingdings" panose="05000000000000000000" pitchFamily="2" charset="2"/>
              </a:rPr>
              <a:t>&lt;</a:t>
            </a:r>
            <a:r>
              <a:rPr lang="en-US" dirty="0" err="1">
                <a:sym typeface="Wingdings" panose="05000000000000000000" pitchFamily="2" charset="2"/>
              </a:rPr>
              <a:t>typeSpec</a:t>
            </a:r>
            <a:r>
              <a:rPr lang="en-US" dirty="0">
                <a:sym typeface="Wingdings" panose="05000000000000000000" pitchFamily="2" charset="2"/>
              </a:rPr>
              <a:t>&gt;</a:t>
            </a:r>
            <a:r>
              <a:rPr lang="en-US" dirty="0" smtClean="0">
                <a:sym typeface="Wingdings" panose="05000000000000000000" pitchFamily="2" charset="2"/>
              </a:rPr>
              <a:t> FUNID(</a:t>
            </a:r>
            <a:r>
              <a:rPr lang="en-US" dirty="0">
                <a:sym typeface="Wingdings" panose="05000000000000000000" pitchFamily="2" charset="2"/>
              </a:rPr>
              <a:t>&lt;</a:t>
            </a:r>
            <a:r>
              <a:rPr lang="en-US" dirty="0" err="1">
                <a:sym typeface="Wingdings" panose="05000000000000000000" pitchFamily="2" charset="2"/>
              </a:rPr>
              <a:t>typeSpec</a:t>
            </a:r>
            <a:r>
              <a:rPr lang="en-US" dirty="0">
                <a:sym typeface="Wingdings" panose="05000000000000000000" pitchFamily="2" charset="2"/>
              </a:rPr>
              <a:t>&gt; ID</a:t>
            </a:r>
            <a:r>
              <a:rPr lang="en-US" dirty="0" smtClean="0">
                <a:sym typeface="Wingdings" panose="05000000000000000000" pitchFamily="2" charset="2"/>
              </a:rPr>
              <a:t> </a:t>
            </a:r>
            <a:r>
              <a:rPr lang="en-US" dirty="0">
                <a:sym typeface="Wingdings" panose="05000000000000000000" pitchFamily="2" charset="2"/>
              </a:rPr>
              <a:t>, &lt;</a:t>
            </a:r>
            <a:r>
              <a:rPr lang="en-US" dirty="0" err="1">
                <a:sym typeface="Wingdings" panose="05000000000000000000" pitchFamily="2" charset="2"/>
              </a:rPr>
              <a:t>typeSpec</a:t>
            </a:r>
            <a:r>
              <a:rPr lang="en-US" dirty="0">
                <a:sym typeface="Wingdings" panose="05000000000000000000" pitchFamily="2" charset="2"/>
              </a:rPr>
              <a:t>&gt;</a:t>
            </a:r>
            <a:r>
              <a:rPr lang="en-US" dirty="0" smtClean="0">
                <a:sym typeface="Wingdings" panose="05000000000000000000" pitchFamily="2" charset="2"/>
              </a:rPr>
              <a:t> ID);</a:t>
            </a:r>
          </a:p>
          <a:p>
            <a:r>
              <a:rPr lang="en-US" dirty="0">
                <a:sym typeface="Wingdings" panose="05000000000000000000" pitchFamily="2" charset="2"/>
              </a:rPr>
              <a:t>		    &lt;</a:t>
            </a:r>
            <a:r>
              <a:rPr lang="en-US" dirty="0" err="1">
                <a:sym typeface="Wingdings" panose="05000000000000000000" pitchFamily="2" charset="2"/>
              </a:rPr>
              <a:t>typeSpec</a:t>
            </a:r>
            <a:r>
              <a:rPr lang="en-US" dirty="0">
                <a:sym typeface="Wingdings" panose="05000000000000000000" pitchFamily="2" charset="2"/>
              </a:rPr>
              <a:t>&gt; FUNID(&lt;</a:t>
            </a:r>
            <a:r>
              <a:rPr lang="en-US" dirty="0" err="1">
                <a:sym typeface="Wingdings" panose="05000000000000000000" pitchFamily="2" charset="2"/>
              </a:rPr>
              <a:t>typeSpec</a:t>
            </a:r>
            <a:r>
              <a:rPr lang="en-US" dirty="0">
                <a:sym typeface="Wingdings" panose="05000000000000000000" pitchFamily="2" charset="2"/>
              </a:rPr>
              <a:t>&gt; ID , </a:t>
            </a:r>
            <a:r>
              <a:rPr lang="en-US" dirty="0" err="1" smtClean="0">
                <a:sym typeface="Wingdings" panose="05000000000000000000" pitchFamily="2" charset="2"/>
              </a:rPr>
              <a:t>int</a:t>
            </a:r>
            <a:r>
              <a:rPr lang="en-US" dirty="0" smtClean="0">
                <a:sym typeface="Wingdings" panose="05000000000000000000" pitchFamily="2" charset="2"/>
              </a:rPr>
              <a:t> ID);</a:t>
            </a:r>
          </a:p>
          <a:p>
            <a:r>
              <a:rPr lang="en-US" dirty="0">
                <a:sym typeface="Wingdings" panose="05000000000000000000" pitchFamily="2" charset="2"/>
              </a:rPr>
              <a:t>		    &lt;</a:t>
            </a:r>
            <a:r>
              <a:rPr lang="en-US" dirty="0" err="1">
                <a:sym typeface="Wingdings" panose="05000000000000000000" pitchFamily="2" charset="2"/>
              </a:rPr>
              <a:t>typeSpec</a:t>
            </a:r>
            <a:r>
              <a:rPr lang="en-US" dirty="0">
                <a:sym typeface="Wingdings" panose="05000000000000000000" pitchFamily="2" charset="2"/>
              </a:rPr>
              <a:t>&gt; </a:t>
            </a:r>
            <a:r>
              <a:rPr lang="en-US" dirty="0" smtClean="0">
                <a:sym typeface="Wingdings" panose="05000000000000000000" pitchFamily="2" charset="2"/>
              </a:rPr>
              <a:t>FUNID(float </a:t>
            </a:r>
            <a:r>
              <a:rPr lang="en-US" dirty="0">
                <a:sym typeface="Wingdings" panose="05000000000000000000" pitchFamily="2" charset="2"/>
              </a:rPr>
              <a:t>ID , </a:t>
            </a:r>
            <a:r>
              <a:rPr lang="en-US" dirty="0" err="1" smtClean="0">
                <a:sym typeface="Wingdings" panose="05000000000000000000" pitchFamily="2" charset="2"/>
              </a:rPr>
              <a:t>int</a:t>
            </a:r>
            <a:r>
              <a:rPr lang="en-US" dirty="0" smtClean="0">
                <a:sym typeface="Wingdings" panose="05000000000000000000" pitchFamily="2" charset="2"/>
              </a:rPr>
              <a:t> ID);</a:t>
            </a:r>
            <a:endParaRPr lang="en-US" dirty="0">
              <a:sym typeface="Wingdings" panose="05000000000000000000" pitchFamily="2" charset="2"/>
            </a:endParaRPr>
          </a:p>
          <a:p>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 </a:t>
            </a:r>
            <a:r>
              <a:rPr lang="en-US" dirty="0" err="1">
                <a:sym typeface="Wingdings" panose="05000000000000000000" pitchFamily="2" charset="2"/>
              </a:rPr>
              <a:t>int</a:t>
            </a:r>
            <a:r>
              <a:rPr lang="en-US" dirty="0">
                <a:sym typeface="Wingdings" panose="05000000000000000000" pitchFamily="2" charset="2"/>
              </a:rPr>
              <a:t> FUNID(float ID , </a:t>
            </a:r>
            <a:r>
              <a:rPr lang="en-US" dirty="0" err="1" smtClean="0">
                <a:sym typeface="Wingdings" panose="05000000000000000000" pitchFamily="2" charset="2"/>
              </a:rPr>
              <a:t>int</a:t>
            </a:r>
            <a:r>
              <a:rPr lang="en-US" dirty="0" smtClean="0">
                <a:sym typeface="Wingdings" panose="05000000000000000000" pitchFamily="2" charset="2"/>
              </a:rPr>
              <a:t> </a:t>
            </a:r>
            <a:r>
              <a:rPr lang="en-US" dirty="0">
                <a:sym typeface="Wingdings" panose="05000000000000000000" pitchFamily="2" charset="2"/>
              </a:rPr>
              <a:t>ID </a:t>
            </a:r>
            <a:r>
              <a:rPr lang="en-US" dirty="0" smtClean="0">
                <a:sym typeface="Wingdings" panose="05000000000000000000" pitchFamily="2" charset="2"/>
              </a:rPr>
              <a:t>);</a:t>
            </a:r>
            <a:endParaRPr lang="en-US" dirty="0">
              <a:sym typeface="Wingdings" panose="05000000000000000000" pitchFamily="2" charset="2"/>
            </a:endParaRPr>
          </a:p>
        </p:txBody>
      </p:sp>
      <p:sp>
        <p:nvSpPr>
          <p:cNvPr id="3" name="Content Placeholder 2"/>
          <p:cNvSpPr>
            <a:spLocks noGrp="1"/>
          </p:cNvSpPr>
          <p:nvPr>
            <p:ph sz="quarter" idx="10"/>
          </p:nvPr>
        </p:nvSpPr>
        <p:spPr/>
        <p:txBody>
          <a:bodyPr/>
          <a:lstStyle/>
          <a:p>
            <a:pPr>
              <a:defRPr/>
            </a:pPr>
            <a:r>
              <a:rPr lang="en-IN" altLang="en-US" dirty="0" smtClean="0">
                <a:solidFill>
                  <a:srgbClr val="0000FF"/>
                </a:solidFill>
              </a:rPr>
              <a:t>Right Derivation</a:t>
            </a:r>
            <a:endParaRPr lang="en-IN" dirty="0">
              <a:solidFill>
                <a:srgbClr val="0000FF"/>
              </a:solidFill>
            </a:endParaRPr>
          </a:p>
        </p:txBody>
      </p:sp>
      <p:sp>
        <p:nvSpPr>
          <p:cNvPr id="2" name="Rectangle 1"/>
          <p:cNvSpPr/>
          <p:nvPr/>
        </p:nvSpPr>
        <p:spPr>
          <a:xfrm>
            <a:off x="552254" y="1920159"/>
            <a:ext cx="7352121" cy="1384995"/>
          </a:xfrm>
          <a:prstGeom prst="rect">
            <a:avLst/>
          </a:prstGeom>
        </p:spPr>
        <p:txBody>
          <a:bodyPr wrap="square">
            <a:spAutoFit/>
          </a:bodyPr>
          <a:lstStyle/>
          <a:p>
            <a:pPr fontAlgn="base">
              <a:spcAft>
                <a:spcPct val="0"/>
              </a:spcAft>
            </a:pPr>
            <a:r>
              <a:rPr lang="en-US" sz="2100" dirty="0"/>
              <a:t>&lt;</a:t>
            </a:r>
            <a:r>
              <a:rPr lang="en-US" sz="2100" dirty="0" err="1"/>
              <a:t>f</a:t>
            </a:r>
            <a:r>
              <a:rPr lang="en-US" altLang="en-US" sz="2100" dirty="0" err="1"/>
              <a:t>unDecl</a:t>
            </a:r>
            <a:r>
              <a:rPr lang="en-US" sz="2100" dirty="0"/>
              <a:t>&gt; </a:t>
            </a:r>
            <a:r>
              <a:rPr lang="en-US" sz="2100" dirty="0">
                <a:sym typeface="Wingdings" panose="05000000000000000000" pitchFamily="2" charset="2"/>
              </a:rPr>
              <a:t> &lt;</a:t>
            </a:r>
            <a:r>
              <a:rPr lang="en-US" sz="2100" dirty="0" err="1">
                <a:sym typeface="Wingdings" panose="05000000000000000000" pitchFamily="2" charset="2"/>
              </a:rPr>
              <a:t>typeSpec</a:t>
            </a:r>
            <a:r>
              <a:rPr lang="en-US" sz="2100" dirty="0">
                <a:sym typeface="Wingdings" panose="05000000000000000000" pitchFamily="2" charset="2"/>
              </a:rPr>
              <a:t>&gt; &lt;</a:t>
            </a:r>
            <a:r>
              <a:rPr lang="en-US" sz="2100" dirty="0" err="1">
                <a:sym typeface="Wingdings" panose="05000000000000000000" pitchFamily="2" charset="2"/>
              </a:rPr>
              <a:t>f</a:t>
            </a:r>
            <a:r>
              <a:rPr lang="en-US" altLang="en-US" sz="2100" dirty="0" err="1"/>
              <a:t>un</a:t>
            </a:r>
            <a:r>
              <a:rPr lang="en-US" sz="2100" dirty="0" err="1">
                <a:sym typeface="Wingdings" panose="05000000000000000000" pitchFamily="2" charset="2"/>
              </a:rPr>
              <a:t>Expr</a:t>
            </a:r>
            <a:r>
              <a:rPr lang="en-US" sz="2100" dirty="0">
                <a:sym typeface="Wingdings" panose="05000000000000000000" pitchFamily="2" charset="2"/>
              </a:rPr>
              <a:t>&gt;; </a:t>
            </a:r>
          </a:p>
          <a:p>
            <a:r>
              <a:rPr lang="en-US" sz="2100" dirty="0">
                <a:sym typeface="Wingdings" panose="05000000000000000000" pitchFamily="2" charset="2"/>
              </a:rPr>
              <a:t>&lt;</a:t>
            </a:r>
            <a:r>
              <a:rPr lang="en-US" sz="2100" dirty="0" err="1">
                <a:sym typeface="Wingdings" panose="05000000000000000000" pitchFamily="2" charset="2"/>
              </a:rPr>
              <a:t>typeSpec</a:t>
            </a:r>
            <a:r>
              <a:rPr lang="en-US" sz="2100" dirty="0">
                <a:sym typeface="Wingdings" panose="05000000000000000000" pitchFamily="2" charset="2"/>
              </a:rPr>
              <a:t>&gt;  </a:t>
            </a:r>
            <a:r>
              <a:rPr lang="en-US" sz="2100" dirty="0" err="1">
                <a:sym typeface="Wingdings" panose="05000000000000000000" pitchFamily="2" charset="2"/>
              </a:rPr>
              <a:t>int</a:t>
            </a:r>
            <a:r>
              <a:rPr lang="en-US" sz="2100" dirty="0">
                <a:sym typeface="Wingdings" panose="05000000000000000000" pitchFamily="2" charset="2"/>
              </a:rPr>
              <a:t> | float |void</a:t>
            </a:r>
          </a:p>
          <a:p>
            <a:r>
              <a:rPr lang="en-US" sz="2100" dirty="0">
                <a:sym typeface="Wingdings" panose="05000000000000000000" pitchFamily="2" charset="2"/>
              </a:rPr>
              <a:t>&lt;</a:t>
            </a:r>
            <a:r>
              <a:rPr lang="en-US" sz="2100" dirty="0" err="1">
                <a:sym typeface="Wingdings" panose="05000000000000000000" pitchFamily="2" charset="2"/>
              </a:rPr>
              <a:t>f</a:t>
            </a:r>
            <a:r>
              <a:rPr lang="en-US" altLang="en-US" sz="2100" dirty="0" err="1"/>
              <a:t>un</a:t>
            </a:r>
            <a:r>
              <a:rPr lang="en-US" sz="2100" dirty="0" err="1">
                <a:sym typeface="Wingdings" panose="05000000000000000000" pitchFamily="2" charset="2"/>
              </a:rPr>
              <a:t>Expr</a:t>
            </a:r>
            <a:r>
              <a:rPr lang="en-US" sz="2100" dirty="0">
                <a:sym typeface="Wingdings" panose="05000000000000000000" pitchFamily="2" charset="2"/>
              </a:rPr>
              <a:t>&gt;  FUNID( ) | FUNID ( &lt;</a:t>
            </a:r>
            <a:r>
              <a:rPr lang="en-US" sz="2100" dirty="0" err="1">
                <a:sym typeface="Wingdings" panose="05000000000000000000" pitchFamily="2" charset="2"/>
              </a:rPr>
              <a:t>argList</a:t>
            </a:r>
            <a:r>
              <a:rPr lang="en-US" sz="2100" dirty="0">
                <a:sym typeface="Wingdings" panose="05000000000000000000" pitchFamily="2" charset="2"/>
              </a:rPr>
              <a:t>&gt;)</a:t>
            </a:r>
          </a:p>
          <a:p>
            <a:r>
              <a:rPr lang="en-US" sz="2100" dirty="0">
                <a:sym typeface="Wingdings" panose="05000000000000000000" pitchFamily="2" charset="2"/>
              </a:rPr>
              <a:t>&lt;</a:t>
            </a:r>
            <a:r>
              <a:rPr lang="en-US" sz="2100" dirty="0" err="1">
                <a:sym typeface="Wingdings" panose="05000000000000000000" pitchFamily="2" charset="2"/>
              </a:rPr>
              <a:t>argList</a:t>
            </a:r>
            <a:r>
              <a:rPr lang="en-US" sz="2100" dirty="0">
                <a:sym typeface="Wingdings" panose="05000000000000000000" pitchFamily="2" charset="2"/>
              </a:rPr>
              <a:t>&gt;  &lt;</a:t>
            </a:r>
            <a:r>
              <a:rPr lang="en-US" sz="2100" dirty="0" err="1">
                <a:sym typeface="Wingdings" panose="05000000000000000000" pitchFamily="2" charset="2"/>
              </a:rPr>
              <a:t>typeSpec</a:t>
            </a:r>
            <a:r>
              <a:rPr lang="en-US" sz="2100" dirty="0">
                <a:sym typeface="Wingdings" panose="05000000000000000000" pitchFamily="2" charset="2"/>
              </a:rPr>
              <a:t>&gt; ID | &lt;</a:t>
            </a:r>
            <a:r>
              <a:rPr lang="en-US" sz="2100" dirty="0" err="1">
                <a:sym typeface="Wingdings" panose="05000000000000000000" pitchFamily="2" charset="2"/>
              </a:rPr>
              <a:t>typeSpec</a:t>
            </a:r>
            <a:r>
              <a:rPr lang="en-US" sz="2100" dirty="0">
                <a:sym typeface="Wingdings" panose="05000000000000000000" pitchFamily="2" charset="2"/>
              </a:rPr>
              <a:t>&gt; ID , &lt;</a:t>
            </a:r>
            <a:r>
              <a:rPr lang="en-US" sz="2100" dirty="0" err="1">
                <a:sym typeface="Wingdings" panose="05000000000000000000" pitchFamily="2" charset="2"/>
              </a:rPr>
              <a:t>argList</a:t>
            </a:r>
            <a:r>
              <a:rPr lang="en-US" sz="2100" dirty="0">
                <a:sym typeface="Wingdings" panose="05000000000000000000" pitchFamily="2" charset="2"/>
              </a:rPr>
              <a:t>&gt;</a:t>
            </a:r>
          </a:p>
        </p:txBody>
      </p:sp>
      <p:sp>
        <p:nvSpPr>
          <p:cNvPr id="5" name="TextBox 4"/>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49117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36537"/>
            <a:ext cx="8153400" cy="1143000"/>
          </a:xfrm>
        </p:spPr>
        <p:txBody>
          <a:bodyPr/>
          <a:lstStyle/>
          <a:p>
            <a:r>
              <a:rPr lang="en-US" dirty="0" smtClean="0"/>
              <a:t>Dangling Else Ambiguity</a:t>
            </a:r>
            <a:endParaRPr lang="en-US" dirty="0"/>
          </a:p>
        </p:txBody>
      </p:sp>
      <p:sp>
        <p:nvSpPr>
          <p:cNvPr id="5" name="Slide Number Placeholder 4"/>
          <p:cNvSpPr>
            <a:spLocks noGrp="1"/>
          </p:cNvSpPr>
          <p:nvPr>
            <p:ph type="sldNum" sz="quarter" idx="4294967295"/>
          </p:nvPr>
        </p:nvSpPr>
        <p:spPr>
          <a:xfrm>
            <a:off x="7239000" y="6248400"/>
            <a:ext cx="1905000" cy="457200"/>
          </a:xfrm>
        </p:spPr>
        <p:txBody>
          <a:bodyPr/>
          <a:lstStyle/>
          <a:p>
            <a:r>
              <a:rPr lang="en-US" smtClean="0"/>
              <a:t>1-</a:t>
            </a:r>
            <a:fld id="{B0E040EB-EC52-4699-9FF7-8373AD91D3E1}" type="slidenum">
              <a:rPr lang="en-US" smtClean="0"/>
              <a:pPr/>
              <a:t>44</a:t>
            </a:fld>
            <a:endParaRPr lang="en-US"/>
          </a:p>
        </p:txBody>
      </p:sp>
      <p:pic>
        <p:nvPicPr>
          <p:cNvPr id="6" name="Picture 5"/>
          <p:cNvPicPr>
            <a:picLocks noChangeAspect="1"/>
          </p:cNvPicPr>
          <p:nvPr/>
        </p:nvPicPr>
        <p:blipFill>
          <a:blip r:embed="rId2"/>
          <a:stretch>
            <a:fillRect/>
          </a:stretch>
        </p:blipFill>
        <p:spPr>
          <a:xfrm>
            <a:off x="1029878" y="2127430"/>
            <a:ext cx="5980522" cy="783565"/>
          </a:xfrm>
          <a:prstGeom prst="rect">
            <a:avLst/>
          </a:prstGeom>
        </p:spPr>
      </p:pic>
      <p:pic>
        <p:nvPicPr>
          <p:cNvPr id="7" name="Picture 6"/>
          <p:cNvPicPr>
            <a:picLocks noChangeAspect="1"/>
          </p:cNvPicPr>
          <p:nvPr/>
        </p:nvPicPr>
        <p:blipFill>
          <a:blip r:embed="rId3"/>
          <a:stretch>
            <a:fillRect/>
          </a:stretch>
        </p:blipFill>
        <p:spPr>
          <a:xfrm>
            <a:off x="1066800" y="1752600"/>
            <a:ext cx="2133600" cy="338694"/>
          </a:xfrm>
          <a:prstGeom prst="rect">
            <a:avLst/>
          </a:prstGeom>
        </p:spPr>
      </p:pic>
      <p:sp>
        <p:nvSpPr>
          <p:cNvPr id="8" name="TextBox 7"/>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258888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103800" y="3685685"/>
            <a:ext cx="2631600" cy="142267"/>
          </a:xfrm>
          <a:prstGeom prst="rect">
            <a:avLst/>
          </a:prstGeom>
        </p:spPr>
      </p:pic>
      <p:sp>
        <p:nvSpPr>
          <p:cNvPr id="2" name="Title 1"/>
          <p:cNvSpPr>
            <a:spLocks noGrp="1"/>
          </p:cNvSpPr>
          <p:nvPr>
            <p:ph type="title" idx="4294967295"/>
          </p:nvPr>
        </p:nvSpPr>
        <p:spPr>
          <a:xfrm>
            <a:off x="273198" y="235300"/>
            <a:ext cx="8153400" cy="914400"/>
          </a:xfrm>
        </p:spPr>
        <p:txBody>
          <a:bodyPr/>
          <a:lstStyle/>
          <a:p>
            <a:r>
              <a:rPr lang="en-US" dirty="0" smtClean="0"/>
              <a:t>Example</a:t>
            </a:r>
            <a:endParaRPr lang="en-US" dirty="0"/>
          </a:p>
        </p:txBody>
      </p:sp>
      <p:sp>
        <p:nvSpPr>
          <p:cNvPr id="5" name="Slide Number Placeholder 4"/>
          <p:cNvSpPr>
            <a:spLocks noGrp="1"/>
          </p:cNvSpPr>
          <p:nvPr>
            <p:ph type="sldNum" sz="quarter" idx="4294967295"/>
          </p:nvPr>
        </p:nvSpPr>
        <p:spPr>
          <a:xfrm>
            <a:off x="7239000" y="6248400"/>
            <a:ext cx="1905000" cy="457200"/>
          </a:xfrm>
        </p:spPr>
        <p:txBody>
          <a:bodyPr/>
          <a:lstStyle/>
          <a:p>
            <a:r>
              <a:rPr lang="en-US" smtClean="0"/>
              <a:t>1-</a:t>
            </a:r>
            <a:fld id="{B0E040EB-EC52-4699-9FF7-8373AD91D3E1}" type="slidenum">
              <a:rPr lang="en-US" smtClean="0"/>
              <a:pPr/>
              <a:t>45</a:t>
            </a:fld>
            <a:endParaRPr lang="en-US"/>
          </a:p>
        </p:txBody>
      </p:sp>
      <p:pic>
        <p:nvPicPr>
          <p:cNvPr id="7" name="Picture 6"/>
          <p:cNvPicPr>
            <a:picLocks noChangeAspect="1"/>
          </p:cNvPicPr>
          <p:nvPr/>
        </p:nvPicPr>
        <p:blipFill>
          <a:blip r:embed="rId3"/>
          <a:stretch>
            <a:fillRect/>
          </a:stretch>
        </p:blipFill>
        <p:spPr>
          <a:xfrm>
            <a:off x="5410602" y="1922822"/>
            <a:ext cx="3344542" cy="961575"/>
          </a:xfrm>
          <a:prstGeom prst="rect">
            <a:avLst/>
          </a:prstGeom>
          <a:ln>
            <a:solidFill>
              <a:srgbClr val="FF0000"/>
            </a:solidFill>
          </a:ln>
        </p:spPr>
      </p:pic>
      <p:pic>
        <p:nvPicPr>
          <p:cNvPr id="9" name="Picture 8"/>
          <p:cNvPicPr>
            <a:picLocks noChangeAspect="1"/>
          </p:cNvPicPr>
          <p:nvPr/>
        </p:nvPicPr>
        <p:blipFill>
          <a:blip r:embed="rId4"/>
          <a:stretch>
            <a:fillRect/>
          </a:stretch>
        </p:blipFill>
        <p:spPr>
          <a:xfrm>
            <a:off x="762000" y="3581400"/>
            <a:ext cx="3429000" cy="2256096"/>
          </a:xfrm>
          <a:prstGeom prst="rect">
            <a:avLst/>
          </a:prstGeom>
        </p:spPr>
      </p:pic>
      <p:pic>
        <p:nvPicPr>
          <p:cNvPr id="10" name="Picture 9"/>
          <p:cNvPicPr>
            <a:picLocks noChangeAspect="1"/>
          </p:cNvPicPr>
          <p:nvPr/>
        </p:nvPicPr>
        <p:blipFill>
          <a:blip r:embed="rId5"/>
          <a:stretch>
            <a:fillRect/>
          </a:stretch>
        </p:blipFill>
        <p:spPr>
          <a:xfrm>
            <a:off x="4191000" y="3657519"/>
            <a:ext cx="4235598" cy="2376042"/>
          </a:xfrm>
          <a:prstGeom prst="rect">
            <a:avLst/>
          </a:prstGeom>
        </p:spPr>
      </p:pic>
      <p:sp>
        <p:nvSpPr>
          <p:cNvPr id="11" name="TextBox 10"/>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pic>
        <p:nvPicPr>
          <p:cNvPr id="3" name="Picture 2"/>
          <p:cNvPicPr>
            <a:picLocks noChangeAspect="1"/>
          </p:cNvPicPr>
          <p:nvPr/>
        </p:nvPicPr>
        <p:blipFill>
          <a:blip r:embed="rId6"/>
          <a:stretch>
            <a:fillRect/>
          </a:stretch>
        </p:blipFill>
        <p:spPr>
          <a:xfrm>
            <a:off x="363359" y="1382741"/>
            <a:ext cx="7409042" cy="344016"/>
          </a:xfrm>
          <a:prstGeom prst="rect">
            <a:avLst/>
          </a:prstGeom>
        </p:spPr>
      </p:pic>
    </p:spTree>
    <p:extLst>
      <p:ext uri="{BB962C8B-B14F-4D97-AF65-F5344CB8AC3E}">
        <p14:creationId xmlns:p14="http://schemas.microsoft.com/office/powerpoint/2010/main" val="232530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Solution: ‘Else’ clause is matched with the nearest previous unmatched ‘then’.</a:t>
            </a:r>
          </a:p>
          <a:p>
            <a:r>
              <a:rPr lang="en-US" sz="2000" dirty="0" smtClean="0"/>
              <a:t>There cannot be an if without an else between a then and its matching else.</a:t>
            </a:r>
          </a:p>
          <a:p>
            <a:r>
              <a:rPr lang="en-US" sz="2000" dirty="0"/>
              <a:t>Unmatched statements are else-less ifs.</a:t>
            </a:r>
          </a:p>
          <a:p>
            <a:endParaRPr lang="en-US" dirty="0" smtClean="0"/>
          </a:p>
        </p:txBody>
      </p:sp>
      <p:sp>
        <p:nvSpPr>
          <p:cNvPr id="2" name="Title 1"/>
          <p:cNvSpPr>
            <a:spLocks noGrp="1"/>
          </p:cNvSpPr>
          <p:nvPr>
            <p:ph type="title" idx="4294967295"/>
          </p:nvPr>
        </p:nvSpPr>
        <p:spPr>
          <a:xfrm>
            <a:off x="152400" y="383045"/>
            <a:ext cx="8153400" cy="1143000"/>
          </a:xfrm>
        </p:spPr>
        <p:txBody>
          <a:bodyPr/>
          <a:lstStyle/>
          <a:p>
            <a:r>
              <a:rPr lang="en-US" sz="3200" dirty="0" smtClean="0"/>
              <a:t>Unambiguous grammar for if statement</a:t>
            </a:r>
            <a:endParaRPr lang="en-US" sz="3200" dirty="0"/>
          </a:p>
        </p:txBody>
      </p:sp>
      <p:sp>
        <p:nvSpPr>
          <p:cNvPr id="5" name="Slide Number Placeholder 4"/>
          <p:cNvSpPr>
            <a:spLocks noGrp="1"/>
          </p:cNvSpPr>
          <p:nvPr>
            <p:ph type="sldNum" sz="quarter" idx="4294967295"/>
          </p:nvPr>
        </p:nvSpPr>
        <p:spPr>
          <a:xfrm>
            <a:off x="7239000" y="6248400"/>
            <a:ext cx="1905000" cy="457200"/>
          </a:xfrm>
        </p:spPr>
        <p:txBody>
          <a:bodyPr/>
          <a:lstStyle/>
          <a:p>
            <a:r>
              <a:rPr lang="en-US" smtClean="0"/>
              <a:t>1-</a:t>
            </a:r>
            <a:fld id="{B0E040EB-EC52-4699-9FF7-8373AD91D3E1}" type="slidenum">
              <a:rPr lang="en-US" smtClean="0"/>
              <a:pPr/>
              <a:t>46</a:t>
            </a:fld>
            <a:endParaRPr lang="en-US"/>
          </a:p>
        </p:txBody>
      </p:sp>
      <p:pic>
        <p:nvPicPr>
          <p:cNvPr id="6" name="Picture 5"/>
          <p:cNvPicPr>
            <a:picLocks noChangeAspect="1"/>
          </p:cNvPicPr>
          <p:nvPr/>
        </p:nvPicPr>
        <p:blipFill>
          <a:blip r:embed="rId2"/>
          <a:stretch>
            <a:fillRect/>
          </a:stretch>
        </p:blipFill>
        <p:spPr>
          <a:xfrm>
            <a:off x="815746" y="3657600"/>
            <a:ext cx="7741108" cy="1905000"/>
          </a:xfrm>
          <a:prstGeom prst="rect">
            <a:avLst/>
          </a:prstGeom>
        </p:spPr>
      </p:pic>
      <p:sp>
        <p:nvSpPr>
          <p:cNvPr id="7" name="TextBox 6"/>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512675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
          <p:cNvSpPr>
            <a:spLocks noGrp="1"/>
          </p:cNvSpPr>
          <p:nvPr>
            <p:ph idx="1"/>
          </p:nvPr>
        </p:nvSpPr>
        <p:spPr/>
        <p:txBody>
          <a:bodyPr/>
          <a:lstStyle/>
          <a:p>
            <a:pPr fontAlgn="base">
              <a:lnSpc>
                <a:spcPct val="150000"/>
              </a:lnSpc>
              <a:spcAft>
                <a:spcPct val="0"/>
              </a:spcAft>
              <a:buFont typeface="Arial" pitchFamily="34" charset="0"/>
              <a:buChar char="•"/>
            </a:pPr>
            <a:r>
              <a:rPr lang="en-US" altLang="en-US" smtClean="0"/>
              <a:t>BNF notation is </a:t>
            </a:r>
            <a:r>
              <a:rPr lang="en-US" altLang="en-US" i="1" smtClean="0"/>
              <a:t>too long</a:t>
            </a:r>
            <a:r>
              <a:rPr lang="en-US" altLang="en-US" smtClean="0"/>
              <a:t>.</a:t>
            </a:r>
          </a:p>
          <a:p>
            <a:pPr fontAlgn="base">
              <a:lnSpc>
                <a:spcPct val="150000"/>
              </a:lnSpc>
              <a:spcBef>
                <a:spcPct val="50000"/>
              </a:spcBef>
              <a:spcAft>
                <a:spcPct val="0"/>
              </a:spcAft>
              <a:buFont typeface="Arial" pitchFamily="34" charset="0"/>
              <a:buChar char="•"/>
            </a:pPr>
            <a:r>
              <a:rPr lang="en-US" altLang="en-US" smtClean="0"/>
              <a:t>Must use recursion to specify repeated occurrences.</a:t>
            </a:r>
          </a:p>
          <a:p>
            <a:pPr fontAlgn="base">
              <a:lnSpc>
                <a:spcPct val="150000"/>
              </a:lnSpc>
              <a:spcBef>
                <a:spcPct val="50000"/>
              </a:spcBef>
              <a:spcAft>
                <a:spcPct val="0"/>
              </a:spcAft>
              <a:buFont typeface="Arial" pitchFamily="34" charset="0"/>
              <a:buChar char="•"/>
            </a:pPr>
            <a:r>
              <a:rPr lang="en-US" altLang="en-US" smtClean="0"/>
              <a:t>Must use separate an alternative for every option.</a:t>
            </a:r>
            <a:endParaRPr lang="en-US" altLang="en-US" b="1" i="1" smtClean="0">
              <a:latin typeface="Courier New" panose="02070309020205020404" pitchFamily="49" charset="0"/>
              <a:cs typeface="Courier New" panose="02070309020205020404" pitchFamily="49" charset="0"/>
            </a:endParaRP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buFont typeface="Arial" charset="0"/>
              <a:buNone/>
              <a:defRPr/>
            </a:pPr>
            <a:r>
              <a:rPr lang="en-US" dirty="0">
                <a:solidFill>
                  <a:srgbClr val="0000FF"/>
                </a:solidFill>
              </a:rPr>
              <a:t>Problems with BNF </a:t>
            </a:r>
            <a:r>
              <a:rPr lang="en-US" dirty="0" smtClean="0">
                <a:solidFill>
                  <a:srgbClr val="0000FF"/>
                </a:solidFill>
              </a:rPr>
              <a:t>Notation</a:t>
            </a:r>
            <a:endParaRPr lang="en-US" dirty="0">
              <a:solidFill>
                <a:srgbClr val="0000FF"/>
              </a:solidFill>
            </a:endParaRPr>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9806209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sz="2000" dirty="0" smtClean="0"/>
              <a:t>    Does not add any descriptive power but increases the readability and </a:t>
            </a:r>
            <a:r>
              <a:rPr lang="en-US" sz="2000" dirty="0" err="1" smtClean="0"/>
              <a:t>writability</a:t>
            </a:r>
            <a:r>
              <a:rPr lang="en-US" sz="2000" dirty="0" smtClean="0"/>
              <a:t> of BNF.</a:t>
            </a:r>
          </a:p>
          <a:p>
            <a:pPr eaLnBrk="1" hangingPunct="1"/>
            <a:endParaRPr lang="en-US" sz="2000" dirty="0" smtClean="0"/>
          </a:p>
          <a:p>
            <a:pPr marL="339725" indent="0" eaLnBrk="1" hangingPunct="1">
              <a:buNone/>
            </a:pPr>
            <a:r>
              <a:rPr lang="en-US" sz="2000" u="sng" dirty="0" smtClean="0"/>
              <a:t>3 extensions to BNF:</a:t>
            </a:r>
          </a:p>
          <a:p>
            <a:pPr eaLnBrk="1" hangingPunct="1">
              <a:buFont typeface="Arial" panose="020B0604020202020204" pitchFamily="34" charset="0"/>
              <a:buChar char="•"/>
            </a:pPr>
            <a:r>
              <a:rPr lang="en-US" sz="2000" dirty="0" smtClean="0"/>
              <a:t>Optional parts of RHS are placed in brackets [ ]</a:t>
            </a:r>
          </a:p>
          <a:p>
            <a:pPr eaLnBrk="1" hangingPunct="1">
              <a:buFont typeface="Arial" panose="020B0604020202020204" pitchFamily="34" charset="0"/>
              <a:buChar char="•"/>
            </a:pPr>
            <a:endParaRPr lang="en-US" sz="2000" dirty="0" smtClean="0"/>
          </a:p>
          <a:p>
            <a:pPr eaLnBrk="1" hangingPunct="1">
              <a:buFont typeface="Arial" panose="020B0604020202020204" pitchFamily="34" charset="0"/>
              <a:buChar char="•"/>
            </a:pPr>
            <a:r>
              <a:rPr lang="en-US" sz="2000" dirty="0" smtClean="0"/>
              <a:t>Repetitions </a:t>
            </a:r>
            <a:r>
              <a:rPr lang="en-US" sz="2000" dirty="0"/>
              <a:t>(0 or more) are placed inside braces { </a:t>
            </a:r>
            <a:r>
              <a:rPr lang="en-US" sz="2000" dirty="0" smtClean="0"/>
              <a:t>}</a:t>
            </a:r>
          </a:p>
          <a:p>
            <a:pPr eaLnBrk="1" hangingPunct="1">
              <a:buFont typeface="Arial" panose="020B0604020202020204" pitchFamily="34" charset="0"/>
              <a:buChar char="•"/>
            </a:pPr>
            <a:endParaRPr lang="en-US" sz="2000" dirty="0"/>
          </a:p>
          <a:p>
            <a:pPr eaLnBrk="1" hangingPunct="1">
              <a:buFont typeface="Arial" panose="020B0604020202020204" pitchFamily="34" charset="0"/>
              <a:buChar char="•"/>
            </a:pPr>
            <a:endParaRPr lang="en-US" sz="2000" dirty="0" smtClean="0"/>
          </a:p>
          <a:p>
            <a:pPr eaLnBrk="1" hangingPunct="1">
              <a:buFont typeface="Arial" panose="020B0604020202020204" pitchFamily="34" charset="0"/>
              <a:buChar char="•"/>
            </a:pPr>
            <a:r>
              <a:rPr lang="en-US" sz="2000" dirty="0" smtClean="0"/>
              <a:t> Multiple choice options or Alternative parts of RHSs are placed inside parentheses and separated via vertical bars </a:t>
            </a:r>
          </a:p>
          <a:p>
            <a:pPr eaLnBrk="1" hangingPunct="1">
              <a:buFontTx/>
              <a:buNone/>
            </a:pPr>
            <a:r>
              <a:rPr lang="en-US" sz="2000" b="1" dirty="0" smtClean="0">
                <a:latin typeface="Arial" panose="020B0604020202020204" pitchFamily="34" charset="0"/>
              </a:rPr>
              <a:t>	</a:t>
            </a:r>
            <a:endParaRPr lang="en-US" sz="2400" dirty="0" smtClean="0">
              <a:latin typeface="Courier New" panose="02070309020205020404" pitchFamily="49" charset="0"/>
            </a:endParaRPr>
          </a:p>
        </p:txBody>
      </p:sp>
      <p:sp>
        <p:nvSpPr>
          <p:cNvPr id="24579" name="Slide Number Placeholder 4"/>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6531B98E-6293-46AE-BCB8-0D815CC0BE4E}" type="slidenum">
              <a:rPr lang="en-US" sz="1000">
                <a:latin typeface="Arial" panose="020B0604020202020204" pitchFamily="34" charset="0"/>
              </a:rPr>
              <a:pPr/>
              <a:t>48</a:t>
            </a:fld>
            <a:endParaRPr lang="en-US" sz="1000">
              <a:latin typeface="Arial" panose="020B0604020202020204" pitchFamily="34" charset="0"/>
            </a:endParaRPr>
          </a:p>
        </p:txBody>
      </p:sp>
      <p:sp>
        <p:nvSpPr>
          <p:cNvPr id="24580" name="Rectangle 2"/>
          <p:cNvSpPr>
            <a:spLocks noGrp="1" noChangeArrowheads="1"/>
          </p:cNvSpPr>
          <p:nvPr>
            <p:ph type="title" idx="4294967295"/>
          </p:nvPr>
        </p:nvSpPr>
        <p:spPr>
          <a:xfrm>
            <a:off x="0" y="182563"/>
            <a:ext cx="8153400" cy="1143000"/>
          </a:xfrm>
        </p:spPr>
        <p:txBody>
          <a:bodyPr/>
          <a:lstStyle/>
          <a:p>
            <a:pPr eaLnBrk="1" hangingPunct="1"/>
            <a:r>
              <a:rPr lang="en-US" dirty="0" smtClean="0"/>
              <a:t>Extended BNF</a:t>
            </a:r>
          </a:p>
        </p:txBody>
      </p:sp>
      <p:pic>
        <p:nvPicPr>
          <p:cNvPr id="2" name="Picture 1"/>
          <p:cNvPicPr>
            <a:picLocks noChangeAspect="1"/>
          </p:cNvPicPr>
          <p:nvPr/>
        </p:nvPicPr>
        <p:blipFill>
          <a:blip r:embed="rId3"/>
          <a:stretch>
            <a:fillRect/>
          </a:stretch>
        </p:blipFill>
        <p:spPr>
          <a:xfrm>
            <a:off x="838200" y="3290782"/>
            <a:ext cx="6553200" cy="398674"/>
          </a:xfrm>
          <a:prstGeom prst="rect">
            <a:avLst/>
          </a:prstGeom>
        </p:spPr>
      </p:pic>
      <p:pic>
        <p:nvPicPr>
          <p:cNvPr id="3" name="Picture 2"/>
          <p:cNvPicPr>
            <a:picLocks noChangeAspect="1"/>
          </p:cNvPicPr>
          <p:nvPr/>
        </p:nvPicPr>
        <p:blipFill>
          <a:blip r:embed="rId4"/>
          <a:stretch>
            <a:fillRect/>
          </a:stretch>
        </p:blipFill>
        <p:spPr>
          <a:xfrm>
            <a:off x="914400" y="4024623"/>
            <a:ext cx="4243535" cy="381000"/>
          </a:xfrm>
          <a:prstGeom prst="rect">
            <a:avLst/>
          </a:prstGeom>
        </p:spPr>
      </p:pic>
      <p:pic>
        <p:nvPicPr>
          <p:cNvPr id="4" name="Picture 3"/>
          <p:cNvPicPr>
            <a:picLocks noChangeAspect="1"/>
          </p:cNvPicPr>
          <p:nvPr/>
        </p:nvPicPr>
        <p:blipFill>
          <a:blip r:embed="rId5"/>
          <a:stretch>
            <a:fillRect/>
          </a:stretch>
        </p:blipFill>
        <p:spPr>
          <a:xfrm>
            <a:off x="990600" y="5486400"/>
            <a:ext cx="4419601" cy="340847"/>
          </a:xfrm>
          <a:prstGeom prst="rect">
            <a:avLst/>
          </a:prstGeom>
        </p:spPr>
      </p:pic>
      <p:sp>
        <p:nvSpPr>
          <p:cNvPr id="9" name="TextBox 8"/>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7241272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022FD023-1B8B-4C3C-935E-A0EF372DED09}" type="slidenum">
              <a:rPr lang="en-US" sz="1000">
                <a:latin typeface="Arial" panose="020B0604020202020204" pitchFamily="34" charset="0"/>
              </a:rPr>
              <a:pPr/>
              <a:t>49</a:t>
            </a:fld>
            <a:endParaRPr lang="en-US" sz="1000">
              <a:latin typeface="Arial" panose="020B0604020202020204" pitchFamily="34" charset="0"/>
            </a:endParaRPr>
          </a:p>
        </p:txBody>
      </p:sp>
      <p:sp>
        <p:nvSpPr>
          <p:cNvPr id="25604" name="Rectangle 2"/>
          <p:cNvSpPr>
            <a:spLocks noGrp="1" noChangeArrowheads="1"/>
          </p:cNvSpPr>
          <p:nvPr>
            <p:ph type="title" idx="4294967295"/>
          </p:nvPr>
        </p:nvSpPr>
        <p:spPr>
          <a:xfrm>
            <a:off x="0" y="350838"/>
            <a:ext cx="8153400" cy="1143000"/>
          </a:xfrm>
        </p:spPr>
        <p:txBody>
          <a:bodyPr/>
          <a:lstStyle/>
          <a:p>
            <a:pPr eaLnBrk="1" hangingPunct="1"/>
            <a:r>
              <a:rPr lang="en-US" sz="2400" dirty="0" smtClean="0"/>
              <a:t>BNF and EBNF versions of an expression grammar</a:t>
            </a:r>
          </a:p>
        </p:txBody>
      </p:sp>
      <p:pic>
        <p:nvPicPr>
          <p:cNvPr id="3" name="Picture 2"/>
          <p:cNvPicPr>
            <a:picLocks noChangeAspect="1"/>
          </p:cNvPicPr>
          <p:nvPr/>
        </p:nvPicPr>
        <p:blipFill>
          <a:blip r:embed="rId3"/>
          <a:stretch>
            <a:fillRect/>
          </a:stretch>
        </p:blipFill>
        <p:spPr>
          <a:xfrm>
            <a:off x="838200" y="1341757"/>
            <a:ext cx="4419600" cy="4943565"/>
          </a:xfrm>
          <a:prstGeom prst="rect">
            <a:avLst/>
          </a:prstGeom>
        </p:spPr>
      </p:pic>
      <p:sp>
        <p:nvSpPr>
          <p:cNvPr id="7" name="TextBox 6"/>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66698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sz="1600" dirty="0" smtClean="0"/>
              <a:t>Programming languages use a mix of infix, prefix and postfix notations.</a:t>
            </a:r>
          </a:p>
          <a:p>
            <a:pPr>
              <a:buFont typeface="Arial" panose="020B0604020202020204" pitchFamily="34" charset="0"/>
              <a:buChar char="•"/>
            </a:pPr>
            <a:r>
              <a:rPr lang="en-US" sz="1600" dirty="0" smtClean="0"/>
              <a:t>Infix notation: precedence and associativity.</a:t>
            </a:r>
          </a:p>
          <a:p>
            <a:pPr>
              <a:buFont typeface="Arial" panose="020B0604020202020204" pitchFamily="34" charset="0"/>
              <a:buChar char="•"/>
            </a:pPr>
            <a:r>
              <a:rPr lang="en-US" sz="1600" dirty="0" smtClean="0"/>
              <a:t>An operator at a higher precedence level (*, /) takes its operands before an operator at a lower precedence level (+, -).</a:t>
            </a:r>
          </a:p>
          <a:p>
            <a:pPr>
              <a:buFont typeface="Arial" panose="020B0604020202020204" pitchFamily="34" charset="0"/>
              <a:buChar char="•"/>
            </a:pPr>
            <a:r>
              <a:rPr lang="en-US" sz="1600" dirty="0" smtClean="0"/>
              <a:t>Example, a + b * c, * is applied first between b and c, then addition is done between a and the result of (b*c).</a:t>
            </a:r>
          </a:p>
          <a:p>
            <a:pPr>
              <a:buFont typeface="Arial" panose="020B0604020202020204" pitchFamily="34" charset="0"/>
              <a:buChar char="•"/>
            </a:pPr>
            <a:r>
              <a:rPr lang="en-US" sz="1600" dirty="0" smtClean="0"/>
              <a:t>a + b * c is equivalent to a + (b * c)</a:t>
            </a:r>
          </a:p>
          <a:p>
            <a:pPr>
              <a:buFont typeface="Arial" panose="020B0604020202020204" pitchFamily="34" charset="0"/>
              <a:buChar char="•"/>
            </a:pPr>
            <a:r>
              <a:rPr lang="en-US" sz="1600" dirty="0" smtClean="0"/>
              <a:t>Without rules for specifying the relative precedence  of operators, parenthesis would be needed to make explicit the operands of an infix operator.</a:t>
            </a:r>
          </a:p>
          <a:p>
            <a:pPr>
              <a:buFont typeface="Arial" panose="020B0604020202020204" pitchFamily="34" charset="0"/>
              <a:buChar char="•"/>
            </a:pPr>
            <a:r>
              <a:rPr lang="en-US" sz="1600" dirty="0" smtClean="0"/>
              <a:t>Operators with the same precedence are grouped from left to right, example 4-2-1 is not equal to 4 - (2-1).</a:t>
            </a:r>
          </a:p>
          <a:p>
            <a:pPr>
              <a:buFont typeface="Arial" panose="020B0604020202020204" pitchFamily="34" charset="0"/>
              <a:buChar char="•"/>
            </a:pPr>
            <a:r>
              <a:rPr lang="en-US" sz="1600" dirty="0" smtClean="0"/>
              <a:t>Left associative and right-associative operators: An operator is left-associative if sub-expressions containing multiple </a:t>
            </a:r>
            <a:r>
              <a:rPr lang="en-US" sz="1600" dirty="0" err="1" smtClean="0"/>
              <a:t>occurences</a:t>
            </a:r>
            <a:r>
              <a:rPr lang="en-US" sz="1600" dirty="0" smtClean="0"/>
              <a:t> of the operator are grouped from left to right and vice-versa for right associative operators. Example, +, -, /, * are left associative operators whereas  exponentiation is right associative. </a:t>
            </a:r>
          </a:p>
          <a:p>
            <a:endParaRPr lang="en-US" sz="2000" dirty="0" smtClean="0"/>
          </a:p>
          <a:p>
            <a:endParaRPr lang="en-US" sz="2000" dirty="0" smtClean="0"/>
          </a:p>
          <a:p>
            <a:endParaRPr lang="en-US" dirty="0"/>
          </a:p>
        </p:txBody>
      </p:sp>
      <p:sp>
        <p:nvSpPr>
          <p:cNvPr id="2" name="Title 1"/>
          <p:cNvSpPr>
            <a:spLocks noGrp="1"/>
          </p:cNvSpPr>
          <p:nvPr>
            <p:ph type="title" idx="4294967295"/>
          </p:nvPr>
        </p:nvSpPr>
        <p:spPr>
          <a:xfrm>
            <a:off x="152400" y="236537"/>
            <a:ext cx="8153400" cy="1143000"/>
          </a:xfrm>
        </p:spPr>
        <p:txBody>
          <a:bodyPr/>
          <a:lstStyle/>
          <a:p>
            <a:r>
              <a:rPr lang="en-US" dirty="0" smtClean="0"/>
              <a:t>Expression notations</a:t>
            </a:r>
            <a:endParaRPr lang="en-US" dirty="0"/>
          </a:p>
        </p:txBody>
      </p:sp>
      <p:sp>
        <p:nvSpPr>
          <p:cNvPr id="5" name="Slide Number Placeholder 4"/>
          <p:cNvSpPr>
            <a:spLocks noGrp="1"/>
          </p:cNvSpPr>
          <p:nvPr>
            <p:ph type="sldNum" sz="quarter" idx="4294967295"/>
          </p:nvPr>
        </p:nvSpPr>
        <p:spPr>
          <a:xfrm>
            <a:off x="7239000" y="6248400"/>
            <a:ext cx="1905000" cy="457200"/>
          </a:xfrm>
        </p:spPr>
        <p:txBody>
          <a:bodyPr/>
          <a:lstStyle/>
          <a:p>
            <a:r>
              <a:rPr lang="en-US" dirty="0" smtClean="0"/>
              <a:t>1-</a:t>
            </a:r>
            <a:fld id="{3307F1FD-A0F4-496A-8900-C1E2238C982B}" type="slidenum">
              <a:rPr lang="en-US" smtClean="0"/>
              <a:pPr/>
              <a:t>5</a:t>
            </a:fld>
            <a:endParaRPr lang="en-US" dirty="0"/>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482147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p:txBody>
          <a:bodyPr/>
          <a:lstStyle/>
          <a:p>
            <a:pPr fontAlgn="base">
              <a:lnSpc>
                <a:spcPct val="90000"/>
              </a:lnSpc>
              <a:spcAft>
                <a:spcPct val="0"/>
              </a:spcAft>
            </a:pPr>
            <a:r>
              <a:rPr lang="en-US" altLang="ko-KR" sz="2800" b="1" dirty="0" smtClean="0">
                <a:solidFill>
                  <a:schemeClr val="tx1"/>
                </a:solidFill>
              </a:rPr>
              <a:t>Conversion of BNF to EBNF: </a:t>
            </a:r>
          </a:p>
          <a:p>
            <a:pPr lvl="1" fontAlgn="base">
              <a:lnSpc>
                <a:spcPct val="90000"/>
              </a:lnSpc>
              <a:spcAft>
                <a:spcPct val="0"/>
              </a:spcAft>
            </a:pPr>
            <a:r>
              <a:rPr lang="en-US" altLang="ko-KR" sz="2800" b="1" dirty="0" smtClean="0">
                <a:solidFill>
                  <a:schemeClr val="tx1"/>
                </a:solidFill>
              </a:rPr>
              <a:t>(</a:t>
            </a:r>
            <a:r>
              <a:rPr lang="en-US" altLang="ko-KR" sz="2800" b="1" dirty="0" err="1" smtClean="0">
                <a:solidFill>
                  <a:schemeClr val="tx1"/>
                </a:solidFill>
              </a:rPr>
              <a:t>i</a:t>
            </a:r>
            <a:r>
              <a:rPr lang="en-US" altLang="ko-KR" sz="2800" b="1" dirty="0" smtClean="0">
                <a:solidFill>
                  <a:schemeClr val="tx1"/>
                </a:solidFill>
              </a:rPr>
              <a:t>) Look for recursion in grammar: </a:t>
            </a:r>
          </a:p>
          <a:p>
            <a:pPr lvl="2" eaLnBrk="1" hangingPunct="1">
              <a:lnSpc>
                <a:spcPct val="90000"/>
              </a:lnSpc>
            </a:pPr>
            <a:r>
              <a:rPr lang="en-US" altLang="ko-KR" sz="2800" b="1" dirty="0" smtClean="0">
                <a:solidFill>
                  <a:schemeClr val="tx1"/>
                </a:solidFill>
              </a:rPr>
              <a:t>A-&gt; </a:t>
            </a:r>
            <a:r>
              <a:rPr lang="en-US" altLang="ko-KR" sz="2800" b="1" dirty="0" err="1" smtClean="0">
                <a:solidFill>
                  <a:schemeClr val="tx1"/>
                </a:solidFill>
              </a:rPr>
              <a:t>aA</a:t>
            </a:r>
            <a:r>
              <a:rPr lang="en-US" altLang="ko-KR" sz="2800" b="1" dirty="0" smtClean="0">
                <a:solidFill>
                  <a:schemeClr val="tx1"/>
                </a:solidFill>
              </a:rPr>
              <a:t> |a</a:t>
            </a:r>
          </a:p>
          <a:p>
            <a:pPr marL="914400" lvl="2" indent="0" eaLnBrk="1" hangingPunct="1">
              <a:lnSpc>
                <a:spcPct val="90000"/>
              </a:lnSpc>
              <a:buNone/>
            </a:pPr>
            <a:r>
              <a:rPr lang="en-US" altLang="ko-KR" sz="2800" b="1" dirty="0" smtClean="0">
                <a:solidFill>
                  <a:schemeClr val="tx1"/>
                </a:solidFill>
              </a:rPr>
              <a:t>   A-&gt; a{a} </a:t>
            </a:r>
          </a:p>
          <a:p>
            <a:pPr lvl="1" fontAlgn="base">
              <a:lnSpc>
                <a:spcPct val="90000"/>
              </a:lnSpc>
              <a:spcAft>
                <a:spcPct val="0"/>
              </a:spcAft>
            </a:pPr>
            <a:r>
              <a:rPr lang="en-US" altLang="ko-KR" sz="2800" b="1" dirty="0" smtClean="0">
                <a:solidFill>
                  <a:schemeClr val="tx1"/>
                </a:solidFill>
              </a:rPr>
              <a:t>(ii) Look for common string that can be factored out with grouping and options. </a:t>
            </a:r>
          </a:p>
          <a:p>
            <a:pPr lvl="2" eaLnBrk="1" hangingPunct="1">
              <a:lnSpc>
                <a:spcPct val="90000"/>
              </a:lnSpc>
            </a:pPr>
            <a:r>
              <a:rPr lang="en-US" altLang="ko-KR" sz="2800" b="1" dirty="0" smtClean="0">
                <a:solidFill>
                  <a:schemeClr val="tx1"/>
                </a:solidFill>
              </a:rPr>
              <a:t>A -&gt;</a:t>
            </a:r>
            <a:r>
              <a:rPr lang="en-US" altLang="ko-KR" sz="2800" b="1" dirty="0" err="1" smtClean="0">
                <a:solidFill>
                  <a:schemeClr val="tx1"/>
                </a:solidFill>
              </a:rPr>
              <a:t>aB</a:t>
            </a:r>
            <a:r>
              <a:rPr lang="en-US" altLang="ko-KR" sz="2800" b="1" dirty="0" smtClean="0">
                <a:solidFill>
                  <a:schemeClr val="tx1"/>
                </a:solidFill>
              </a:rPr>
              <a:t> |a </a:t>
            </a:r>
          </a:p>
          <a:p>
            <a:pPr marL="914400" lvl="2" indent="0" eaLnBrk="1" hangingPunct="1">
              <a:lnSpc>
                <a:spcPct val="90000"/>
              </a:lnSpc>
              <a:buNone/>
            </a:pPr>
            <a:r>
              <a:rPr lang="en-US" altLang="ko-KR" sz="2800" b="1" dirty="0" smtClean="0">
                <a:solidFill>
                  <a:schemeClr val="tx1"/>
                </a:solidFill>
              </a:rPr>
              <a:t>  A -&gt; a [B] </a:t>
            </a:r>
          </a:p>
          <a:p>
            <a:pPr fontAlgn="base">
              <a:lnSpc>
                <a:spcPct val="90000"/>
              </a:lnSpc>
              <a:spcAft>
                <a:spcPct val="0"/>
              </a:spcAft>
            </a:pPr>
            <a:endParaRPr lang="en-US" altLang="ko-KR" sz="2800" b="1" dirty="0" smtClean="0"/>
          </a:p>
          <a:p>
            <a:pPr lvl="1" fontAlgn="base">
              <a:lnSpc>
                <a:spcPct val="90000"/>
              </a:lnSpc>
              <a:spcAft>
                <a:spcPct val="0"/>
              </a:spcAft>
            </a:pPr>
            <a:endParaRPr lang="en-US" altLang="ko-KR" sz="2800" b="1" dirty="0" smtClean="0"/>
          </a:p>
        </p:txBody>
      </p:sp>
      <p:sp>
        <p:nvSpPr>
          <p:cNvPr id="3" name="Content Placeholder 2"/>
          <p:cNvSpPr>
            <a:spLocks noGrp="1"/>
          </p:cNvSpPr>
          <p:nvPr>
            <p:ph sz="quarter" idx="10"/>
          </p:nvPr>
        </p:nvSpPr>
        <p:spPr/>
        <p:txBody>
          <a:bodyPr/>
          <a:lstStyle/>
          <a:p>
            <a:pPr>
              <a:defRPr/>
            </a:pPr>
            <a:r>
              <a:rPr lang="en-US" dirty="0" smtClean="0">
                <a:solidFill>
                  <a:srgbClr val="0000FF"/>
                </a:solidFill>
              </a:rPr>
              <a:t> BNF to EBNF</a:t>
            </a:r>
            <a:endParaRPr lang="en-US" dirty="0">
              <a:solidFill>
                <a:srgbClr val="0000FF"/>
              </a:solidFill>
            </a:endParaRPr>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5058353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p:cNvSpPr>
            <a:spLocks noGrp="1"/>
          </p:cNvSpPr>
          <p:nvPr>
            <p:ph idx="1"/>
          </p:nvPr>
        </p:nvSpPr>
        <p:spPr/>
        <p:txBody>
          <a:bodyPr/>
          <a:lstStyle/>
          <a:p>
            <a:pPr fontAlgn="base">
              <a:lnSpc>
                <a:spcPct val="90000"/>
              </a:lnSpc>
              <a:spcAft>
                <a:spcPct val="0"/>
              </a:spcAft>
            </a:pPr>
            <a:r>
              <a:rPr lang="en-US" altLang="ko-KR" sz="2800" b="1" dirty="0" smtClean="0">
                <a:solidFill>
                  <a:schemeClr val="tx1"/>
                </a:solidFill>
              </a:rPr>
              <a:t>EBNF to BNF: </a:t>
            </a:r>
          </a:p>
          <a:p>
            <a:pPr lvl="1" fontAlgn="base">
              <a:lnSpc>
                <a:spcPct val="90000"/>
              </a:lnSpc>
              <a:spcAft>
                <a:spcPct val="0"/>
              </a:spcAft>
            </a:pPr>
            <a:r>
              <a:rPr lang="en-US" altLang="ko-KR" sz="2800" b="1" dirty="0" smtClean="0">
                <a:solidFill>
                  <a:schemeClr val="tx1"/>
                </a:solidFill>
              </a:rPr>
              <a:t> Option: [] </a:t>
            </a:r>
          </a:p>
          <a:p>
            <a:pPr lvl="2" eaLnBrk="1" hangingPunct="1">
              <a:lnSpc>
                <a:spcPct val="90000"/>
              </a:lnSpc>
            </a:pPr>
            <a:r>
              <a:rPr lang="en-US" altLang="ko-KR" sz="2800" b="1" dirty="0" smtClean="0">
                <a:solidFill>
                  <a:schemeClr val="tx1"/>
                </a:solidFill>
              </a:rPr>
              <a:t>A-&gt; a[B]C </a:t>
            </a:r>
          </a:p>
          <a:p>
            <a:pPr marL="914400" lvl="2" indent="0" eaLnBrk="1" hangingPunct="1">
              <a:lnSpc>
                <a:spcPct val="90000"/>
              </a:lnSpc>
              <a:buNone/>
            </a:pPr>
            <a:r>
              <a:rPr lang="en-US" altLang="ko-KR" sz="2800" b="1" dirty="0" smtClean="0">
                <a:solidFill>
                  <a:schemeClr val="tx1"/>
                </a:solidFill>
              </a:rPr>
              <a:t>  A’-&gt;</a:t>
            </a:r>
            <a:r>
              <a:rPr lang="en-US" altLang="ko-KR" sz="2800" b="1" dirty="0" err="1" smtClean="0">
                <a:solidFill>
                  <a:schemeClr val="tx1"/>
                </a:solidFill>
              </a:rPr>
              <a:t>aNC</a:t>
            </a:r>
            <a:r>
              <a:rPr lang="en-US" altLang="ko-KR" sz="2800" b="1" dirty="0" smtClean="0">
                <a:solidFill>
                  <a:schemeClr val="tx1"/>
                </a:solidFill>
              </a:rPr>
              <a:t>    N-&gt;B| ε </a:t>
            </a:r>
          </a:p>
          <a:p>
            <a:pPr lvl="1" fontAlgn="base">
              <a:lnSpc>
                <a:spcPct val="90000"/>
              </a:lnSpc>
              <a:spcAft>
                <a:spcPct val="0"/>
              </a:spcAft>
            </a:pPr>
            <a:r>
              <a:rPr lang="en-US" altLang="ko-KR" sz="2800" b="1" dirty="0" smtClean="0">
                <a:solidFill>
                  <a:schemeClr val="tx1"/>
                </a:solidFill>
              </a:rPr>
              <a:t> Repetition: {} </a:t>
            </a:r>
          </a:p>
          <a:p>
            <a:pPr lvl="2" eaLnBrk="1" hangingPunct="1">
              <a:lnSpc>
                <a:spcPct val="90000"/>
              </a:lnSpc>
            </a:pPr>
            <a:r>
              <a:rPr lang="en-US" altLang="ko-KR" sz="2800" b="1" dirty="0" smtClean="0">
                <a:solidFill>
                  <a:schemeClr val="tx1"/>
                </a:solidFill>
              </a:rPr>
              <a:t>A -&gt;a{ B1B2... </a:t>
            </a:r>
            <a:r>
              <a:rPr lang="en-US" altLang="ko-KR" sz="2800" b="1" dirty="0" err="1" smtClean="0">
                <a:solidFill>
                  <a:schemeClr val="tx1"/>
                </a:solidFill>
              </a:rPr>
              <a:t>Bn</a:t>
            </a:r>
            <a:r>
              <a:rPr lang="en-US" altLang="ko-KR" sz="2800" b="1" dirty="0" smtClean="0">
                <a:solidFill>
                  <a:schemeClr val="tx1"/>
                </a:solidFill>
              </a:rPr>
              <a:t>}C </a:t>
            </a:r>
          </a:p>
          <a:p>
            <a:pPr marL="914400" lvl="2" indent="0" eaLnBrk="1" hangingPunct="1">
              <a:lnSpc>
                <a:spcPct val="90000"/>
              </a:lnSpc>
              <a:buNone/>
            </a:pPr>
            <a:r>
              <a:rPr lang="en-US" altLang="ko-KR" sz="2800" b="1" dirty="0" smtClean="0">
                <a:solidFill>
                  <a:schemeClr val="tx1"/>
                </a:solidFill>
              </a:rPr>
              <a:t>  A’-&gt;</a:t>
            </a:r>
            <a:r>
              <a:rPr lang="en-US" altLang="ko-KR" sz="2800" b="1" dirty="0" err="1" smtClean="0">
                <a:solidFill>
                  <a:schemeClr val="tx1"/>
                </a:solidFill>
              </a:rPr>
              <a:t>aNC</a:t>
            </a:r>
            <a:r>
              <a:rPr lang="en-US" altLang="ko-KR" sz="2800" b="1" dirty="0" smtClean="0">
                <a:solidFill>
                  <a:schemeClr val="tx1"/>
                </a:solidFill>
              </a:rPr>
              <a:t>    N-&gt;B1B2...BnN| ε </a:t>
            </a:r>
          </a:p>
          <a:p>
            <a:pPr fontAlgn="base">
              <a:spcAft>
                <a:spcPct val="0"/>
              </a:spcAft>
            </a:pPr>
            <a:endParaRPr lang="en-US" altLang="en-US" dirty="0" smtClean="0"/>
          </a:p>
        </p:txBody>
      </p:sp>
      <p:sp>
        <p:nvSpPr>
          <p:cNvPr id="3" name="Content Placeholder 2"/>
          <p:cNvSpPr>
            <a:spLocks noGrp="1"/>
          </p:cNvSpPr>
          <p:nvPr>
            <p:ph sz="quarter" idx="10"/>
          </p:nvPr>
        </p:nvSpPr>
        <p:spPr/>
        <p:txBody>
          <a:bodyPr/>
          <a:lstStyle/>
          <a:p>
            <a:pPr>
              <a:defRPr/>
            </a:pPr>
            <a:r>
              <a:rPr lang="en-US" dirty="0">
                <a:solidFill>
                  <a:srgbClr val="0000FF"/>
                </a:solidFill>
              </a:rPr>
              <a:t>EBNF to </a:t>
            </a:r>
            <a:r>
              <a:rPr lang="en-US" dirty="0" smtClean="0">
                <a:solidFill>
                  <a:srgbClr val="0000FF"/>
                </a:solidFill>
              </a:rPr>
              <a:t>BNF</a:t>
            </a:r>
            <a:endParaRPr lang="en-US" dirty="0"/>
          </a:p>
        </p:txBody>
      </p:sp>
      <p:sp>
        <p:nvSpPr>
          <p:cNvPr id="4" name="TextBox 3"/>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0946282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p:cNvSpPr>
            <a:spLocks noGrp="1"/>
          </p:cNvSpPr>
          <p:nvPr>
            <p:ph idx="1"/>
          </p:nvPr>
        </p:nvSpPr>
        <p:spPr/>
        <p:txBody>
          <a:bodyPr/>
          <a:lstStyle/>
          <a:p>
            <a:pPr fontAlgn="base">
              <a:spcAft>
                <a:spcPct val="0"/>
              </a:spcAft>
            </a:pPr>
            <a:r>
              <a:rPr lang="en-US" altLang="en-US" dirty="0" smtClean="0"/>
              <a:t>Convert the following BNF to EBNF. Assume that &lt;S&gt; is the starting symbol</a:t>
            </a:r>
          </a:p>
          <a:p>
            <a:pPr fontAlgn="base">
              <a:spcAft>
                <a:spcPct val="0"/>
              </a:spcAft>
            </a:pPr>
            <a:r>
              <a:rPr lang="en-US" altLang="en-US" dirty="0" smtClean="0"/>
              <a:t>S → A | AC</a:t>
            </a:r>
          </a:p>
          <a:p>
            <a:pPr fontAlgn="base">
              <a:spcAft>
                <a:spcPct val="0"/>
              </a:spcAft>
            </a:pPr>
            <a:r>
              <a:rPr lang="en-US" altLang="en-US" dirty="0" smtClean="0"/>
              <a:t>C → </a:t>
            </a:r>
            <a:r>
              <a:rPr lang="en-US" altLang="en-US" dirty="0" err="1" smtClean="0"/>
              <a:t>bA</a:t>
            </a:r>
            <a:r>
              <a:rPr lang="en-US" altLang="en-US" dirty="0" smtClean="0"/>
              <a:t> | </a:t>
            </a:r>
            <a:r>
              <a:rPr lang="en-US" altLang="en-US" dirty="0" err="1" smtClean="0"/>
              <a:t>bAC</a:t>
            </a:r>
            <a:endParaRPr lang="en-US" altLang="en-US" dirty="0" smtClean="0"/>
          </a:p>
          <a:p>
            <a:pPr fontAlgn="base">
              <a:spcAft>
                <a:spcPct val="0"/>
              </a:spcAft>
            </a:pPr>
            <a:r>
              <a:rPr lang="en-US" altLang="en-US" dirty="0" smtClean="0"/>
              <a:t>A → </a:t>
            </a:r>
            <a:r>
              <a:rPr lang="en-US" altLang="en-US" dirty="0" err="1" smtClean="0"/>
              <a:t>aD</a:t>
            </a:r>
            <a:r>
              <a:rPr lang="en-US" altLang="en-US" dirty="0" smtClean="0"/>
              <a:t>| </a:t>
            </a:r>
            <a:r>
              <a:rPr lang="en-US" altLang="en-US" dirty="0" err="1" smtClean="0"/>
              <a:t>abD</a:t>
            </a:r>
            <a:endParaRPr lang="en-US" altLang="en-US" dirty="0" smtClean="0"/>
          </a:p>
          <a:p>
            <a:pPr fontAlgn="base">
              <a:spcAft>
                <a:spcPct val="0"/>
              </a:spcAft>
            </a:pPr>
            <a:r>
              <a:rPr lang="en-US" altLang="en-US" dirty="0" smtClean="0"/>
              <a:t>D </a:t>
            </a:r>
            <a:r>
              <a:rPr lang="en-US" altLang="en-US" dirty="0"/>
              <a:t>→ </a:t>
            </a:r>
            <a:r>
              <a:rPr lang="en-US" altLang="en-US" dirty="0" smtClean="0"/>
              <a:t> z</a:t>
            </a:r>
          </a:p>
        </p:txBody>
      </p:sp>
      <p:sp>
        <p:nvSpPr>
          <p:cNvPr id="3" name="Content Placeholder 2"/>
          <p:cNvSpPr>
            <a:spLocks noGrp="1"/>
          </p:cNvSpPr>
          <p:nvPr>
            <p:ph sz="quarter" idx="10"/>
          </p:nvPr>
        </p:nvSpPr>
        <p:spPr/>
        <p:txBody>
          <a:bodyPr/>
          <a:lstStyle/>
          <a:p>
            <a:pPr>
              <a:defRPr/>
            </a:pPr>
            <a:r>
              <a:rPr lang="en-US" dirty="0" smtClean="0">
                <a:solidFill>
                  <a:srgbClr val="0000FF"/>
                </a:solidFill>
              </a:rPr>
              <a:t>Example</a:t>
            </a:r>
            <a:endParaRPr lang="en-US" dirty="0"/>
          </a:p>
        </p:txBody>
      </p:sp>
      <p:sp>
        <p:nvSpPr>
          <p:cNvPr id="4" name="Rectangle 3"/>
          <p:cNvSpPr>
            <a:spLocks noChangeArrowheads="1"/>
          </p:cNvSpPr>
          <p:nvPr/>
        </p:nvSpPr>
        <p:spPr bwMode="auto">
          <a:xfrm>
            <a:off x="309562" y="4343400"/>
            <a:ext cx="212967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a:latin typeface="Calibri" panose="020F0502020204030204" pitchFamily="34" charset="0"/>
              </a:rPr>
              <a:t>S → A { </a:t>
            </a:r>
            <a:r>
              <a:rPr lang="en-US" altLang="en-US" sz="2400" b="1" dirty="0" err="1">
                <a:latin typeface="Calibri" panose="020F0502020204030204" pitchFamily="34" charset="0"/>
              </a:rPr>
              <a:t>bA</a:t>
            </a:r>
            <a:r>
              <a:rPr lang="en-US" altLang="en-US" sz="2400" b="1" dirty="0">
                <a:latin typeface="Calibri" panose="020F0502020204030204" pitchFamily="34" charset="0"/>
              </a:rPr>
              <a:t> }	</a:t>
            </a:r>
            <a:endParaRPr lang="en-US" altLang="en-US" sz="2400" dirty="0">
              <a:latin typeface="Calibri" panose="020F0502020204030204" pitchFamily="34" charset="0"/>
            </a:endParaRPr>
          </a:p>
          <a:p>
            <a:pPr eaLnBrk="1" hangingPunct="1">
              <a:spcBef>
                <a:spcPct val="0"/>
              </a:spcBef>
              <a:buFontTx/>
              <a:buNone/>
            </a:pPr>
            <a:r>
              <a:rPr lang="en-US" altLang="en-US" sz="2400" b="1" dirty="0">
                <a:latin typeface="Calibri" panose="020F0502020204030204" pitchFamily="34" charset="0"/>
              </a:rPr>
              <a:t>A → a [b] </a:t>
            </a:r>
            <a:r>
              <a:rPr lang="en-US" altLang="en-US" sz="2400" b="1" dirty="0" smtClean="0">
                <a:latin typeface="Calibri" panose="020F0502020204030204" pitchFamily="34" charset="0"/>
              </a:rPr>
              <a:t>D</a:t>
            </a:r>
          </a:p>
          <a:p>
            <a:pPr eaLnBrk="1" hangingPunct="1">
              <a:spcBef>
                <a:spcPct val="0"/>
              </a:spcBef>
              <a:buFontTx/>
              <a:buNone/>
            </a:pPr>
            <a:r>
              <a:rPr lang="en-US" altLang="en-US" sz="2400" b="1" dirty="0" smtClean="0">
                <a:latin typeface="Calibri" panose="020F0502020204030204" pitchFamily="34" charset="0"/>
              </a:rPr>
              <a:t>D </a:t>
            </a:r>
            <a:r>
              <a:rPr lang="en-US" altLang="en-US" sz="2400" dirty="0"/>
              <a:t>→ </a:t>
            </a:r>
            <a:r>
              <a:rPr lang="en-US" altLang="en-US" sz="2400" b="1" dirty="0" smtClean="0">
                <a:latin typeface="Calibri" panose="020F0502020204030204" pitchFamily="34" charset="0"/>
              </a:rPr>
              <a:t>z</a:t>
            </a:r>
          </a:p>
        </p:txBody>
      </p:sp>
      <p:sp>
        <p:nvSpPr>
          <p:cNvPr id="5" name="TextBox 4"/>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825236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Content Placeholder 1"/>
          <p:cNvSpPr>
            <a:spLocks noGrp="1"/>
          </p:cNvSpPr>
          <p:nvPr>
            <p:ph idx="1"/>
          </p:nvPr>
        </p:nvSpPr>
        <p:spPr/>
        <p:txBody>
          <a:bodyPr/>
          <a:lstStyle/>
          <a:p>
            <a:pPr fontAlgn="base">
              <a:spcAft>
                <a:spcPct val="0"/>
              </a:spcAft>
            </a:pPr>
            <a:r>
              <a:rPr lang="en-US" altLang="en-US" sz="2000" dirty="0" smtClean="0"/>
              <a:t>Convert the following EBNF to BNF:</a:t>
            </a:r>
          </a:p>
          <a:p>
            <a:pPr fontAlgn="base">
              <a:spcAft>
                <a:spcPct val="0"/>
              </a:spcAft>
            </a:pPr>
            <a:r>
              <a:rPr lang="en-US" altLang="en-US" sz="2000" dirty="0" smtClean="0"/>
              <a:t>S → A { </a:t>
            </a:r>
            <a:r>
              <a:rPr lang="en-US" altLang="en-US" sz="2000" dirty="0" err="1" smtClean="0"/>
              <a:t>bA</a:t>
            </a:r>
            <a:r>
              <a:rPr lang="en-US" altLang="en-US" sz="2000" dirty="0" smtClean="0"/>
              <a:t> }		{ } repeat	</a:t>
            </a:r>
          </a:p>
          <a:p>
            <a:pPr fontAlgn="base">
              <a:spcAft>
                <a:spcPct val="0"/>
              </a:spcAft>
            </a:pPr>
            <a:r>
              <a:rPr lang="en-US" altLang="en-US" sz="2000" dirty="0" smtClean="0"/>
              <a:t>A → a [b] D</a:t>
            </a:r>
          </a:p>
          <a:p>
            <a:pPr fontAlgn="base">
              <a:spcAft>
                <a:spcPct val="0"/>
              </a:spcAft>
            </a:pPr>
            <a:r>
              <a:rPr lang="en-US" altLang="en-US" sz="2000" dirty="0"/>
              <a:t>D → </a:t>
            </a:r>
            <a:r>
              <a:rPr lang="en-US" altLang="en-US" sz="2000" dirty="0" smtClean="0"/>
              <a:t>z		[ ] optional	</a:t>
            </a:r>
          </a:p>
          <a:p>
            <a:pPr fontAlgn="base">
              <a:spcAft>
                <a:spcPct val="0"/>
              </a:spcAft>
            </a:pPr>
            <a:endParaRPr lang="en-US" altLang="en-US" sz="2000" dirty="0" smtClean="0"/>
          </a:p>
        </p:txBody>
      </p:sp>
      <p:sp>
        <p:nvSpPr>
          <p:cNvPr id="3" name="Content Placeholder 2"/>
          <p:cNvSpPr>
            <a:spLocks noGrp="1"/>
          </p:cNvSpPr>
          <p:nvPr>
            <p:ph sz="quarter" idx="10"/>
          </p:nvPr>
        </p:nvSpPr>
        <p:spPr/>
        <p:txBody>
          <a:bodyPr/>
          <a:lstStyle/>
          <a:p>
            <a:pPr>
              <a:defRPr/>
            </a:pPr>
            <a:r>
              <a:rPr lang="en-US" dirty="0" smtClean="0">
                <a:solidFill>
                  <a:srgbClr val="0000FF"/>
                </a:solidFill>
              </a:rPr>
              <a:t>Example</a:t>
            </a:r>
            <a:endParaRPr lang="en-US" dirty="0">
              <a:solidFill>
                <a:srgbClr val="0000FF"/>
              </a:solidFill>
            </a:endParaRPr>
          </a:p>
        </p:txBody>
      </p:sp>
      <p:sp>
        <p:nvSpPr>
          <p:cNvPr id="9" name="Content Placeholder 1"/>
          <p:cNvSpPr txBox="1">
            <a:spLocks/>
          </p:cNvSpPr>
          <p:nvPr/>
        </p:nvSpPr>
        <p:spPr bwMode="auto">
          <a:xfrm>
            <a:off x="381000" y="3048000"/>
            <a:ext cx="82296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rgbClr val="101141"/>
              </a:buClr>
              <a:buFont typeface="Arial" panose="020B0604020202020204" pitchFamily="34" charset="0"/>
              <a:buNone/>
            </a:pPr>
            <a:r>
              <a:rPr lang="en-US" altLang="en-US" sz="2000" b="1" dirty="0"/>
              <a:t>BNF</a:t>
            </a:r>
            <a:endParaRPr lang="en-US" altLang="en-US" sz="2000" dirty="0"/>
          </a:p>
          <a:p>
            <a:pPr eaLnBrk="1" hangingPunct="1">
              <a:buClr>
                <a:srgbClr val="101141"/>
              </a:buClr>
              <a:buFont typeface="Arial" panose="020B0604020202020204" pitchFamily="34" charset="0"/>
              <a:buNone/>
            </a:pPr>
            <a:r>
              <a:rPr lang="en-US" altLang="en-US" sz="2000" dirty="0"/>
              <a:t>S → A | AC</a:t>
            </a:r>
          </a:p>
          <a:p>
            <a:pPr eaLnBrk="1" hangingPunct="1">
              <a:buClr>
                <a:srgbClr val="101141"/>
              </a:buClr>
              <a:buFont typeface="Arial" panose="020B0604020202020204" pitchFamily="34" charset="0"/>
              <a:buNone/>
            </a:pPr>
            <a:r>
              <a:rPr lang="en-US" altLang="en-US" sz="2000" dirty="0"/>
              <a:t>C → </a:t>
            </a:r>
            <a:r>
              <a:rPr lang="en-US" altLang="en-US" sz="2000" dirty="0" err="1"/>
              <a:t>bA</a:t>
            </a:r>
            <a:r>
              <a:rPr lang="en-US" altLang="en-US" sz="2000" dirty="0"/>
              <a:t> | </a:t>
            </a:r>
            <a:r>
              <a:rPr lang="en-US" altLang="en-US" sz="2000" dirty="0" err="1"/>
              <a:t>bAC</a:t>
            </a:r>
            <a:endParaRPr lang="en-US" altLang="en-US" sz="2000" dirty="0"/>
          </a:p>
          <a:p>
            <a:pPr eaLnBrk="1" hangingPunct="1">
              <a:buClr>
                <a:srgbClr val="101141"/>
              </a:buClr>
              <a:buFont typeface="Arial" panose="020B0604020202020204" pitchFamily="34" charset="0"/>
              <a:buNone/>
            </a:pPr>
            <a:r>
              <a:rPr lang="en-US" altLang="en-US" sz="2000" dirty="0"/>
              <a:t>A → </a:t>
            </a:r>
            <a:r>
              <a:rPr lang="en-US" altLang="en-US" sz="2000" dirty="0" err="1" smtClean="0"/>
              <a:t>aD</a:t>
            </a:r>
            <a:r>
              <a:rPr lang="en-US" altLang="en-US" sz="2000" dirty="0" smtClean="0"/>
              <a:t> </a:t>
            </a:r>
            <a:r>
              <a:rPr lang="en-US" altLang="en-US" sz="2000" dirty="0"/>
              <a:t>| </a:t>
            </a:r>
            <a:r>
              <a:rPr lang="en-US" altLang="en-US" sz="2000" dirty="0" err="1" smtClean="0"/>
              <a:t>abD</a:t>
            </a:r>
            <a:endParaRPr lang="en-US" altLang="en-US" sz="2000" dirty="0" smtClean="0"/>
          </a:p>
          <a:p>
            <a:pPr eaLnBrk="1" hangingPunct="1">
              <a:buClr>
                <a:srgbClr val="101141"/>
              </a:buClr>
              <a:buNone/>
            </a:pPr>
            <a:r>
              <a:rPr lang="en-US" altLang="en-US" sz="2000" dirty="0"/>
              <a:t>D → </a:t>
            </a:r>
            <a:r>
              <a:rPr lang="en-US" altLang="en-US" sz="2000" dirty="0" smtClean="0"/>
              <a:t>z</a:t>
            </a:r>
            <a:endParaRPr lang="en-US" altLang="en-US" sz="2000" dirty="0"/>
          </a:p>
          <a:p>
            <a:pPr eaLnBrk="1" hangingPunct="1">
              <a:buClr>
                <a:srgbClr val="101141"/>
              </a:buClr>
              <a:buFont typeface="Arial" panose="020B0604020202020204" pitchFamily="34" charset="0"/>
              <a:buNone/>
            </a:pPr>
            <a:endParaRPr lang="en-US" altLang="en-US" sz="2000" dirty="0"/>
          </a:p>
        </p:txBody>
      </p:sp>
      <p:sp>
        <p:nvSpPr>
          <p:cNvPr id="5" name="TextBox 4"/>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643539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769908" y="1901397"/>
            <a:ext cx="6780071" cy="1757632"/>
          </a:xfrm>
        </p:spPr>
        <p:txBody>
          <a:bodyPr>
            <a:normAutofit/>
          </a:bodyPr>
          <a:lstStyle/>
          <a:p>
            <a:pPr fontAlgn="base">
              <a:spcAft>
                <a:spcPct val="0"/>
              </a:spcAft>
            </a:pPr>
            <a:r>
              <a:rPr lang="en-US" dirty="0" smtClean="0"/>
              <a:t>&lt;</a:t>
            </a:r>
            <a:r>
              <a:rPr lang="en-US" dirty="0" err="1" smtClean="0"/>
              <a:t>f</a:t>
            </a:r>
            <a:r>
              <a:rPr lang="en-US" altLang="en-US" dirty="0" err="1" smtClean="0"/>
              <a:t>unDecl</a:t>
            </a:r>
            <a:r>
              <a:rPr lang="en-US" dirty="0" smtClean="0"/>
              <a:t>&gt; </a:t>
            </a:r>
            <a:r>
              <a:rPr lang="en-US" altLang="en-US" dirty="0"/>
              <a:t>→ </a:t>
            </a:r>
            <a:r>
              <a:rPr lang="en-US" dirty="0" smtClean="0">
                <a:sym typeface="Wingdings" panose="05000000000000000000" pitchFamily="2" charset="2"/>
              </a:rPr>
              <a:t> &lt;</a:t>
            </a:r>
            <a:r>
              <a:rPr lang="en-US" dirty="0" err="1" smtClean="0">
                <a:sym typeface="Wingdings" panose="05000000000000000000" pitchFamily="2" charset="2"/>
              </a:rPr>
              <a:t>typeSpec</a:t>
            </a:r>
            <a:r>
              <a:rPr lang="en-US" dirty="0" smtClean="0">
                <a:sym typeface="Wingdings" panose="05000000000000000000" pitchFamily="2" charset="2"/>
              </a:rPr>
              <a:t>&gt; &lt;</a:t>
            </a:r>
            <a:r>
              <a:rPr lang="en-US" dirty="0" err="1" smtClean="0">
                <a:sym typeface="Wingdings" panose="05000000000000000000" pitchFamily="2" charset="2"/>
              </a:rPr>
              <a:t>f</a:t>
            </a:r>
            <a:r>
              <a:rPr lang="en-US" altLang="en-US" dirty="0" err="1" smtClean="0"/>
              <a:t>un</a:t>
            </a:r>
            <a:r>
              <a:rPr lang="en-US" dirty="0" err="1" smtClean="0">
                <a:sym typeface="Wingdings" panose="05000000000000000000" pitchFamily="2" charset="2"/>
              </a:rPr>
              <a:t>Expr</a:t>
            </a:r>
            <a:r>
              <a:rPr lang="en-US" dirty="0" smtClean="0">
                <a:sym typeface="Wingdings" panose="05000000000000000000" pitchFamily="2" charset="2"/>
              </a:rPr>
              <a:t>&gt;; </a:t>
            </a:r>
          </a:p>
          <a:p>
            <a:r>
              <a:rPr lang="en-US" dirty="0" smtClean="0">
                <a:sym typeface="Wingdings" panose="05000000000000000000" pitchFamily="2" charset="2"/>
              </a:rPr>
              <a:t>&lt;</a:t>
            </a:r>
            <a:r>
              <a:rPr lang="en-US" dirty="0" err="1" smtClean="0">
                <a:sym typeface="Wingdings" panose="05000000000000000000" pitchFamily="2" charset="2"/>
              </a:rPr>
              <a:t>typeSpec</a:t>
            </a:r>
            <a:r>
              <a:rPr lang="en-US" dirty="0" smtClean="0">
                <a:sym typeface="Wingdings" panose="05000000000000000000" pitchFamily="2" charset="2"/>
              </a:rPr>
              <a:t>&gt; </a:t>
            </a:r>
            <a:r>
              <a:rPr lang="en-US" altLang="en-US" dirty="0"/>
              <a:t>→ </a:t>
            </a:r>
            <a:r>
              <a:rPr lang="en-US" altLang="en-US" dirty="0" smtClean="0"/>
              <a:t> </a:t>
            </a:r>
            <a:r>
              <a:rPr lang="en-US" dirty="0" err="1" smtClean="0">
                <a:sym typeface="Wingdings" panose="05000000000000000000" pitchFamily="2" charset="2"/>
              </a:rPr>
              <a:t>int</a:t>
            </a:r>
            <a:r>
              <a:rPr lang="en-US" dirty="0" smtClean="0">
                <a:sym typeface="Wingdings" panose="05000000000000000000" pitchFamily="2" charset="2"/>
              </a:rPr>
              <a:t> | char | float |void</a:t>
            </a:r>
          </a:p>
          <a:p>
            <a:r>
              <a:rPr lang="en-US" dirty="0" smtClean="0">
                <a:sym typeface="Wingdings" panose="05000000000000000000" pitchFamily="2" charset="2"/>
              </a:rPr>
              <a:t>&lt;</a:t>
            </a:r>
            <a:r>
              <a:rPr lang="en-US" dirty="0" err="1">
                <a:sym typeface="Wingdings" panose="05000000000000000000" pitchFamily="2" charset="2"/>
              </a:rPr>
              <a:t>f</a:t>
            </a:r>
            <a:r>
              <a:rPr lang="en-US" altLang="en-US" dirty="0" err="1" smtClean="0"/>
              <a:t>un</a:t>
            </a:r>
            <a:r>
              <a:rPr lang="en-US" dirty="0" err="1" smtClean="0">
                <a:sym typeface="Wingdings" panose="05000000000000000000" pitchFamily="2" charset="2"/>
              </a:rPr>
              <a:t>Expr</a:t>
            </a:r>
            <a:r>
              <a:rPr lang="en-US" dirty="0" smtClean="0">
                <a:sym typeface="Wingdings" panose="05000000000000000000" pitchFamily="2" charset="2"/>
              </a:rPr>
              <a:t>&gt; </a:t>
            </a:r>
            <a:r>
              <a:rPr lang="en-US" altLang="en-US" dirty="0"/>
              <a:t>→ </a:t>
            </a:r>
            <a:r>
              <a:rPr lang="en-US" dirty="0" smtClean="0">
                <a:sym typeface="Wingdings" panose="05000000000000000000" pitchFamily="2" charset="2"/>
              </a:rPr>
              <a:t> FUNID( ) </a:t>
            </a:r>
            <a:r>
              <a:rPr lang="en-US" dirty="0">
                <a:sym typeface="Wingdings" panose="05000000000000000000" pitchFamily="2" charset="2"/>
              </a:rPr>
              <a:t>| </a:t>
            </a:r>
            <a:r>
              <a:rPr lang="en-US" dirty="0" smtClean="0">
                <a:sym typeface="Wingdings" panose="05000000000000000000" pitchFamily="2" charset="2"/>
              </a:rPr>
              <a:t>FUNID ( &lt;</a:t>
            </a:r>
            <a:r>
              <a:rPr lang="en-US" dirty="0" err="1" smtClean="0">
                <a:sym typeface="Wingdings" panose="05000000000000000000" pitchFamily="2" charset="2"/>
              </a:rPr>
              <a:t>argList</a:t>
            </a:r>
            <a:r>
              <a:rPr lang="en-US" dirty="0" smtClean="0">
                <a:sym typeface="Wingdings" panose="05000000000000000000" pitchFamily="2" charset="2"/>
              </a:rPr>
              <a:t>&gt;)</a:t>
            </a:r>
          </a:p>
          <a:p>
            <a:r>
              <a:rPr lang="en-US" dirty="0" smtClean="0">
                <a:sym typeface="Wingdings" panose="05000000000000000000" pitchFamily="2" charset="2"/>
              </a:rPr>
              <a:t>&lt;</a:t>
            </a:r>
            <a:r>
              <a:rPr lang="en-US" dirty="0" err="1" smtClean="0">
                <a:sym typeface="Wingdings" panose="05000000000000000000" pitchFamily="2" charset="2"/>
              </a:rPr>
              <a:t>argList</a:t>
            </a:r>
            <a:r>
              <a:rPr lang="en-US" dirty="0" smtClean="0">
                <a:sym typeface="Wingdings" panose="05000000000000000000" pitchFamily="2" charset="2"/>
              </a:rPr>
              <a:t>&gt; </a:t>
            </a:r>
            <a:r>
              <a:rPr lang="en-US" altLang="en-US" dirty="0"/>
              <a:t>→ </a:t>
            </a:r>
            <a:r>
              <a:rPr lang="en-US" dirty="0" smtClean="0">
                <a:sym typeface="Wingdings" panose="05000000000000000000" pitchFamily="2" charset="2"/>
              </a:rPr>
              <a:t> &lt;</a:t>
            </a:r>
            <a:r>
              <a:rPr lang="en-US" dirty="0" err="1" smtClean="0">
                <a:sym typeface="Wingdings" panose="05000000000000000000" pitchFamily="2" charset="2"/>
              </a:rPr>
              <a:t>typeSpecArg</a:t>
            </a:r>
            <a:r>
              <a:rPr lang="en-US" dirty="0" smtClean="0">
                <a:sym typeface="Wingdings" panose="05000000000000000000" pitchFamily="2" charset="2"/>
              </a:rPr>
              <a:t>&gt; ID | </a:t>
            </a:r>
            <a:r>
              <a:rPr lang="en-US" dirty="0">
                <a:sym typeface="Wingdings" panose="05000000000000000000" pitchFamily="2" charset="2"/>
              </a:rPr>
              <a:t>&lt;</a:t>
            </a:r>
            <a:r>
              <a:rPr lang="en-US" dirty="0" err="1" smtClean="0">
                <a:sym typeface="Wingdings" panose="05000000000000000000" pitchFamily="2" charset="2"/>
              </a:rPr>
              <a:t>typeSpecArg</a:t>
            </a:r>
            <a:r>
              <a:rPr lang="en-US" dirty="0" smtClean="0">
                <a:sym typeface="Wingdings" panose="05000000000000000000" pitchFamily="2" charset="2"/>
              </a:rPr>
              <a:t>&gt; ID, &lt;</a:t>
            </a:r>
            <a:r>
              <a:rPr lang="en-US" dirty="0" err="1" smtClean="0">
                <a:sym typeface="Wingdings" panose="05000000000000000000" pitchFamily="2" charset="2"/>
              </a:rPr>
              <a:t>argList</a:t>
            </a:r>
            <a:r>
              <a:rPr lang="en-US" dirty="0" smtClean="0">
                <a:sym typeface="Wingdings" panose="05000000000000000000" pitchFamily="2" charset="2"/>
              </a:rPr>
              <a:t>&gt;</a:t>
            </a:r>
          </a:p>
          <a:p>
            <a:r>
              <a:rPr lang="en-US" dirty="0" smtClean="0">
                <a:sym typeface="Wingdings" panose="05000000000000000000" pitchFamily="2" charset="2"/>
              </a:rPr>
              <a:t>&lt;</a:t>
            </a:r>
            <a:r>
              <a:rPr lang="en-US" dirty="0" err="1" smtClean="0">
                <a:sym typeface="Wingdings" panose="05000000000000000000" pitchFamily="2" charset="2"/>
              </a:rPr>
              <a:t>typeSpecArg</a:t>
            </a:r>
            <a:r>
              <a:rPr lang="en-US" dirty="0" smtClean="0">
                <a:sym typeface="Wingdings" panose="05000000000000000000" pitchFamily="2" charset="2"/>
              </a:rPr>
              <a:t>&gt; </a:t>
            </a:r>
            <a:r>
              <a:rPr lang="en-US" altLang="en-US" dirty="0"/>
              <a:t>→ </a:t>
            </a:r>
            <a:r>
              <a:rPr lang="en-US" dirty="0" smtClean="0">
                <a:sym typeface="Wingdings" panose="05000000000000000000" pitchFamily="2" charset="2"/>
              </a:rPr>
              <a:t> </a:t>
            </a:r>
            <a:r>
              <a:rPr lang="en-US" dirty="0" err="1">
                <a:sym typeface="Wingdings" panose="05000000000000000000" pitchFamily="2" charset="2"/>
              </a:rPr>
              <a:t>int</a:t>
            </a:r>
            <a:r>
              <a:rPr lang="en-US" dirty="0">
                <a:sym typeface="Wingdings" panose="05000000000000000000" pitchFamily="2" charset="2"/>
              </a:rPr>
              <a:t> | char | </a:t>
            </a:r>
            <a:r>
              <a:rPr lang="en-US" dirty="0" smtClean="0">
                <a:sym typeface="Wingdings" panose="05000000000000000000" pitchFamily="2" charset="2"/>
              </a:rPr>
              <a:t>float</a:t>
            </a:r>
            <a:endParaRPr lang="en-US" dirty="0">
              <a:sym typeface="Wingdings" panose="05000000000000000000" pitchFamily="2" charset="2"/>
            </a:endParaRPr>
          </a:p>
        </p:txBody>
      </p:sp>
      <p:sp>
        <p:nvSpPr>
          <p:cNvPr id="3" name="Content Placeholder 2"/>
          <p:cNvSpPr>
            <a:spLocks noGrp="1"/>
          </p:cNvSpPr>
          <p:nvPr>
            <p:ph sz="quarter" idx="10"/>
          </p:nvPr>
        </p:nvSpPr>
        <p:spPr/>
        <p:txBody>
          <a:bodyPr>
            <a:normAutofit/>
          </a:bodyPr>
          <a:lstStyle/>
          <a:p>
            <a:pPr>
              <a:defRPr/>
            </a:pPr>
            <a:r>
              <a:rPr lang="en-US" dirty="0"/>
              <a:t>Convert from BNF to EBNF</a:t>
            </a:r>
            <a:endParaRPr lang="en-IN" dirty="0"/>
          </a:p>
        </p:txBody>
      </p:sp>
      <p:sp>
        <p:nvSpPr>
          <p:cNvPr id="4" name="Content Placeholder 1"/>
          <p:cNvSpPr txBox="1">
            <a:spLocks/>
          </p:cNvSpPr>
          <p:nvPr/>
        </p:nvSpPr>
        <p:spPr>
          <a:xfrm>
            <a:off x="815197" y="3865713"/>
            <a:ext cx="6780071" cy="1757632"/>
          </a:xfrm>
          <a:prstGeom prst="rect">
            <a:avLst/>
          </a:prstGeom>
        </p:spPr>
        <p:txBody>
          <a:bodyPr vert="horz" lIns="68580" tIns="34290" rIns="68580" bIns="3429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Aft>
                <a:spcPct val="0"/>
              </a:spcAft>
            </a:pPr>
            <a:r>
              <a:rPr lang="en-US" sz="1800" dirty="0"/>
              <a:t>&lt;</a:t>
            </a:r>
            <a:r>
              <a:rPr lang="en-US" sz="1800" dirty="0" err="1"/>
              <a:t>f</a:t>
            </a:r>
            <a:r>
              <a:rPr lang="en-US" altLang="en-US" sz="1800" dirty="0" err="1"/>
              <a:t>unDecl</a:t>
            </a:r>
            <a:r>
              <a:rPr lang="en-US" sz="1800" dirty="0"/>
              <a:t>&gt; </a:t>
            </a:r>
            <a:r>
              <a:rPr lang="en-US" altLang="en-US" sz="1800" dirty="0"/>
              <a:t>→ </a:t>
            </a:r>
            <a:r>
              <a:rPr lang="en-US" sz="1800" dirty="0" smtClean="0">
                <a:sym typeface="Wingdings" panose="05000000000000000000" pitchFamily="2" charset="2"/>
              </a:rPr>
              <a:t> </a:t>
            </a:r>
            <a:r>
              <a:rPr lang="en-US" sz="1800" dirty="0">
                <a:sym typeface="Wingdings" panose="05000000000000000000" pitchFamily="2" charset="2"/>
              </a:rPr>
              <a:t>&lt;</a:t>
            </a:r>
            <a:r>
              <a:rPr lang="en-US" sz="1800" dirty="0" err="1">
                <a:sym typeface="Wingdings" panose="05000000000000000000" pitchFamily="2" charset="2"/>
              </a:rPr>
              <a:t>typeSpec</a:t>
            </a:r>
            <a:r>
              <a:rPr lang="en-US" sz="1800" dirty="0">
                <a:sym typeface="Wingdings" panose="05000000000000000000" pitchFamily="2" charset="2"/>
              </a:rPr>
              <a:t>&gt; &lt;</a:t>
            </a:r>
            <a:r>
              <a:rPr lang="en-US" sz="1800" dirty="0" err="1">
                <a:sym typeface="Wingdings" panose="05000000000000000000" pitchFamily="2" charset="2"/>
              </a:rPr>
              <a:t>f</a:t>
            </a:r>
            <a:r>
              <a:rPr lang="en-US" altLang="en-US" sz="1800" dirty="0" err="1"/>
              <a:t>un</a:t>
            </a:r>
            <a:r>
              <a:rPr lang="en-US" sz="1800" dirty="0" err="1">
                <a:sym typeface="Wingdings" panose="05000000000000000000" pitchFamily="2" charset="2"/>
              </a:rPr>
              <a:t>Expr</a:t>
            </a:r>
            <a:r>
              <a:rPr lang="en-US" sz="1800" dirty="0">
                <a:sym typeface="Wingdings" panose="05000000000000000000" pitchFamily="2" charset="2"/>
              </a:rPr>
              <a:t>&gt;; </a:t>
            </a:r>
          </a:p>
          <a:p>
            <a:r>
              <a:rPr lang="en-US" sz="1800" dirty="0">
                <a:sym typeface="Wingdings" panose="05000000000000000000" pitchFamily="2" charset="2"/>
              </a:rPr>
              <a:t>&lt;</a:t>
            </a:r>
            <a:r>
              <a:rPr lang="en-US" sz="1800" dirty="0" err="1">
                <a:sym typeface="Wingdings" panose="05000000000000000000" pitchFamily="2" charset="2"/>
              </a:rPr>
              <a:t>typeSpec</a:t>
            </a:r>
            <a:r>
              <a:rPr lang="en-US" sz="1800" dirty="0">
                <a:sym typeface="Wingdings" panose="05000000000000000000" pitchFamily="2" charset="2"/>
              </a:rPr>
              <a:t>&gt; </a:t>
            </a:r>
            <a:r>
              <a:rPr lang="en-US" altLang="en-US" sz="1800" dirty="0"/>
              <a:t>→ </a:t>
            </a:r>
            <a:r>
              <a:rPr lang="en-US" sz="1800" dirty="0" smtClean="0">
                <a:sym typeface="Wingdings" panose="05000000000000000000" pitchFamily="2" charset="2"/>
              </a:rPr>
              <a:t> </a:t>
            </a:r>
            <a:r>
              <a:rPr lang="en-US" sz="1800" dirty="0">
                <a:sym typeface="Wingdings" panose="05000000000000000000" pitchFamily="2" charset="2"/>
              </a:rPr>
              <a:t>(</a:t>
            </a:r>
            <a:r>
              <a:rPr lang="en-US" sz="1800" dirty="0" err="1">
                <a:sym typeface="Wingdings" panose="05000000000000000000" pitchFamily="2" charset="2"/>
              </a:rPr>
              <a:t>int</a:t>
            </a:r>
            <a:r>
              <a:rPr lang="en-US" sz="1800" dirty="0">
                <a:sym typeface="Wingdings" panose="05000000000000000000" pitchFamily="2" charset="2"/>
              </a:rPr>
              <a:t> | char | float |void)</a:t>
            </a:r>
          </a:p>
          <a:p>
            <a:r>
              <a:rPr lang="en-US" sz="1800" dirty="0">
                <a:sym typeface="Wingdings" panose="05000000000000000000" pitchFamily="2" charset="2"/>
              </a:rPr>
              <a:t>&lt;</a:t>
            </a:r>
            <a:r>
              <a:rPr lang="en-US" sz="1800" dirty="0" err="1">
                <a:sym typeface="Wingdings" panose="05000000000000000000" pitchFamily="2" charset="2"/>
              </a:rPr>
              <a:t>f</a:t>
            </a:r>
            <a:r>
              <a:rPr lang="en-US" altLang="en-US" sz="1800" dirty="0" err="1"/>
              <a:t>un</a:t>
            </a:r>
            <a:r>
              <a:rPr lang="en-US" sz="1800" dirty="0" err="1">
                <a:sym typeface="Wingdings" panose="05000000000000000000" pitchFamily="2" charset="2"/>
              </a:rPr>
              <a:t>Expr</a:t>
            </a:r>
            <a:r>
              <a:rPr lang="en-US" sz="1800" dirty="0">
                <a:sym typeface="Wingdings" panose="05000000000000000000" pitchFamily="2" charset="2"/>
              </a:rPr>
              <a:t>&gt; </a:t>
            </a:r>
            <a:r>
              <a:rPr lang="en-US" altLang="en-US" sz="1800" dirty="0"/>
              <a:t>→ </a:t>
            </a:r>
            <a:r>
              <a:rPr lang="en-US" sz="1800" dirty="0" smtClean="0">
                <a:sym typeface="Wingdings" panose="05000000000000000000" pitchFamily="2" charset="2"/>
              </a:rPr>
              <a:t> </a:t>
            </a:r>
            <a:r>
              <a:rPr lang="en-US" sz="1800" dirty="0">
                <a:sym typeface="Wingdings" panose="05000000000000000000" pitchFamily="2" charset="2"/>
              </a:rPr>
              <a:t>FUNID ( [&lt;</a:t>
            </a:r>
            <a:r>
              <a:rPr lang="en-US" sz="1800" dirty="0" err="1">
                <a:sym typeface="Wingdings" panose="05000000000000000000" pitchFamily="2" charset="2"/>
              </a:rPr>
              <a:t>argList</a:t>
            </a:r>
            <a:r>
              <a:rPr lang="en-US" sz="1800" dirty="0">
                <a:sym typeface="Wingdings" panose="05000000000000000000" pitchFamily="2" charset="2"/>
              </a:rPr>
              <a:t>&gt;])</a:t>
            </a:r>
          </a:p>
          <a:p>
            <a:r>
              <a:rPr lang="en-US" sz="1800" dirty="0">
                <a:sym typeface="Wingdings" panose="05000000000000000000" pitchFamily="2" charset="2"/>
              </a:rPr>
              <a:t>&lt;</a:t>
            </a:r>
            <a:r>
              <a:rPr lang="en-US" sz="1800" dirty="0" err="1">
                <a:sym typeface="Wingdings" panose="05000000000000000000" pitchFamily="2" charset="2"/>
              </a:rPr>
              <a:t>argList</a:t>
            </a:r>
            <a:r>
              <a:rPr lang="en-US" sz="1800" dirty="0">
                <a:sym typeface="Wingdings" panose="05000000000000000000" pitchFamily="2" charset="2"/>
              </a:rPr>
              <a:t>&gt; </a:t>
            </a:r>
            <a:r>
              <a:rPr lang="en-US" altLang="en-US" sz="1800" dirty="0"/>
              <a:t>→ </a:t>
            </a:r>
            <a:r>
              <a:rPr lang="en-US" sz="1800" dirty="0" smtClean="0">
                <a:sym typeface="Wingdings" panose="05000000000000000000" pitchFamily="2" charset="2"/>
              </a:rPr>
              <a:t> </a:t>
            </a:r>
            <a:r>
              <a:rPr lang="en-US" sz="1800" dirty="0">
                <a:sym typeface="Wingdings" panose="05000000000000000000" pitchFamily="2" charset="2"/>
              </a:rPr>
              <a:t>&lt;</a:t>
            </a:r>
            <a:r>
              <a:rPr lang="en-US" sz="1800" dirty="0" err="1">
                <a:sym typeface="Wingdings" panose="05000000000000000000" pitchFamily="2" charset="2"/>
              </a:rPr>
              <a:t>typeSpecArg</a:t>
            </a:r>
            <a:r>
              <a:rPr lang="en-US" sz="1800" dirty="0">
                <a:sym typeface="Wingdings" panose="05000000000000000000" pitchFamily="2" charset="2"/>
              </a:rPr>
              <a:t>&gt; ID </a:t>
            </a:r>
            <a:r>
              <a:rPr lang="en-US" sz="1800" dirty="0"/>
              <a:t>{ “,” </a:t>
            </a:r>
            <a:r>
              <a:rPr lang="en-US" sz="1800" dirty="0">
                <a:sym typeface="Wingdings" panose="05000000000000000000" pitchFamily="2" charset="2"/>
              </a:rPr>
              <a:t>&lt;</a:t>
            </a:r>
            <a:r>
              <a:rPr lang="en-US" sz="1800" dirty="0" err="1">
                <a:sym typeface="Wingdings" panose="05000000000000000000" pitchFamily="2" charset="2"/>
              </a:rPr>
              <a:t>typeSpecArg</a:t>
            </a:r>
            <a:r>
              <a:rPr lang="en-US" sz="1800" dirty="0">
                <a:sym typeface="Wingdings" panose="05000000000000000000" pitchFamily="2" charset="2"/>
              </a:rPr>
              <a:t>&gt; ID </a:t>
            </a:r>
            <a:r>
              <a:rPr lang="en-US" sz="1800" dirty="0" smtClean="0"/>
              <a:t>}</a:t>
            </a:r>
            <a:endParaRPr lang="en-US" sz="1800" dirty="0">
              <a:sym typeface="Wingdings" panose="05000000000000000000" pitchFamily="2" charset="2"/>
            </a:endParaRPr>
          </a:p>
          <a:p>
            <a:r>
              <a:rPr lang="en-US" sz="1800" dirty="0">
                <a:sym typeface="Wingdings" panose="05000000000000000000" pitchFamily="2" charset="2"/>
              </a:rPr>
              <a:t>&lt;</a:t>
            </a:r>
            <a:r>
              <a:rPr lang="en-US" sz="1800" dirty="0" err="1">
                <a:sym typeface="Wingdings" panose="05000000000000000000" pitchFamily="2" charset="2"/>
              </a:rPr>
              <a:t>typeSpecArg</a:t>
            </a:r>
            <a:r>
              <a:rPr lang="en-US" sz="1800" dirty="0">
                <a:sym typeface="Wingdings" panose="05000000000000000000" pitchFamily="2" charset="2"/>
              </a:rPr>
              <a:t>&gt; </a:t>
            </a:r>
            <a:r>
              <a:rPr lang="en-US" altLang="en-US" sz="1800" dirty="0"/>
              <a:t>→ </a:t>
            </a:r>
            <a:r>
              <a:rPr lang="en-US" sz="1800" dirty="0" smtClean="0">
                <a:sym typeface="Wingdings" panose="05000000000000000000" pitchFamily="2" charset="2"/>
              </a:rPr>
              <a:t> </a:t>
            </a:r>
            <a:r>
              <a:rPr lang="en-US" sz="1800" dirty="0">
                <a:sym typeface="Wingdings" panose="05000000000000000000" pitchFamily="2" charset="2"/>
              </a:rPr>
              <a:t>(</a:t>
            </a:r>
            <a:r>
              <a:rPr lang="en-US" sz="1800" dirty="0" err="1">
                <a:sym typeface="Wingdings" panose="05000000000000000000" pitchFamily="2" charset="2"/>
              </a:rPr>
              <a:t>int</a:t>
            </a:r>
            <a:r>
              <a:rPr lang="en-US" sz="1800" dirty="0">
                <a:sym typeface="Wingdings" panose="05000000000000000000" pitchFamily="2" charset="2"/>
              </a:rPr>
              <a:t> | char | float)</a:t>
            </a:r>
          </a:p>
          <a:p>
            <a:endParaRPr lang="en-US" sz="1800" dirty="0">
              <a:sym typeface="Wingdings" panose="05000000000000000000" pitchFamily="2" charset="2"/>
            </a:endParaRPr>
          </a:p>
        </p:txBody>
      </p:sp>
    </p:spTree>
    <p:extLst>
      <p:ext uri="{BB962C8B-B14F-4D97-AF65-F5344CB8AC3E}">
        <p14:creationId xmlns:p14="http://schemas.microsoft.com/office/powerpoint/2010/main" val="89637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2526" y="3786770"/>
            <a:ext cx="7801874" cy="1701182"/>
          </a:xfrm>
        </p:spPr>
        <p:txBody>
          <a:bodyPr>
            <a:normAutofit/>
          </a:bodyPr>
          <a:lstStyle/>
          <a:p>
            <a:r>
              <a:rPr lang="en-US" dirty="0"/>
              <a:t>&lt;</a:t>
            </a:r>
            <a:r>
              <a:rPr lang="en-US" dirty="0" err="1"/>
              <a:t>decList</a:t>
            </a:r>
            <a:r>
              <a:rPr lang="en-US" dirty="0" smtClean="0"/>
              <a:t>&gt;</a:t>
            </a:r>
            <a:r>
              <a:rPr lang="en-US" altLang="en-US" dirty="0"/>
              <a:t> → </a:t>
            </a:r>
            <a:r>
              <a:rPr lang="en-US" dirty="0" smtClean="0">
                <a:sym typeface="Wingdings" panose="05000000000000000000" pitchFamily="2" charset="2"/>
              </a:rPr>
              <a:t> </a:t>
            </a:r>
            <a:r>
              <a:rPr lang="en-US" dirty="0">
                <a:sym typeface="Wingdings" panose="05000000000000000000" pitchFamily="2" charset="2"/>
              </a:rPr>
              <a:t>&lt;</a:t>
            </a:r>
            <a:r>
              <a:rPr lang="en-US" dirty="0" err="1">
                <a:sym typeface="Wingdings" panose="05000000000000000000" pitchFamily="2" charset="2"/>
              </a:rPr>
              <a:t>typeSpec</a:t>
            </a:r>
            <a:r>
              <a:rPr lang="en-US" dirty="0">
                <a:sym typeface="Wingdings" panose="05000000000000000000" pitchFamily="2" charset="2"/>
              </a:rPr>
              <a:t>&gt; &lt;</a:t>
            </a:r>
            <a:r>
              <a:rPr lang="en-US" dirty="0" err="1">
                <a:sym typeface="Wingdings" panose="05000000000000000000" pitchFamily="2" charset="2"/>
              </a:rPr>
              <a:t>varList</a:t>
            </a:r>
            <a:r>
              <a:rPr lang="en-US" dirty="0" smtClean="0">
                <a:sym typeface="Wingdings" panose="05000000000000000000" pitchFamily="2" charset="2"/>
              </a:rPr>
              <a:t>&gt;;</a:t>
            </a:r>
          </a:p>
          <a:p>
            <a:r>
              <a:rPr lang="en-US" dirty="0">
                <a:sym typeface="Wingdings" panose="05000000000000000000" pitchFamily="2" charset="2"/>
              </a:rPr>
              <a:t>&lt;</a:t>
            </a:r>
            <a:r>
              <a:rPr lang="en-US" dirty="0" err="1">
                <a:sym typeface="Wingdings" panose="05000000000000000000" pitchFamily="2" charset="2"/>
              </a:rPr>
              <a:t>typeSpec</a:t>
            </a:r>
            <a:r>
              <a:rPr lang="en-US" dirty="0">
                <a:sym typeface="Wingdings" panose="05000000000000000000" pitchFamily="2" charset="2"/>
              </a:rPr>
              <a:t>&gt; </a:t>
            </a:r>
            <a:r>
              <a:rPr lang="en-US" altLang="en-US" dirty="0"/>
              <a:t>→ </a:t>
            </a:r>
            <a:r>
              <a:rPr lang="en-US" altLang="en-US" dirty="0" smtClean="0"/>
              <a:t> </a:t>
            </a:r>
            <a:r>
              <a:rPr lang="en-US" dirty="0" smtClean="0">
                <a:sym typeface="Wingdings" panose="05000000000000000000" pitchFamily="2" charset="2"/>
              </a:rPr>
              <a:t>(</a:t>
            </a:r>
            <a:r>
              <a:rPr lang="en-US" dirty="0" err="1" smtClean="0">
                <a:sym typeface="Wingdings" panose="05000000000000000000" pitchFamily="2" charset="2"/>
              </a:rPr>
              <a:t>int</a:t>
            </a:r>
            <a:r>
              <a:rPr lang="en-US" dirty="0" smtClean="0">
                <a:sym typeface="Wingdings" panose="05000000000000000000" pitchFamily="2" charset="2"/>
              </a:rPr>
              <a:t> </a:t>
            </a:r>
            <a:r>
              <a:rPr lang="en-US" dirty="0">
                <a:sym typeface="Wingdings" panose="05000000000000000000" pitchFamily="2" charset="2"/>
              </a:rPr>
              <a:t>| char | </a:t>
            </a:r>
            <a:r>
              <a:rPr lang="en-US" dirty="0" smtClean="0">
                <a:sym typeface="Wingdings" panose="05000000000000000000" pitchFamily="2" charset="2"/>
              </a:rPr>
              <a:t>float)</a:t>
            </a:r>
          </a:p>
          <a:p>
            <a:r>
              <a:rPr lang="en-US" dirty="0">
                <a:sym typeface="Wingdings" panose="05000000000000000000" pitchFamily="2" charset="2"/>
              </a:rPr>
              <a:t>&lt;</a:t>
            </a:r>
            <a:r>
              <a:rPr lang="en-US" dirty="0" err="1">
                <a:sym typeface="Wingdings" panose="05000000000000000000" pitchFamily="2" charset="2"/>
              </a:rPr>
              <a:t>varList</a:t>
            </a:r>
            <a:r>
              <a:rPr lang="en-US" dirty="0">
                <a:sym typeface="Wingdings" panose="05000000000000000000" pitchFamily="2" charset="2"/>
              </a:rPr>
              <a:t>&gt; </a:t>
            </a:r>
            <a:r>
              <a:rPr lang="en-US" altLang="en-US" dirty="0"/>
              <a:t>→ </a:t>
            </a:r>
            <a:r>
              <a:rPr lang="en-US" dirty="0" smtClean="0">
                <a:sym typeface="Wingdings" panose="05000000000000000000" pitchFamily="2" charset="2"/>
              </a:rPr>
              <a:t> </a:t>
            </a:r>
            <a:r>
              <a:rPr lang="en-US" dirty="0">
                <a:sym typeface="Wingdings" panose="05000000000000000000" pitchFamily="2" charset="2"/>
              </a:rPr>
              <a:t>ID </a:t>
            </a:r>
            <a:r>
              <a:rPr lang="en-US" dirty="0" smtClean="0">
                <a:sym typeface="Wingdings" panose="05000000000000000000" pitchFamily="2" charset="2"/>
              </a:rPr>
              <a:t>{, </a:t>
            </a:r>
            <a:r>
              <a:rPr lang="en-US" dirty="0" smtClean="0">
                <a:sym typeface="Wingdings" panose="05000000000000000000" pitchFamily="2" charset="2"/>
              </a:rPr>
              <a:t>&lt;ID&gt;} </a:t>
            </a:r>
            <a:r>
              <a:rPr lang="en-US" dirty="0" smtClean="0">
                <a:sym typeface="Wingdings" panose="05000000000000000000" pitchFamily="2" charset="2"/>
              </a:rPr>
              <a:t>[&lt;</a:t>
            </a:r>
            <a:r>
              <a:rPr lang="en-US" dirty="0" err="1">
                <a:sym typeface="Wingdings" panose="05000000000000000000" pitchFamily="2" charset="2"/>
              </a:rPr>
              <a:t>assignOp</a:t>
            </a:r>
            <a:r>
              <a:rPr lang="en-US" dirty="0">
                <a:sym typeface="Wingdings" panose="05000000000000000000" pitchFamily="2" charset="2"/>
              </a:rPr>
              <a:t>&gt; </a:t>
            </a:r>
            <a:r>
              <a:rPr lang="en-US" dirty="0" smtClean="0">
                <a:sym typeface="Wingdings" panose="05000000000000000000" pitchFamily="2" charset="2"/>
              </a:rPr>
              <a:t>NUM</a:t>
            </a:r>
            <a:r>
              <a:rPr lang="en-US" dirty="0">
                <a:sym typeface="Wingdings" panose="05000000000000000000" pitchFamily="2" charset="2"/>
              </a:rPr>
              <a:t>]</a:t>
            </a:r>
            <a:endParaRPr lang="en-US" dirty="0" smtClean="0">
              <a:sym typeface="Wingdings" panose="05000000000000000000" pitchFamily="2" charset="2"/>
            </a:endParaRPr>
          </a:p>
          <a:p>
            <a:r>
              <a:rPr lang="en-US" dirty="0">
                <a:sym typeface="Wingdings" panose="05000000000000000000" pitchFamily="2" charset="2"/>
              </a:rPr>
              <a:t>&lt;</a:t>
            </a:r>
            <a:r>
              <a:rPr lang="en-US" dirty="0" err="1">
                <a:sym typeface="Wingdings" panose="05000000000000000000" pitchFamily="2" charset="2"/>
              </a:rPr>
              <a:t>assignOp</a:t>
            </a:r>
            <a:r>
              <a:rPr lang="en-US" dirty="0">
                <a:sym typeface="Wingdings" panose="05000000000000000000" pitchFamily="2" charset="2"/>
              </a:rPr>
              <a:t>&gt; </a:t>
            </a:r>
            <a:r>
              <a:rPr lang="en-US" altLang="en-US" dirty="0"/>
              <a:t>→ </a:t>
            </a:r>
            <a:r>
              <a:rPr lang="en-US" dirty="0" smtClean="0">
                <a:sym typeface="Wingdings" panose="05000000000000000000" pitchFamily="2" charset="2"/>
              </a:rPr>
              <a:t>  “=“</a:t>
            </a:r>
            <a:endParaRPr lang="en-US" dirty="0">
              <a:sym typeface="Wingdings" panose="05000000000000000000" pitchFamily="2" charset="2"/>
            </a:endParaRPr>
          </a:p>
          <a:p>
            <a:pPr marL="0" indent="0"/>
            <a:endParaRPr lang="en-US" dirty="0"/>
          </a:p>
        </p:txBody>
      </p:sp>
      <p:sp>
        <p:nvSpPr>
          <p:cNvPr id="3" name="Content Placeholder 2"/>
          <p:cNvSpPr>
            <a:spLocks noGrp="1"/>
          </p:cNvSpPr>
          <p:nvPr>
            <p:ph sz="quarter" idx="10"/>
          </p:nvPr>
        </p:nvSpPr>
        <p:spPr/>
        <p:txBody>
          <a:bodyPr/>
          <a:lstStyle/>
          <a:p>
            <a:pPr>
              <a:defRPr/>
            </a:pPr>
            <a:r>
              <a:rPr lang="en-US" dirty="0" smtClean="0"/>
              <a:t>Convert from BNF to EBNF</a:t>
            </a:r>
            <a:endParaRPr lang="en-IN" dirty="0"/>
          </a:p>
        </p:txBody>
      </p:sp>
      <p:sp>
        <p:nvSpPr>
          <p:cNvPr id="4" name="Content Placeholder 1"/>
          <p:cNvSpPr txBox="1">
            <a:spLocks/>
          </p:cNvSpPr>
          <p:nvPr/>
        </p:nvSpPr>
        <p:spPr>
          <a:xfrm>
            <a:off x="304800" y="2101693"/>
            <a:ext cx="8229600" cy="1958113"/>
          </a:xfrm>
          <a:prstGeom prst="rect">
            <a:avLst/>
          </a:prstGeom>
        </p:spPr>
        <p:txBody>
          <a:bodyPr vert="horz" lIns="68580" tIns="34290" rIns="68580" bIns="3429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endParaRPr lang="en-US" sz="1800" dirty="0"/>
          </a:p>
        </p:txBody>
      </p:sp>
      <p:sp>
        <p:nvSpPr>
          <p:cNvPr id="8" name="Rectangle 7"/>
          <p:cNvSpPr/>
          <p:nvPr/>
        </p:nvSpPr>
        <p:spPr>
          <a:xfrm>
            <a:off x="756969" y="2015347"/>
            <a:ext cx="7187960" cy="1431161"/>
          </a:xfrm>
          <a:prstGeom prst="rect">
            <a:avLst/>
          </a:prstGeom>
        </p:spPr>
        <p:txBody>
          <a:bodyPr wrap="square">
            <a:spAutoFit/>
          </a:bodyPr>
          <a:lstStyle/>
          <a:p>
            <a:r>
              <a:rPr lang="en-US" sz="2100" dirty="0"/>
              <a:t>&lt;</a:t>
            </a:r>
            <a:r>
              <a:rPr lang="en-US" sz="2100" dirty="0" err="1"/>
              <a:t>decList</a:t>
            </a:r>
            <a:r>
              <a:rPr lang="en-US" sz="2100" dirty="0"/>
              <a:t>&gt; </a:t>
            </a:r>
            <a:r>
              <a:rPr lang="en-US" altLang="en-US" sz="2000" dirty="0"/>
              <a:t>→ </a:t>
            </a:r>
            <a:r>
              <a:rPr lang="en-US" sz="2100" dirty="0" smtClean="0">
                <a:sym typeface="Wingdings" panose="05000000000000000000" pitchFamily="2" charset="2"/>
              </a:rPr>
              <a:t> </a:t>
            </a:r>
            <a:r>
              <a:rPr lang="en-US" sz="2100" dirty="0">
                <a:sym typeface="Wingdings" panose="05000000000000000000" pitchFamily="2" charset="2"/>
              </a:rPr>
              <a:t>&lt;</a:t>
            </a:r>
            <a:r>
              <a:rPr lang="en-US" sz="2100" dirty="0" err="1">
                <a:sym typeface="Wingdings" panose="05000000000000000000" pitchFamily="2" charset="2"/>
              </a:rPr>
              <a:t>typeSpec</a:t>
            </a:r>
            <a:r>
              <a:rPr lang="en-US" sz="2100" dirty="0">
                <a:sym typeface="Wingdings" panose="05000000000000000000" pitchFamily="2" charset="2"/>
              </a:rPr>
              <a:t>&gt; &lt;</a:t>
            </a:r>
            <a:r>
              <a:rPr lang="en-US" sz="2100" dirty="0" err="1">
                <a:sym typeface="Wingdings" panose="05000000000000000000" pitchFamily="2" charset="2"/>
              </a:rPr>
              <a:t>varList</a:t>
            </a:r>
            <a:r>
              <a:rPr lang="en-US" sz="2100" dirty="0">
                <a:sym typeface="Wingdings" panose="05000000000000000000" pitchFamily="2" charset="2"/>
              </a:rPr>
              <a:t>&gt;;</a:t>
            </a:r>
          </a:p>
          <a:p>
            <a:r>
              <a:rPr lang="en-US" sz="2100" dirty="0">
                <a:sym typeface="Wingdings" panose="05000000000000000000" pitchFamily="2" charset="2"/>
              </a:rPr>
              <a:t>&lt;</a:t>
            </a:r>
            <a:r>
              <a:rPr lang="en-US" sz="2100" dirty="0" err="1">
                <a:sym typeface="Wingdings" panose="05000000000000000000" pitchFamily="2" charset="2"/>
              </a:rPr>
              <a:t>typeSpec</a:t>
            </a:r>
            <a:r>
              <a:rPr lang="en-US" sz="2100" dirty="0">
                <a:sym typeface="Wingdings" panose="05000000000000000000" pitchFamily="2" charset="2"/>
              </a:rPr>
              <a:t>&gt; </a:t>
            </a:r>
            <a:r>
              <a:rPr lang="en-US" altLang="en-US" sz="2000" dirty="0"/>
              <a:t>→ </a:t>
            </a:r>
            <a:r>
              <a:rPr lang="en-US" sz="2100" dirty="0" smtClean="0">
                <a:sym typeface="Wingdings" panose="05000000000000000000" pitchFamily="2" charset="2"/>
              </a:rPr>
              <a:t> </a:t>
            </a:r>
            <a:r>
              <a:rPr lang="en-US" sz="2100" dirty="0" err="1">
                <a:sym typeface="Wingdings" panose="05000000000000000000" pitchFamily="2" charset="2"/>
              </a:rPr>
              <a:t>int</a:t>
            </a:r>
            <a:r>
              <a:rPr lang="en-US" sz="2100" dirty="0">
                <a:sym typeface="Wingdings" panose="05000000000000000000" pitchFamily="2" charset="2"/>
              </a:rPr>
              <a:t> | char | float</a:t>
            </a:r>
          </a:p>
          <a:p>
            <a:r>
              <a:rPr lang="en-US" sz="2100" dirty="0">
                <a:sym typeface="Wingdings" panose="05000000000000000000" pitchFamily="2" charset="2"/>
              </a:rPr>
              <a:t>&lt;</a:t>
            </a:r>
            <a:r>
              <a:rPr lang="en-US" sz="2100" dirty="0" err="1">
                <a:sym typeface="Wingdings" panose="05000000000000000000" pitchFamily="2" charset="2"/>
              </a:rPr>
              <a:t>varList</a:t>
            </a:r>
            <a:r>
              <a:rPr lang="en-US" sz="2100" dirty="0">
                <a:sym typeface="Wingdings" panose="05000000000000000000" pitchFamily="2" charset="2"/>
              </a:rPr>
              <a:t>&gt;  ID | ID, &lt;</a:t>
            </a:r>
            <a:r>
              <a:rPr lang="en-US" sz="2100" dirty="0" err="1">
                <a:sym typeface="Wingdings" panose="05000000000000000000" pitchFamily="2" charset="2"/>
              </a:rPr>
              <a:t>varList</a:t>
            </a:r>
            <a:r>
              <a:rPr lang="en-US" sz="2100" dirty="0">
                <a:sym typeface="Wingdings" panose="05000000000000000000" pitchFamily="2" charset="2"/>
              </a:rPr>
              <a:t>&gt; | ID &lt;</a:t>
            </a:r>
            <a:r>
              <a:rPr lang="en-US" sz="2100" dirty="0" err="1">
                <a:sym typeface="Wingdings" panose="05000000000000000000" pitchFamily="2" charset="2"/>
              </a:rPr>
              <a:t>assignOp</a:t>
            </a:r>
            <a:r>
              <a:rPr lang="en-US" sz="2100" dirty="0">
                <a:sym typeface="Wingdings" panose="05000000000000000000" pitchFamily="2" charset="2"/>
              </a:rPr>
              <a:t>&gt; NUM </a:t>
            </a:r>
          </a:p>
          <a:p>
            <a:r>
              <a:rPr lang="en-US" sz="2100" dirty="0">
                <a:sym typeface="Wingdings" panose="05000000000000000000" pitchFamily="2" charset="2"/>
              </a:rPr>
              <a:t>&lt;</a:t>
            </a:r>
            <a:r>
              <a:rPr lang="en-US" sz="2100" dirty="0" err="1">
                <a:sym typeface="Wingdings" panose="05000000000000000000" pitchFamily="2" charset="2"/>
              </a:rPr>
              <a:t>assignOp</a:t>
            </a:r>
            <a:r>
              <a:rPr lang="en-US" sz="2100" dirty="0">
                <a:sym typeface="Wingdings" panose="05000000000000000000" pitchFamily="2" charset="2"/>
              </a:rPr>
              <a:t>&gt; </a:t>
            </a:r>
            <a:r>
              <a:rPr lang="en-US" altLang="en-US" sz="2000" dirty="0"/>
              <a:t>→ </a:t>
            </a:r>
            <a:r>
              <a:rPr lang="en-US" sz="2100" dirty="0" smtClean="0">
                <a:sym typeface="Wingdings" panose="05000000000000000000" pitchFamily="2" charset="2"/>
              </a:rPr>
              <a:t>  </a:t>
            </a:r>
            <a:r>
              <a:rPr lang="en-US" sz="2100" dirty="0">
                <a:sym typeface="Wingdings" panose="05000000000000000000" pitchFamily="2" charset="2"/>
              </a:rPr>
              <a:t>=</a:t>
            </a:r>
          </a:p>
        </p:txBody>
      </p:sp>
    </p:spTree>
    <p:extLst>
      <p:ext uri="{BB962C8B-B14F-4D97-AF65-F5344CB8AC3E}">
        <p14:creationId xmlns:p14="http://schemas.microsoft.com/office/powerpoint/2010/main" val="135452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4286250"/>
            <a:ext cx="8229600" cy="1345343"/>
          </a:xfrm>
        </p:spPr>
        <p:txBody>
          <a:bodyPr/>
          <a:lstStyle/>
          <a:p>
            <a:r>
              <a:rPr lang="en-US" dirty="0"/>
              <a:t>&lt;</a:t>
            </a:r>
            <a:r>
              <a:rPr lang="en-US" dirty="0" err="1"/>
              <a:t>f</a:t>
            </a:r>
            <a:r>
              <a:rPr lang="en-US" altLang="en-US" dirty="0" err="1"/>
              <a:t>unDecl</a:t>
            </a:r>
            <a:r>
              <a:rPr lang="en-US" dirty="0"/>
              <a:t>&gt; </a:t>
            </a:r>
            <a:r>
              <a:rPr lang="en-US" altLang="en-US" dirty="0"/>
              <a:t>→ </a:t>
            </a:r>
            <a:r>
              <a:rPr lang="en-US" dirty="0" smtClean="0">
                <a:sym typeface="Wingdings" panose="05000000000000000000" pitchFamily="2" charset="2"/>
              </a:rPr>
              <a:t> </a:t>
            </a:r>
            <a:r>
              <a:rPr lang="en-US" dirty="0">
                <a:sym typeface="Wingdings" panose="05000000000000000000" pitchFamily="2" charset="2"/>
              </a:rPr>
              <a:t>&lt;</a:t>
            </a:r>
            <a:r>
              <a:rPr lang="en-US" dirty="0" err="1">
                <a:sym typeface="Wingdings" panose="05000000000000000000" pitchFamily="2" charset="2"/>
              </a:rPr>
              <a:t>typeSpec</a:t>
            </a:r>
            <a:r>
              <a:rPr lang="en-US" dirty="0">
                <a:sym typeface="Wingdings" panose="05000000000000000000" pitchFamily="2" charset="2"/>
              </a:rPr>
              <a:t>&gt; &lt;</a:t>
            </a:r>
            <a:r>
              <a:rPr lang="en-US" dirty="0" err="1"/>
              <a:t>ident_list</a:t>
            </a:r>
            <a:r>
              <a:rPr lang="en-US" dirty="0">
                <a:sym typeface="Wingdings" panose="05000000000000000000" pitchFamily="2" charset="2"/>
              </a:rPr>
              <a:t>&gt;; </a:t>
            </a:r>
          </a:p>
          <a:p>
            <a:r>
              <a:rPr lang="en-US" dirty="0" smtClean="0"/>
              <a:t>&lt; </a:t>
            </a:r>
            <a:r>
              <a:rPr lang="en-US" dirty="0" err="1"/>
              <a:t>typeSpec</a:t>
            </a:r>
            <a:r>
              <a:rPr lang="en-US" dirty="0"/>
              <a:t> </a:t>
            </a:r>
            <a:r>
              <a:rPr lang="en-US" dirty="0" smtClean="0"/>
              <a:t>&gt; </a:t>
            </a:r>
            <a:r>
              <a:rPr lang="en-US" altLang="en-US" dirty="0"/>
              <a:t>→ </a:t>
            </a:r>
            <a:r>
              <a:rPr lang="en-US" dirty="0" smtClean="0"/>
              <a:t> </a:t>
            </a:r>
            <a:r>
              <a:rPr lang="en-US" dirty="0" err="1" smtClean="0"/>
              <a:t>int</a:t>
            </a:r>
            <a:r>
              <a:rPr lang="en-US" dirty="0" smtClean="0"/>
              <a:t> | float | char</a:t>
            </a:r>
            <a:endParaRPr lang="en-US" dirty="0"/>
          </a:p>
          <a:p>
            <a:r>
              <a:rPr lang="en-US" dirty="0"/>
              <a:t>&lt;</a:t>
            </a:r>
            <a:r>
              <a:rPr lang="en-US" dirty="0" err="1"/>
              <a:t>ident_list</a:t>
            </a:r>
            <a:r>
              <a:rPr lang="en-US" dirty="0"/>
              <a:t>&gt; </a:t>
            </a:r>
            <a:r>
              <a:rPr lang="en-US" altLang="en-US" dirty="0"/>
              <a:t>→ </a:t>
            </a:r>
            <a:r>
              <a:rPr lang="en-US" dirty="0" smtClean="0"/>
              <a:t> </a:t>
            </a:r>
            <a:r>
              <a:rPr lang="en-US" dirty="0"/>
              <a:t>&lt;identifier&gt; | &lt;identifier&gt; ,&lt;</a:t>
            </a:r>
            <a:r>
              <a:rPr lang="en-US" dirty="0" err="1"/>
              <a:t>ident_list</a:t>
            </a:r>
            <a:r>
              <a:rPr lang="en-US" dirty="0"/>
              <a:t>&gt;</a:t>
            </a:r>
          </a:p>
        </p:txBody>
      </p:sp>
      <p:sp>
        <p:nvSpPr>
          <p:cNvPr id="3" name="Content Placeholder 2"/>
          <p:cNvSpPr>
            <a:spLocks noGrp="1"/>
          </p:cNvSpPr>
          <p:nvPr>
            <p:ph sz="quarter" idx="10"/>
          </p:nvPr>
        </p:nvSpPr>
        <p:spPr/>
        <p:txBody>
          <a:bodyPr>
            <a:normAutofit/>
          </a:bodyPr>
          <a:lstStyle/>
          <a:p>
            <a:pPr>
              <a:defRPr/>
            </a:pPr>
            <a:r>
              <a:rPr lang="en-US" dirty="0"/>
              <a:t>Convert from EBNF to BNF</a:t>
            </a:r>
            <a:endParaRPr lang="en-IN" dirty="0"/>
          </a:p>
        </p:txBody>
      </p:sp>
      <p:sp>
        <p:nvSpPr>
          <p:cNvPr id="4" name="Content Placeholder 1"/>
          <p:cNvSpPr txBox="1">
            <a:spLocks/>
          </p:cNvSpPr>
          <p:nvPr/>
        </p:nvSpPr>
        <p:spPr>
          <a:xfrm>
            <a:off x="304800" y="2101693"/>
            <a:ext cx="8229600" cy="1466408"/>
          </a:xfrm>
          <a:prstGeom prst="rect">
            <a:avLst/>
          </a:prstGeom>
        </p:spPr>
        <p:txBody>
          <a:bodyPr vert="horz" lIns="68580" tIns="34290" rIns="68580" bIns="3429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Aft>
                <a:spcPct val="0"/>
              </a:spcAft>
            </a:pPr>
            <a:r>
              <a:rPr lang="en-US" sz="1800" dirty="0"/>
              <a:t>Rewrite the following EBNF grammar in BNF. </a:t>
            </a:r>
          </a:p>
          <a:p>
            <a:pPr fontAlgn="base">
              <a:spcAft>
                <a:spcPct val="0"/>
              </a:spcAft>
            </a:pPr>
            <a:r>
              <a:rPr lang="en-US" sz="1800" dirty="0"/>
              <a:t>&lt;</a:t>
            </a:r>
            <a:r>
              <a:rPr lang="en-US" sz="1800" dirty="0" err="1"/>
              <a:t>f</a:t>
            </a:r>
            <a:r>
              <a:rPr lang="en-US" altLang="en-US" sz="1800" dirty="0" err="1"/>
              <a:t>unDecl</a:t>
            </a:r>
            <a:r>
              <a:rPr lang="en-US" sz="1800" dirty="0"/>
              <a:t>&gt; </a:t>
            </a:r>
            <a:r>
              <a:rPr lang="en-US" altLang="en-US" sz="1800" dirty="0"/>
              <a:t>→ </a:t>
            </a:r>
            <a:r>
              <a:rPr lang="en-US" sz="1800" dirty="0" smtClean="0">
                <a:sym typeface="Wingdings" panose="05000000000000000000" pitchFamily="2" charset="2"/>
              </a:rPr>
              <a:t> </a:t>
            </a:r>
            <a:r>
              <a:rPr lang="en-US" sz="1800" dirty="0">
                <a:sym typeface="Wingdings" panose="05000000000000000000" pitchFamily="2" charset="2"/>
              </a:rPr>
              <a:t>&lt;</a:t>
            </a:r>
            <a:r>
              <a:rPr lang="en-US" sz="1800" dirty="0" err="1">
                <a:sym typeface="Wingdings" panose="05000000000000000000" pitchFamily="2" charset="2"/>
              </a:rPr>
              <a:t>typeSpec</a:t>
            </a:r>
            <a:r>
              <a:rPr lang="en-US" sz="1800" dirty="0">
                <a:sym typeface="Wingdings" panose="05000000000000000000" pitchFamily="2" charset="2"/>
              </a:rPr>
              <a:t>&gt; &lt;</a:t>
            </a:r>
            <a:r>
              <a:rPr lang="en-US" sz="1800" dirty="0" err="1"/>
              <a:t>ident_list</a:t>
            </a:r>
            <a:r>
              <a:rPr lang="en-US" sz="1800" dirty="0">
                <a:sym typeface="Wingdings" panose="05000000000000000000" pitchFamily="2" charset="2"/>
              </a:rPr>
              <a:t>&gt;; </a:t>
            </a:r>
          </a:p>
          <a:p>
            <a:pPr fontAlgn="base">
              <a:spcAft>
                <a:spcPct val="0"/>
              </a:spcAft>
            </a:pPr>
            <a:r>
              <a:rPr lang="en-US" sz="1800" dirty="0"/>
              <a:t>&lt;</a:t>
            </a:r>
            <a:r>
              <a:rPr lang="en-US" sz="1800" dirty="0" err="1"/>
              <a:t>typeSpec</a:t>
            </a:r>
            <a:r>
              <a:rPr lang="en-US" sz="1800" dirty="0"/>
              <a:t>&gt; </a:t>
            </a:r>
            <a:r>
              <a:rPr lang="en-US" altLang="en-US" sz="1800" dirty="0"/>
              <a:t>→ </a:t>
            </a:r>
            <a:r>
              <a:rPr lang="en-US" sz="1800" dirty="0" smtClean="0"/>
              <a:t> </a:t>
            </a:r>
            <a:r>
              <a:rPr lang="en-US" sz="1800" dirty="0"/>
              <a:t>(</a:t>
            </a:r>
            <a:r>
              <a:rPr lang="en-US" sz="1800" dirty="0" err="1"/>
              <a:t>int</a:t>
            </a:r>
            <a:r>
              <a:rPr lang="en-US" sz="1800" dirty="0"/>
              <a:t> | float | char)</a:t>
            </a:r>
          </a:p>
          <a:p>
            <a:pPr fontAlgn="base">
              <a:spcAft>
                <a:spcPct val="0"/>
              </a:spcAft>
            </a:pPr>
            <a:r>
              <a:rPr lang="en-US" sz="1800" dirty="0"/>
              <a:t>&lt;</a:t>
            </a:r>
            <a:r>
              <a:rPr lang="en-US" sz="1800" dirty="0" err="1"/>
              <a:t>ident_list</a:t>
            </a:r>
            <a:r>
              <a:rPr lang="en-US" sz="1800" dirty="0"/>
              <a:t>&gt; </a:t>
            </a:r>
            <a:r>
              <a:rPr lang="en-US" altLang="en-US" sz="1800" dirty="0"/>
              <a:t>→ </a:t>
            </a:r>
            <a:r>
              <a:rPr lang="en-US" sz="1800" dirty="0" smtClean="0"/>
              <a:t> </a:t>
            </a:r>
            <a:r>
              <a:rPr lang="en-US" sz="1800" dirty="0"/>
              <a:t>&lt;identifier&gt; {,&lt;identifier}</a:t>
            </a:r>
          </a:p>
        </p:txBody>
      </p:sp>
    </p:spTree>
    <p:extLst>
      <p:ext uri="{BB962C8B-B14F-4D97-AF65-F5344CB8AC3E}">
        <p14:creationId xmlns:p14="http://schemas.microsoft.com/office/powerpoint/2010/main" val="116881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4177425"/>
            <a:ext cx="8229600" cy="1311832"/>
          </a:xfrm>
        </p:spPr>
        <p:txBody>
          <a:bodyPr>
            <a:normAutofit fontScale="85000" lnSpcReduction="10000"/>
          </a:bodyPr>
          <a:lstStyle/>
          <a:p>
            <a:r>
              <a:rPr lang="en-US" dirty="0"/>
              <a:t>&lt;S&gt; </a:t>
            </a:r>
            <a:r>
              <a:rPr lang="en-US" altLang="en-US" dirty="0"/>
              <a:t>→ </a:t>
            </a:r>
            <a:r>
              <a:rPr lang="en-US" dirty="0" smtClean="0"/>
              <a:t> </a:t>
            </a:r>
            <a:r>
              <a:rPr lang="en-US" dirty="0"/>
              <a:t>&lt;X&gt; | &lt;X&gt; </a:t>
            </a:r>
            <a:r>
              <a:rPr lang="en-US" dirty="0" smtClean="0"/>
              <a:t>&lt;R&gt;</a:t>
            </a:r>
          </a:p>
          <a:p>
            <a:r>
              <a:rPr lang="en-US" dirty="0" smtClean="0"/>
              <a:t>&lt;</a:t>
            </a:r>
            <a:r>
              <a:rPr lang="en-US" dirty="0"/>
              <a:t>R</a:t>
            </a:r>
            <a:r>
              <a:rPr lang="en-US" dirty="0" smtClean="0"/>
              <a:t>&gt; </a:t>
            </a:r>
            <a:r>
              <a:rPr lang="en-US" altLang="en-US" dirty="0"/>
              <a:t>→ </a:t>
            </a:r>
            <a:r>
              <a:rPr lang="en-US" dirty="0" smtClean="0"/>
              <a:t> </a:t>
            </a:r>
            <a:r>
              <a:rPr lang="en-US" dirty="0"/>
              <a:t>&lt;Y&gt; &lt;Z&gt; | &lt;Y&gt; &lt;Z&gt; </a:t>
            </a:r>
            <a:r>
              <a:rPr lang="en-US" dirty="0" smtClean="0"/>
              <a:t>&lt;</a:t>
            </a:r>
            <a:r>
              <a:rPr lang="en-US" dirty="0"/>
              <a:t>R</a:t>
            </a:r>
            <a:r>
              <a:rPr lang="en-US" dirty="0" smtClean="0"/>
              <a:t>&gt;</a:t>
            </a:r>
          </a:p>
          <a:p>
            <a:r>
              <a:rPr lang="en-US" dirty="0" smtClean="0"/>
              <a:t>&lt;</a:t>
            </a:r>
            <a:r>
              <a:rPr lang="en-US" dirty="0"/>
              <a:t>X&gt; </a:t>
            </a:r>
            <a:r>
              <a:rPr lang="en-US" altLang="en-US" dirty="0"/>
              <a:t>→ </a:t>
            </a:r>
            <a:r>
              <a:rPr lang="en-US" dirty="0" smtClean="0"/>
              <a:t> </a:t>
            </a:r>
            <a:r>
              <a:rPr lang="en-US" dirty="0"/>
              <a:t>x + x | x - x | x * x | x / </a:t>
            </a:r>
            <a:r>
              <a:rPr lang="en-US" dirty="0" smtClean="0"/>
              <a:t>x</a:t>
            </a:r>
          </a:p>
          <a:p>
            <a:r>
              <a:rPr lang="en-US" dirty="0" smtClean="0"/>
              <a:t>&lt;Y</a:t>
            </a:r>
            <a:r>
              <a:rPr lang="en-US" dirty="0"/>
              <a:t>&gt; </a:t>
            </a:r>
            <a:r>
              <a:rPr lang="en-US" altLang="en-US" dirty="0"/>
              <a:t>→ </a:t>
            </a:r>
            <a:r>
              <a:rPr lang="en-US" dirty="0" smtClean="0"/>
              <a:t> </a:t>
            </a:r>
            <a:r>
              <a:rPr lang="en-US" dirty="0" err="1" smtClean="0"/>
              <a:t>yy</a:t>
            </a:r>
            <a:endParaRPr lang="en-US" dirty="0" smtClean="0"/>
          </a:p>
          <a:p>
            <a:r>
              <a:rPr lang="en-US" dirty="0" smtClean="0"/>
              <a:t>&lt;Z</a:t>
            </a:r>
            <a:r>
              <a:rPr lang="en-US" dirty="0"/>
              <a:t>&gt; </a:t>
            </a:r>
            <a:r>
              <a:rPr lang="en-US" altLang="en-US" dirty="0"/>
              <a:t>→ </a:t>
            </a:r>
            <a:r>
              <a:rPr lang="en-US" dirty="0" smtClean="0"/>
              <a:t> </a:t>
            </a:r>
            <a:r>
              <a:rPr lang="en-US" dirty="0"/>
              <a:t>z w &lt;Y&gt; | w &lt;Y&gt;</a:t>
            </a:r>
          </a:p>
        </p:txBody>
      </p:sp>
      <p:sp>
        <p:nvSpPr>
          <p:cNvPr id="3" name="Content Placeholder 2"/>
          <p:cNvSpPr>
            <a:spLocks noGrp="1"/>
          </p:cNvSpPr>
          <p:nvPr>
            <p:ph sz="quarter" idx="10"/>
          </p:nvPr>
        </p:nvSpPr>
        <p:spPr/>
        <p:txBody>
          <a:bodyPr>
            <a:normAutofit/>
          </a:bodyPr>
          <a:lstStyle/>
          <a:p>
            <a:pPr>
              <a:defRPr/>
            </a:pPr>
            <a:r>
              <a:rPr lang="en-US" dirty="0"/>
              <a:t>Convert from EBNF to BNF</a:t>
            </a:r>
            <a:endParaRPr lang="en-IN" dirty="0"/>
          </a:p>
        </p:txBody>
      </p:sp>
      <p:sp>
        <p:nvSpPr>
          <p:cNvPr id="4" name="Content Placeholder 1"/>
          <p:cNvSpPr txBox="1">
            <a:spLocks/>
          </p:cNvSpPr>
          <p:nvPr/>
        </p:nvSpPr>
        <p:spPr>
          <a:xfrm>
            <a:off x="304800" y="1959358"/>
            <a:ext cx="8229600" cy="2087510"/>
          </a:xfrm>
          <a:prstGeom prst="rect">
            <a:avLst/>
          </a:prstGeom>
        </p:spPr>
        <p:txBody>
          <a:bodyPr vert="horz" lIns="68580" tIns="34290" rIns="68580" bIns="3429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Convert the following EBNF to BNF:</a:t>
            </a:r>
            <a:br>
              <a:rPr lang="en-US" sz="1800" dirty="0"/>
            </a:br>
            <a:r>
              <a:rPr lang="en-US" sz="1800" dirty="0"/>
              <a:t/>
            </a:r>
            <a:br>
              <a:rPr lang="en-US" sz="1800" dirty="0"/>
            </a:br>
            <a:r>
              <a:rPr lang="en-US" sz="1800" dirty="0"/>
              <a:t>&lt;S&gt; </a:t>
            </a:r>
            <a:r>
              <a:rPr lang="en-US" altLang="en-US" sz="1800" dirty="0"/>
              <a:t>→ </a:t>
            </a:r>
            <a:r>
              <a:rPr lang="en-US" sz="1800" dirty="0" smtClean="0"/>
              <a:t> </a:t>
            </a:r>
            <a:r>
              <a:rPr lang="en-US" sz="1800" dirty="0"/>
              <a:t>&lt;X&gt; { &lt;Y&gt; &lt;Z&gt; }</a:t>
            </a:r>
            <a:br>
              <a:rPr lang="en-US" sz="1800" dirty="0"/>
            </a:br>
            <a:r>
              <a:rPr lang="en-US" sz="1800" dirty="0"/>
              <a:t>&lt;X&gt; </a:t>
            </a:r>
            <a:r>
              <a:rPr lang="en-US" altLang="en-US" sz="1800" dirty="0"/>
              <a:t>→ </a:t>
            </a:r>
            <a:r>
              <a:rPr lang="en-US" sz="1800" dirty="0" smtClean="0"/>
              <a:t> </a:t>
            </a:r>
            <a:r>
              <a:rPr lang="en-US" sz="1800" dirty="0"/>
              <a:t>x  (+ | - | * | /) x</a:t>
            </a:r>
            <a:br>
              <a:rPr lang="en-US" sz="1800" dirty="0"/>
            </a:br>
            <a:r>
              <a:rPr lang="en-US" sz="1800" dirty="0"/>
              <a:t>&lt;Y&gt; </a:t>
            </a:r>
            <a:r>
              <a:rPr lang="en-US" altLang="en-US" sz="1800" dirty="0"/>
              <a:t>→ </a:t>
            </a:r>
            <a:r>
              <a:rPr lang="en-US" sz="1800" dirty="0" smtClean="0"/>
              <a:t> </a:t>
            </a:r>
            <a:r>
              <a:rPr lang="en-US" sz="1800" dirty="0" err="1"/>
              <a:t>yy</a:t>
            </a:r>
            <a:r>
              <a:rPr lang="en-US" sz="1800" dirty="0"/>
              <a:t/>
            </a:r>
            <a:br>
              <a:rPr lang="en-US" sz="1800" dirty="0"/>
            </a:br>
            <a:r>
              <a:rPr lang="en-US" sz="1800" dirty="0"/>
              <a:t>&lt;Z&gt; </a:t>
            </a:r>
            <a:r>
              <a:rPr lang="en-US" altLang="en-US" sz="1800" dirty="0"/>
              <a:t>→ </a:t>
            </a:r>
            <a:r>
              <a:rPr lang="en-US" sz="1800" dirty="0" smtClean="0"/>
              <a:t> </a:t>
            </a:r>
            <a:r>
              <a:rPr lang="en-US" sz="1800" dirty="0"/>
              <a:t>[z] w &lt;Y&gt;</a:t>
            </a:r>
          </a:p>
          <a:p>
            <a:r>
              <a:rPr lang="en-US" sz="1800" dirty="0"/>
              <a:t>where {, }, (, ), |, [, ] are EBNF </a:t>
            </a:r>
            <a:r>
              <a:rPr lang="en-US" sz="1800" dirty="0" err="1"/>
              <a:t>metasymbols</a:t>
            </a:r>
            <a:endParaRPr lang="en-US" sz="1800" dirty="0"/>
          </a:p>
        </p:txBody>
      </p:sp>
    </p:spTree>
    <p:extLst>
      <p:ext uri="{BB962C8B-B14F-4D97-AF65-F5344CB8AC3E}">
        <p14:creationId xmlns:p14="http://schemas.microsoft.com/office/powerpoint/2010/main" val="396608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Associativity of operators cannot be represented in EBNF.</a:t>
            </a:r>
            <a:endParaRPr lang="en-US" dirty="0"/>
          </a:p>
        </p:txBody>
      </p:sp>
      <p:sp>
        <p:nvSpPr>
          <p:cNvPr id="2" name="Title 1"/>
          <p:cNvSpPr>
            <a:spLocks noGrp="1"/>
          </p:cNvSpPr>
          <p:nvPr>
            <p:ph type="title" idx="4294967295"/>
          </p:nvPr>
        </p:nvSpPr>
        <p:spPr>
          <a:xfrm>
            <a:off x="0" y="274638"/>
            <a:ext cx="8229600" cy="1143000"/>
          </a:xfrm>
        </p:spPr>
        <p:txBody>
          <a:bodyPr/>
          <a:lstStyle/>
          <a:p>
            <a:r>
              <a:rPr lang="en-US" dirty="0" smtClean="0"/>
              <a:t>EBNF</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r>
              <a:rPr lang="en-US" smtClean="0"/>
              <a:t>1-</a:t>
            </a:r>
            <a:fld id="{B0E040EB-EC52-4699-9FF7-8373AD91D3E1}" type="slidenum">
              <a:rPr lang="en-US" smtClean="0"/>
              <a:pPr/>
              <a:t>58</a:t>
            </a:fld>
            <a:endParaRPr lang="en-US"/>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3578204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buFont typeface="Arial" panose="020B0604020202020204" pitchFamily="34" charset="0"/>
              <a:buChar char="•"/>
            </a:pPr>
            <a:r>
              <a:rPr lang="es-MX" dirty="0" err="1" smtClean="0"/>
              <a:t>Alternative</a:t>
            </a:r>
            <a:r>
              <a:rPr lang="es-MX" dirty="0" smtClean="0"/>
              <a:t> </a:t>
            </a:r>
            <a:r>
              <a:rPr lang="es-MX" dirty="0" err="1" smtClean="0"/>
              <a:t>RHSs</a:t>
            </a:r>
            <a:r>
              <a:rPr lang="es-MX" dirty="0" smtClean="0"/>
              <a:t> are </a:t>
            </a:r>
            <a:r>
              <a:rPr lang="es-MX" dirty="0" err="1" smtClean="0"/>
              <a:t>put</a:t>
            </a:r>
            <a:r>
              <a:rPr lang="es-MX" dirty="0" smtClean="0"/>
              <a:t> </a:t>
            </a:r>
            <a:r>
              <a:rPr lang="es-MX" dirty="0" err="1" smtClean="0"/>
              <a:t>on</a:t>
            </a:r>
            <a:r>
              <a:rPr lang="es-MX" dirty="0" smtClean="0"/>
              <a:t> </a:t>
            </a:r>
            <a:r>
              <a:rPr lang="es-MX" dirty="0" err="1" smtClean="0"/>
              <a:t>separate</a:t>
            </a:r>
            <a:r>
              <a:rPr lang="es-MX" dirty="0" smtClean="0"/>
              <a:t> </a:t>
            </a:r>
            <a:r>
              <a:rPr lang="es-MX" dirty="0" err="1" smtClean="0"/>
              <a:t>lines</a:t>
            </a:r>
            <a:r>
              <a:rPr lang="es-MX" dirty="0" smtClean="0"/>
              <a:t> </a:t>
            </a:r>
            <a:r>
              <a:rPr lang="es-MX" dirty="0" err="1" smtClean="0"/>
              <a:t>instead</a:t>
            </a:r>
            <a:r>
              <a:rPr lang="es-MX" dirty="0" smtClean="0"/>
              <a:t> of </a:t>
            </a:r>
            <a:r>
              <a:rPr lang="es-MX" dirty="0" err="1" smtClean="0"/>
              <a:t>using</a:t>
            </a:r>
            <a:r>
              <a:rPr lang="es-MX" dirty="0" smtClean="0"/>
              <a:t> a vertical bar</a:t>
            </a:r>
          </a:p>
          <a:p>
            <a:pPr eaLnBrk="1" hangingPunct="1">
              <a:buFont typeface="Arial" panose="020B0604020202020204" pitchFamily="34" charset="0"/>
              <a:buChar char="•"/>
            </a:pPr>
            <a:r>
              <a:rPr lang="es-MX" dirty="0" smtClean="0"/>
              <a:t>Use of a colon </a:t>
            </a:r>
            <a:r>
              <a:rPr lang="es-MX" dirty="0" err="1" smtClean="0"/>
              <a:t>instead</a:t>
            </a:r>
            <a:r>
              <a:rPr lang="es-MX" dirty="0" smtClean="0"/>
              <a:t> of </a:t>
            </a:r>
            <a:r>
              <a:rPr lang="es-MX" sz="2000" dirty="0" smtClean="0">
                <a:latin typeface="Courier New" panose="02070309020205020404" pitchFamily="49" charset="0"/>
              </a:rPr>
              <a:t>-&gt;</a:t>
            </a:r>
          </a:p>
          <a:p>
            <a:pPr eaLnBrk="1" hangingPunct="1">
              <a:buFont typeface="Arial" panose="020B0604020202020204" pitchFamily="34" charset="0"/>
              <a:buChar char="•"/>
            </a:pPr>
            <a:r>
              <a:rPr lang="es-MX" dirty="0" smtClean="0"/>
              <a:t>Use of </a:t>
            </a:r>
            <a:r>
              <a:rPr lang="es-MX" baseline="-25000" dirty="0" err="1" smtClean="0">
                <a:latin typeface="Courier New" panose="02070309020205020404" pitchFamily="49" charset="0"/>
              </a:rPr>
              <a:t>opt</a:t>
            </a:r>
            <a:r>
              <a:rPr lang="es-MX" dirty="0" smtClean="0"/>
              <a:t> </a:t>
            </a:r>
            <a:r>
              <a:rPr lang="es-MX" dirty="0" err="1" smtClean="0"/>
              <a:t>for</a:t>
            </a:r>
            <a:r>
              <a:rPr lang="es-MX" dirty="0" smtClean="0"/>
              <a:t> </a:t>
            </a:r>
            <a:r>
              <a:rPr lang="es-MX" dirty="0" err="1" smtClean="0"/>
              <a:t>optional</a:t>
            </a:r>
            <a:r>
              <a:rPr lang="es-MX" dirty="0" smtClean="0"/>
              <a:t> </a:t>
            </a:r>
            <a:r>
              <a:rPr lang="es-MX" dirty="0" err="1" smtClean="0"/>
              <a:t>parts</a:t>
            </a:r>
            <a:r>
              <a:rPr lang="es-MX" dirty="0" smtClean="0"/>
              <a:t> in place of </a:t>
            </a:r>
            <a:r>
              <a:rPr lang="es-MX" dirty="0" err="1" smtClean="0"/>
              <a:t>square</a:t>
            </a:r>
            <a:r>
              <a:rPr lang="es-MX" dirty="0" smtClean="0"/>
              <a:t> </a:t>
            </a:r>
            <a:r>
              <a:rPr lang="es-MX" dirty="0" err="1" smtClean="0"/>
              <a:t>brackets</a:t>
            </a:r>
            <a:r>
              <a:rPr lang="es-MX" dirty="0" smtClean="0"/>
              <a:t>.</a:t>
            </a:r>
          </a:p>
          <a:p>
            <a:pPr eaLnBrk="1" hangingPunct="1">
              <a:buFont typeface="Arial" panose="020B0604020202020204" pitchFamily="34" charset="0"/>
              <a:buChar char="•"/>
            </a:pPr>
            <a:endParaRPr lang="es-MX" dirty="0" smtClean="0"/>
          </a:p>
          <a:p>
            <a:pPr eaLnBrk="1" hangingPunct="1">
              <a:buFont typeface="Arial" panose="020B0604020202020204" pitchFamily="34" charset="0"/>
              <a:buChar char="•"/>
            </a:pPr>
            <a:r>
              <a:rPr lang="es-MX" dirty="0" smtClean="0"/>
              <a:t>Use of </a:t>
            </a:r>
            <a:r>
              <a:rPr lang="es-MX" sz="2400" dirty="0" err="1" smtClean="0">
                <a:latin typeface="Courier New" panose="02070309020205020404" pitchFamily="49" charset="0"/>
              </a:rPr>
              <a:t>oneof</a:t>
            </a:r>
            <a:r>
              <a:rPr lang="es-MX" dirty="0" smtClean="0"/>
              <a:t> </a:t>
            </a:r>
            <a:r>
              <a:rPr lang="es-MX" dirty="0" err="1" smtClean="0"/>
              <a:t>for</a:t>
            </a:r>
            <a:r>
              <a:rPr lang="es-MX" dirty="0" smtClean="0"/>
              <a:t> </a:t>
            </a:r>
            <a:r>
              <a:rPr lang="es-MX" dirty="0" err="1" smtClean="0"/>
              <a:t>choices</a:t>
            </a:r>
            <a:endParaRPr lang="es-MX" dirty="0" smtClean="0"/>
          </a:p>
        </p:txBody>
      </p:sp>
      <p:sp>
        <p:nvSpPr>
          <p:cNvPr id="26627" name="Slide Number Placeholder 4"/>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23383F01-F4F3-4DDF-8F22-E1F15C0A420B}" type="slidenum">
              <a:rPr lang="en-US" sz="1000">
                <a:latin typeface="Arial" panose="020B0604020202020204" pitchFamily="34" charset="0"/>
              </a:rPr>
              <a:pPr/>
              <a:t>59</a:t>
            </a:fld>
            <a:endParaRPr lang="en-US" sz="1000">
              <a:latin typeface="Arial" panose="020B0604020202020204" pitchFamily="34" charset="0"/>
            </a:endParaRPr>
          </a:p>
        </p:txBody>
      </p:sp>
      <p:sp>
        <p:nvSpPr>
          <p:cNvPr id="26628" name="Rectangle 2"/>
          <p:cNvSpPr>
            <a:spLocks noGrp="1" noChangeArrowheads="1"/>
          </p:cNvSpPr>
          <p:nvPr>
            <p:ph type="title" idx="4294967295"/>
          </p:nvPr>
        </p:nvSpPr>
        <p:spPr>
          <a:xfrm>
            <a:off x="0" y="274638"/>
            <a:ext cx="8229600" cy="1143000"/>
          </a:xfrm>
        </p:spPr>
        <p:txBody>
          <a:bodyPr/>
          <a:lstStyle/>
          <a:p>
            <a:pPr eaLnBrk="1" hangingPunct="1"/>
            <a:r>
              <a:rPr lang="es-MX" smtClean="0"/>
              <a:t>Recent Variations in EBNF</a:t>
            </a:r>
          </a:p>
        </p:txBody>
      </p:sp>
      <p:pic>
        <p:nvPicPr>
          <p:cNvPr id="2" name="Picture 1"/>
          <p:cNvPicPr>
            <a:picLocks noChangeAspect="1"/>
          </p:cNvPicPr>
          <p:nvPr/>
        </p:nvPicPr>
        <p:blipFill>
          <a:blip r:embed="rId3"/>
          <a:stretch>
            <a:fillRect/>
          </a:stretch>
        </p:blipFill>
        <p:spPr>
          <a:xfrm>
            <a:off x="914400" y="3200400"/>
            <a:ext cx="6586979" cy="381000"/>
          </a:xfrm>
          <a:prstGeom prst="rect">
            <a:avLst/>
          </a:prstGeom>
        </p:spPr>
      </p:pic>
      <p:pic>
        <p:nvPicPr>
          <p:cNvPr id="3" name="Picture 2"/>
          <p:cNvPicPr>
            <a:picLocks noChangeAspect="1"/>
          </p:cNvPicPr>
          <p:nvPr/>
        </p:nvPicPr>
        <p:blipFill>
          <a:blip r:embed="rId4"/>
          <a:stretch>
            <a:fillRect/>
          </a:stretch>
        </p:blipFill>
        <p:spPr>
          <a:xfrm>
            <a:off x="914400" y="4191000"/>
            <a:ext cx="5867401" cy="735320"/>
          </a:xfrm>
          <a:prstGeom prst="rect">
            <a:avLst/>
          </a:prstGeom>
        </p:spPr>
      </p:pic>
      <p:sp>
        <p:nvSpPr>
          <p:cNvPr id="8" name="TextBox 7"/>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134841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sz="2000" dirty="0" smtClean="0"/>
              <a:t>Abstract syntax of a language identifies the meaningful components of each construct in the language. </a:t>
            </a:r>
          </a:p>
          <a:p>
            <a:pPr>
              <a:buFont typeface="Arial" panose="020B0604020202020204" pitchFamily="34" charset="0"/>
              <a:buChar char="•"/>
            </a:pPr>
            <a:r>
              <a:rPr lang="en-US" sz="2000" dirty="0" smtClean="0"/>
              <a:t>Example, +</a:t>
            </a:r>
            <a:r>
              <a:rPr lang="en-US" sz="2000" dirty="0" err="1" smtClean="0"/>
              <a:t>ab</a:t>
            </a:r>
            <a:r>
              <a:rPr lang="en-US" sz="2000" dirty="0" smtClean="0"/>
              <a:t>, </a:t>
            </a:r>
            <a:r>
              <a:rPr lang="en-US" sz="2000" dirty="0" err="1" smtClean="0"/>
              <a:t>a+b</a:t>
            </a:r>
            <a:r>
              <a:rPr lang="en-US" sz="2000" dirty="0" smtClean="0"/>
              <a:t> and </a:t>
            </a:r>
            <a:r>
              <a:rPr lang="en-US" sz="2000" dirty="0" err="1" smtClean="0"/>
              <a:t>ab</a:t>
            </a:r>
            <a:r>
              <a:rPr lang="en-US" sz="2000" dirty="0" smtClean="0"/>
              <a:t>+ have the same abstract syntax tree.</a:t>
            </a:r>
          </a:p>
          <a:p>
            <a:pPr>
              <a:buFont typeface="Arial" panose="020B0604020202020204" pitchFamily="34" charset="0"/>
              <a:buChar char="•"/>
            </a:pPr>
            <a:r>
              <a:rPr lang="en-US" sz="2000" dirty="0" smtClean="0"/>
              <a:t>A better grammar can be designed if the abstract syntax of a language is known before the grammar is specified.</a:t>
            </a:r>
          </a:p>
          <a:p>
            <a:pPr>
              <a:buFont typeface="Arial" panose="020B0604020202020204" pitchFamily="34" charset="0"/>
              <a:buChar char="•"/>
            </a:pPr>
            <a:r>
              <a:rPr lang="en-US" sz="2000" dirty="0" smtClean="0"/>
              <a:t>Tree representation of expressions: example, </a:t>
            </a:r>
            <a:r>
              <a:rPr lang="en-US" sz="2000" dirty="0" err="1" smtClean="0"/>
              <a:t>a+b</a:t>
            </a:r>
            <a:r>
              <a:rPr lang="en-US" sz="2000" dirty="0" smtClean="0"/>
              <a:t> and b*b -4*a*c</a:t>
            </a:r>
          </a:p>
          <a:p>
            <a:pPr>
              <a:buFont typeface="Arial" panose="020B0604020202020204" pitchFamily="34" charset="0"/>
              <a:buChar char="•"/>
            </a:pPr>
            <a:r>
              <a:rPr lang="en-US" sz="2000" dirty="0" smtClean="0"/>
              <a:t>Tree showing the operator / operand structure of an expression is called an abstract syntax tree because they show the syntactic structure of an expression independent of the notation in which the expression was originally written.</a:t>
            </a:r>
            <a:endParaRPr lang="en-US" sz="2000" dirty="0"/>
          </a:p>
        </p:txBody>
      </p:sp>
      <p:sp>
        <p:nvSpPr>
          <p:cNvPr id="2" name="Title 1"/>
          <p:cNvSpPr>
            <a:spLocks noGrp="1"/>
          </p:cNvSpPr>
          <p:nvPr>
            <p:ph type="title" idx="4294967295"/>
          </p:nvPr>
        </p:nvSpPr>
        <p:spPr>
          <a:xfrm>
            <a:off x="228600" y="236537"/>
            <a:ext cx="8153400" cy="1143000"/>
          </a:xfrm>
        </p:spPr>
        <p:txBody>
          <a:bodyPr/>
          <a:lstStyle/>
          <a:p>
            <a:r>
              <a:rPr lang="en-US" dirty="0" smtClean="0"/>
              <a:t>Abstract Syntax Trees</a:t>
            </a:r>
            <a:endParaRPr lang="en-US" dirty="0"/>
          </a:p>
        </p:txBody>
      </p:sp>
      <p:sp>
        <p:nvSpPr>
          <p:cNvPr id="5" name="Slide Number Placeholder 4"/>
          <p:cNvSpPr>
            <a:spLocks noGrp="1"/>
          </p:cNvSpPr>
          <p:nvPr>
            <p:ph type="sldNum" sz="quarter" idx="4294967295"/>
          </p:nvPr>
        </p:nvSpPr>
        <p:spPr>
          <a:xfrm>
            <a:off x="7239000" y="6248400"/>
            <a:ext cx="1905000" cy="457200"/>
          </a:xfrm>
        </p:spPr>
        <p:txBody>
          <a:bodyPr/>
          <a:lstStyle/>
          <a:p>
            <a:r>
              <a:rPr lang="en-US" smtClean="0"/>
              <a:t>1-</a:t>
            </a:r>
            <a:fld id="{3307F1FD-A0F4-496A-8900-C1E2238C982B}" type="slidenum">
              <a:rPr lang="en-US" smtClean="0"/>
              <a:pPr/>
              <a:t>6</a:t>
            </a:fld>
            <a:endParaRPr lang="en-US"/>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680096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idx="1"/>
          </p:nvPr>
        </p:nvSpPr>
        <p:spPr/>
        <p:txBody>
          <a:bodyPr/>
          <a:lstStyle/>
          <a:p>
            <a:pPr eaLnBrk="1" hangingPunct="1"/>
            <a:r>
              <a:rPr lang="en-US" dirty="0" smtClean="0"/>
              <a:t>BNF and context-free grammars are equivalent meta-languages</a:t>
            </a:r>
          </a:p>
          <a:p>
            <a:pPr lvl="1" eaLnBrk="1" hangingPunct="1"/>
            <a:r>
              <a:rPr lang="en-US" dirty="0" smtClean="0"/>
              <a:t>Well-suited for describing the syntax of programming languages</a:t>
            </a:r>
          </a:p>
        </p:txBody>
      </p:sp>
      <p:sp>
        <p:nvSpPr>
          <p:cNvPr id="60419" name="Slide Number Placeholder 4"/>
          <p:cNvSpPr>
            <a:spLocks noGrp="1"/>
          </p:cNvSpPr>
          <p:nvPr>
            <p:ph type="sldNum" sz="quarter" idx="4294967295"/>
          </p:nvPr>
        </p:nvSpPr>
        <p:spPr>
          <a:xfrm>
            <a:off x="7239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C3C31B36-67B4-4E58-8108-62557F6A82FB}" type="slidenum">
              <a:rPr lang="en-US" sz="1000">
                <a:latin typeface="Arial" panose="020B0604020202020204" pitchFamily="34" charset="0"/>
              </a:rPr>
              <a:pPr/>
              <a:t>60</a:t>
            </a:fld>
            <a:endParaRPr lang="en-US" sz="1000">
              <a:latin typeface="Arial" panose="020B0604020202020204" pitchFamily="34" charset="0"/>
            </a:endParaRPr>
          </a:p>
        </p:txBody>
      </p:sp>
      <p:sp>
        <p:nvSpPr>
          <p:cNvPr id="60420" name="Rectangle 2"/>
          <p:cNvSpPr>
            <a:spLocks noGrp="1" noChangeArrowheads="1"/>
          </p:cNvSpPr>
          <p:nvPr>
            <p:ph type="title" idx="4294967295"/>
          </p:nvPr>
        </p:nvSpPr>
        <p:spPr>
          <a:xfrm>
            <a:off x="152400" y="350837"/>
            <a:ext cx="8153400" cy="1143000"/>
          </a:xfrm>
        </p:spPr>
        <p:txBody>
          <a:bodyPr/>
          <a:lstStyle/>
          <a:p>
            <a:pPr eaLnBrk="1" hangingPunct="1"/>
            <a:r>
              <a:rPr lang="en-US" dirty="0" smtClean="0"/>
              <a:t>Summary</a:t>
            </a: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lstStyle/>
          <a:p>
            <a:pPr eaLnBrk="1" hangingPunct="1">
              <a:lnSpc>
                <a:spcPct val="90000"/>
              </a:lnSpc>
            </a:pPr>
            <a:r>
              <a:rPr lang="en-US" dirty="0" smtClean="0"/>
              <a:t>A </a:t>
            </a:r>
            <a:r>
              <a:rPr lang="en-US" i="1" dirty="0" smtClean="0"/>
              <a:t>sentence </a:t>
            </a:r>
            <a:r>
              <a:rPr lang="en-US" dirty="0" smtClean="0"/>
              <a:t>is a string of characters from some alphabet</a:t>
            </a:r>
          </a:p>
          <a:p>
            <a:pPr eaLnBrk="1" hangingPunct="1">
              <a:lnSpc>
                <a:spcPct val="90000"/>
              </a:lnSpc>
              <a:buFontTx/>
              <a:buNone/>
            </a:pPr>
            <a:endParaRPr lang="en-US" dirty="0" smtClean="0"/>
          </a:p>
          <a:p>
            <a:pPr eaLnBrk="1" hangingPunct="1">
              <a:lnSpc>
                <a:spcPct val="90000"/>
              </a:lnSpc>
            </a:pPr>
            <a:r>
              <a:rPr lang="en-US" dirty="0" smtClean="0"/>
              <a:t>A </a:t>
            </a:r>
            <a:r>
              <a:rPr lang="en-US" i="1" dirty="0" smtClean="0"/>
              <a:t>language</a:t>
            </a:r>
            <a:r>
              <a:rPr lang="en-US" dirty="0" smtClean="0"/>
              <a:t> is a set of sentences</a:t>
            </a:r>
          </a:p>
          <a:p>
            <a:pPr eaLnBrk="1" hangingPunct="1">
              <a:lnSpc>
                <a:spcPct val="90000"/>
              </a:lnSpc>
              <a:buFontTx/>
              <a:buNone/>
            </a:pPr>
            <a:endParaRPr lang="en-US" dirty="0" smtClean="0"/>
          </a:p>
          <a:p>
            <a:pPr eaLnBrk="1" hangingPunct="1">
              <a:lnSpc>
                <a:spcPct val="90000"/>
              </a:lnSpc>
            </a:pPr>
            <a:r>
              <a:rPr lang="en-US" dirty="0" smtClean="0"/>
              <a:t>A</a:t>
            </a:r>
            <a:r>
              <a:rPr lang="en-US" i="1" dirty="0" smtClean="0"/>
              <a:t> lexeme </a:t>
            </a:r>
            <a:r>
              <a:rPr lang="en-US" dirty="0" smtClean="0"/>
              <a:t>is the lowest level syntactic unit of a language (e.g., numeric literals, operators, special symbols, etc.)</a:t>
            </a:r>
          </a:p>
          <a:p>
            <a:pPr eaLnBrk="1" hangingPunct="1">
              <a:lnSpc>
                <a:spcPct val="90000"/>
              </a:lnSpc>
              <a:buFontTx/>
              <a:buNone/>
            </a:pPr>
            <a:endParaRPr lang="en-US" dirty="0" smtClean="0"/>
          </a:p>
          <a:p>
            <a:pPr eaLnBrk="1" hangingPunct="1">
              <a:lnSpc>
                <a:spcPct val="90000"/>
              </a:lnSpc>
            </a:pPr>
            <a:r>
              <a:rPr lang="en-US" dirty="0" smtClean="0"/>
              <a:t>A </a:t>
            </a:r>
            <a:r>
              <a:rPr lang="en-US" i="1" dirty="0" smtClean="0"/>
              <a:t>token </a:t>
            </a:r>
            <a:r>
              <a:rPr lang="en-US" dirty="0" smtClean="0"/>
              <a:t>is a category of lexemes (e.g., identifier)</a:t>
            </a:r>
          </a:p>
        </p:txBody>
      </p:sp>
      <p:sp>
        <p:nvSpPr>
          <p:cNvPr id="9219" name="Slide Number Placeholder 4"/>
          <p:cNvSpPr>
            <a:spLocks noGrp="1"/>
          </p:cNvSpPr>
          <p:nvPr>
            <p:ph type="sldNum" sz="quarter" idx="4294967295"/>
          </p:nvPr>
        </p:nvSpPr>
        <p:spPr>
          <a:xfrm>
            <a:off x="7239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B8EC9503-3E29-49BF-A171-FED00EE23CA9}" type="slidenum">
              <a:rPr lang="en-US" sz="1000">
                <a:latin typeface="Arial" panose="020B0604020202020204" pitchFamily="34" charset="0"/>
              </a:rPr>
              <a:pPr/>
              <a:t>7</a:t>
            </a:fld>
            <a:endParaRPr lang="en-US" sz="1000">
              <a:latin typeface="Arial" panose="020B0604020202020204" pitchFamily="34" charset="0"/>
            </a:endParaRPr>
          </a:p>
        </p:txBody>
      </p:sp>
      <p:sp>
        <p:nvSpPr>
          <p:cNvPr id="9220" name="Rectangle 2"/>
          <p:cNvSpPr>
            <a:spLocks noGrp="1" noChangeArrowheads="1"/>
          </p:cNvSpPr>
          <p:nvPr>
            <p:ph type="title" idx="4294967295"/>
          </p:nvPr>
        </p:nvSpPr>
        <p:spPr>
          <a:xfrm>
            <a:off x="0" y="152089"/>
            <a:ext cx="8153400" cy="1143000"/>
          </a:xfrm>
        </p:spPr>
        <p:txBody>
          <a:bodyPr/>
          <a:lstStyle/>
          <a:p>
            <a:pPr eaLnBrk="1" hangingPunct="1"/>
            <a:r>
              <a:rPr lang="en-US" sz="3200" dirty="0" smtClean="0"/>
              <a:t>The General Problem of Describing Syntax: Terminology</a:t>
            </a: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236537"/>
            <a:ext cx="8153400" cy="1143000"/>
          </a:xfrm>
        </p:spPr>
        <p:txBody>
          <a:bodyPr/>
          <a:lstStyle/>
          <a:p>
            <a:r>
              <a:rPr lang="en-US" dirty="0" smtClean="0"/>
              <a:t>Example</a:t>
            </a:r>
            <a:endParaRPr lang="en-US" dirty="0"/>
          </a:p>
        </p:txBody>
      </p:sp>
      <p:sp>
        <p:nvSpPr>
          <p:cNvPr id="5" name="Slide Number Placeholder 4"/>
          <p:cNvSpPr>
            <a:spLocks noGrp="1"/>
          </p:cNvSpPr>
          <p:nvPr>
            <p:ph type="sldNum" sz="quarter" idx="4294967295"/>
          </p:nvPr>
        </p:nvSpPr>
        <p:spPr>
          <a:xfrm>
            <a:off x="7239000" y="6248400"/>
            <a:ext cx="1905000" cy="457200"/>
          </a:xfrm>
        </p:spPr>
        <p:txBody>
          <a:bodyPr/>
          <a:lstStyle/>
          <a:p>
            <a:r>
              <a:rPr lang="en-US" smtClean="0"/>
              <a:t>1-</a:t>
            </a:r>
            <a:fld id="{B0E040EB-EC52-4699-9FF7-8373AD91D3E1}" type="slidenum">
              <a:rPr lang="en-US" smtClean="0"/>
              <a:pPr/>
              <a:t>8</a:t>
            </a:fld>
            <a:endParaRPr lang="en-US"/>
          </a:p>
        </p:txBody>
      </p:sp>
      <p:pic>
        <p:nvPicPr>
          <p:cNvPr id="6" name="Picture 5"/>
          <p:cNvPicPr>
            <a:picLocks noChangeAspect="1"/>
          </p:cNvPicPr>
          <p:nvPr/>
        </p:nvPicPr>
        <p:blipFill>
          <a:blip r:embed="rId2"/>
          <a:stretch>
            <a:fillRect/>
          </a:stretch>
        </p:blipFill>
        <p:spPr>
          <a:xfrm>
            <a:off x="1066799" y="1600200"/>
            <a:ext cx="4648201" cy="2428562"/>
          </a:xfrm>
          <a:prstGeom prst="rect">
            <a:avLst/>
          </a:prstGeom>
        </p:spPr>
      </p:pic>
      <p:pic>
        <p:nvPicPr>
          <p:cNvPr id="7" name="Picture 6"/>
          <p:cNvPicPr>
            <a:picLocks noChangeAspect="1"/>
          </p:cNvPicPr>
          <p:nvPr/>
        </p:nvPicPr>
        <p:blipFill>
          <a:blip r:embed="rId3"/>
          <a:stretch>
            <a:fillRect/>
          </a:stretch>
        </p:blipFill>
        <p:spPr>
          <a:xfrm>
            <a:off x="1219201" y="3879915"/>
            <a:ext cx="3124199" cy="2008741"/>
          </a:xfrm>
          <a:prstGeom prst="rect">
            <a:avLst/>
          </a:prstGeom>
        </p:spPr>
      </p:pic>
      <p:sp>
        <p:nvSpPr>
          <p:cNvPr id="9" name="TextBox 8"/>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11448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lstStyle/>
          <a:p>
            <a:pPr eaLnBrk="1" hangingPunct="1">
              <a:lnSpc>
                <a:spcPct val="90000"/>
              </a:lnSpc>
            </a:pPr>
            <a:r>
              <a:rPr lang="en-US" sz="2400" b="1" dirty="0" smtClean="0"/>
              <a:t>Recognizers</a:t>
            </a:r>
            <a:endParaRPr lang="en-US" sz="2400" dirty="0" smtClean="0"/>
          </a:p>
          <a:p>
            <a:pPr lvl="1" eaLnBrk="1" hangingPunct="1">
              <a:lnSpc>
                <a:spcPct val="90000"/>
              </a:lnSpc>
            </a:pPr>
            <a:r>
              <a:rPr lang="en-US" sz="2000" dirty="0" smtClean="0"/>
              <a:t>A recognition device reads input strings over the alphabet of the language and decides whether the input strings belong to the language </a:t>
            </a:r>
          </a:p>
          <a:p>
            <a:pPr lvl="1" eaLnBrk="1" hangingPunct="1">
              <a:lnSpc>
                <a:spcPct val="90000"/>
              </a:lnSpc>
            </a:pPr>
            <a:r>
              <a:rPr lang="en-US" sz="2000" dirty="0" smtClean="0"/>
              <a:t>Example: syntax analysis part of a compiler</a:t>
            </a:r>
          </a:p>
          <a:p>
            <a:pPr lvl="1" eaLnBrk="1" hangingPunct="1">
              <a:lnSpc>
                <a:spcPct val="90000"/>
              </a:lnSpc>
              <a:buFontTx/>
              <a:buNone/>
            </a:pPr>
            <a:endParaRPr lang="en-US" sz="2000" dirty="0" smtClean="0"/>
          </a:p>
          <a:p>
            <a:pPr eaLnBrk="1" hangingPunct="1">
              <a:lnSpc>
                <a:spcPct val="90000"/>
              </a:lnSpc>
            </a:pPr>
            <a:r>
              <a:rPr lang="en-US" sz="2400" b="1" dirty="0" smtClean="0"/>
              <a:t>Generators</a:t>
            </a:r>
            <a:endParaRPr lang="en-US" sz="2400" dirty="0" smtClean="0"/>
          </a:p>
          <a:p>
            <a:pPr lvl="1" eaLnBrk="1" hangingPunct="1">
              <a:lnSpc>
                <a:spcPct val="90000"/>
              </a:lnSpc>
            </a:pPr>
            <a:r>
              <a:rPr lang="en-US" sz="2000" dirty="0" smtClean="0"/>
              <a:t>A device that generates sentences of a language</a:t>
            </a:r>
          </a:p>
          <a:p>
            <a:pPr lvl="1" eaLnBrk="1" hangingPunct="1">
              <a:lnSpc>
                <a:spcPct val="90000"/>
              </a:lnSpc>
            </a:pPr>
            <a:r>
              <a:rPr lang="en-US" sz="2000" dirty="0" smtClean="0"/>
              <a:t>One can determine if the syntax of a particular sentence is syntactically correct by comparing it to the structure of the generator</a:t>
            </a:r>
          </a:p>
        </p:txBody>
      </p:sp>
      <p:sp>
        <p:nvSpPr>
          <p:cNvPr id="10243" name="Slide Number Placeholder 4"/>
          <p:cNvSpPr>
            <a:spLocks noGrp="1"/>
          </p:cNvSpPr>
          <p:nvPr>
            <p:ph type="sldNum" sz="quarter" idx="4294967295"/>
          </p:nvPr>
        </p:nvSpPr>
        <p:spPr>
          <a:xfrm>
            <a:off x="72390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sz="1000">
                <a:latin typeface="Arial" panose="020B0604020202020204" pitchFamily="34" charset="0"/>
              </a:rPr>
              <a:t>1-</a:t>
            </a:r>
            <a:fld id="{6E3CEED4-F724-4C85-8734-952CA89AF5C3}" type="slidenum">
              <a:rPr lang="en-US" sz="1000">
                <a:latin typeface="Arial" panose="020B0604020202020204" pitchFamily="34" charset="0"/>
              </a:rPr>
              <a:pPr/>
              <a:t>9</a:t>
            </a:fld>
            <a:endParaRPr lang="en-US" sz="1000">
              <a:latin typeface="Arial" panose="020B0604020202020204" pitchFamily="34" charset="0"/>
            </a:endParaRPr>
          </a:p>
        </p:txBody>
      </p:sp>
      <p:sp>
        <p:nvSpPr>
          <p:cNvPr id="10244" name="Rectangle 2"/>
          <p:cNvSpPr>
            <a:spLocks noGrp="1" noChangeArrowheads="1"/>
          </p:cNvSpPr>
          <p:nvPr>
            <p:ph type="title" idx="4294967295"/>
          </p:nvPr>
        </p:nvSpPr>
        <p:spPr>
          <a:xfrm>
            <a:off x="152400" y="236537"/>
            <a:ext cx="8153400" cy="1143000"/>
          </a:xfrm>
        </p:spPr>
        <p:txBody>
          <a:bodyPr/>
          <a:lstStyle/>
          <a:p>
            <a:pPr eaLnBrk="1" hangingPunct="1"/>
            <a:r>
              <a:rPr lang="en-US" dirty="0" smtClean="0"/>
              <a:t>Formal Definition of Languages</a:t>
            </a:r>
          </a:p>
        </p:txBody>
      </p:sp>
      <p:sp>
        <p:nvSpPr>
          <p:cNvPr id="6" name="TextBox 5"/>
          <p:cNvSpPr txBox="1"/>
          <p:nvPr/>
        </p:nvSpPr>
        <p:spPr>
          <a:xfrm>
            <a:off x="7814821" y="6596390"/>
            <a:ext cx="1329179" cy="261610"/>
          </a:xfrm>
          <a:prstGeom prst="rect">
            <a:avLst/>
          </a:prstGeom>
          <a:solidFill>
            <a:schemeClr val="bg1"/>
          </a:solidFill>
        </p:spPr>
        <p:txBody>
          <a:bodyPr wrap="square" rtlCol="0">
            <a:spAutoFit/>
          </a:bodyPr>
          <a:lstStyle/>
          <a:p>
            <a:r>
              <a:rPr lang="en-US" sz="1100" dirty="0">
                <a:solidFill>
                  <a:prstClr val="black"/>
                </a:solidFill>
                <a:latin typeface="Helvetica" panose="020B0604020202020204" pitchFamily="34" charset="0"/>
                <a:ea typeface="ＭＳ Ｐゴシック" panose="020B0600070205080204" pitchFamily="34" charset="-128"/>
              </a:rPr>
              <a:t>Pilani Campus</a:t>
            </a:r>
          </a:p>
        </p:txBody>
      </p:sp>
    </p:spTree>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solidFill>
      </a:spPr>
      <a:bodyPr wrap="square" rtlCol="0">
        <a:spAutoFit/>
      </a:bodyPr>
      <a:lstStyle>
        <a:defPPr>
          <a:defRPr sz="1200" dirty="0" smtClean="0"/>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5598</TotalTime>
  <Words>3343</Words>
  <Application>Microsoft Office PowerPoint</Application>
  <PresentationFormat>On-screen Show (4:3)</PresentationFormat>
  <Paragraphs>521</Paragraphs>
  <Slides>60</Slides>
  <Notes>18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60</vt:i4>
      </vt:variant>
    </vt:vector>
  </HeadingPairs>
  <TitlesOfParts>
    <vt:vector size="74" baseType="lpstr">
      <vt:lpstr>맑은 고딕</vt:lpstr>
      <vt:lpstr>ＭＳ Ｐゴシック</vt:lpstr>
      <vt:lpstr>Arial</vt:lpstr>
      <vt:lpstr>Calibri</vt:lpstr>
      <vt:lpstr>Cambria Math</vt:lpstr>
      <vt:lpstr>Courier New</vt:lpstr>
      <vt:lpstr>Helvetica</vt:lpstr>
      <vt:lpstr>Lucida Sans Unicode</vt:lpstr>
      <vt:lpstr>Symbol</vt:lpstr>
      <vt:lpstr>Times</vt:lpstr>
      <vt:lpstr>Times New Roman</vt:lpstr>
      <vt:lpstr>Wingdings</vt:lpstr>
      <vt:lpstr>2_Office Theme</vt:lpstr>
      <vt:lpstr>Office Theme</vt:lpstr>
      <vt:lpstr>BITS Pilani</vt:lpstr>
      <vt:lpstr>PowerPoint Presentation</vt:lpstr>
      <vt:lpstr>Topics</vt:lpstr>
      <vt:lpstr>Introduction</vt:lpstr>
      <vt:lpstr>Expression notations</vt:lpstr>
      <vt:lpstr>Abstract Syntax Trees</vt:lpstr>
      <vt:lpstr>The General Problem of Describing Syntax: Terminology</vt:lpstr>
      <vt:lpstr>Example</vt:lpstr>
      <vt:lpstr>Formal Definition of Languages</vt:lpstr>
      <vt:lpstr>BNF and Context-Free Grammars</vt:lpstr>
      <vt:lpstr>BNF Fundamentals</vt:lpstr>
      <vt:lpstr>BNF Fundamentals (continued)</vt:lpstr>
      <vt:lpstr>BNF Rules</vt:lpstr>
      <vt:lpstr>Describing Lists</vt:lpstr>
      <vt:lpstr>PowerPoint Presentation</vt:lpstr>
      <vt:lpstr>Derivations</vt:lpstr>
      <vt:lpstr>PowerPoint Presentation</vt:lpstr>
      <vt:lpstr>PowerPoint Presentation</vt:lpstr>
      <vt:lpstr>PowerPoint Presentation</vt:lpstr>
      <vt:lpstr>PowerPoint Presentation</vt:lpstr>
      <vt:lpstr>PowerPoint Presentation</vt:lpstr>
      <vt:lpstr>Parse Tree</vt:lpstr>
      <vt:lpstr>PowerPoint Presentation</vt:lpstr>
      <vt:lpstr>PowerPoint Presentation</vt:lpstr>
      <vt:lpstr>Resolving Ambiguity</vt:lpstr>
      <vt:lpstr>Using Operator precedence for designing unambiguous grammar</vt:lpstr>
      <vt:lpstr>Using Operator precedence for designing unambiguous grammar</vt:lpstr>
      <vt:lpstr>Derivation</vt:lpstr>
      <vt:lpstr>Parse Tree</vt:lpstr>
      <vt:lpstr>Associativity of Operators</vt:lpstr>
      <vt:lpstr>Example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Dangling Else Ambiguity</vt:lpstr>
      <vt:lpstr>Example</vt:lpstr>
      <vt:lpstr>Unambiguous grammar for if statement</vt:lpstr>
      <vt:lpstr>PowerPoint Presentation</vt:lpstr>
      <vt:lpstr>Extended BNF</vt:lpstr>
      <vt:lpstr>BNF and EBNF versions of an expression grammar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EBNF</vt:lpstr>
      <vt:lpstr>Recent Variations in EBNF</vt:lpstr>
      <vt:lpstr>Summary</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Lavika Goel</cp:lastModifiedBy>
  <cp:revision>198</cp:revision>
  <dcterms:created xsi:type="dcterms:W3CDTF">2003-08-01T12:29:19Z</dcterms:created>
  <dcterms:modified xsi:type="dcterms:W3CDTF">2018-08-24T06:17:03Z</dcterms:modified>
</cp:coreProperties>
</file>