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7" r:id="rId1"/>
    <p:sldMasterId id="2147483729" r:id="rId2"/>
  </p:sldMasterIdLst>
  <p:notesMasterIdLst>
    <p:notesMasterId r:id="rId43"/>
  </p:notesMasterIdLst>
  <p:sldIdLst>
    <p:sldId id="329" r:id="rId3"/>
    <p:sldId id="330" r:id="rId4"/>
    <p:sldId id="258" r:id="rId5"/>
    <p:sldId id="259" r:id="rId6"/>
    <p:sldId id="387" r:id="rId7"/>
    <p:sldId id="388" r:id="rId8"/>
    <p:sldId id="389" r:id="rId9"/>
    <p:sldId id="390" r:id="rId10"/>
    <p:sldId id="391" r:id="rId11"/>
    <p:sldId id="392" r:id="rId12"/>
    <p:sldId id="394" r:id="rId13"/>
    <p:sldId id="393" r:id="rId14"/>
    <p:sldId id="395" r:id="rId15"/>
    <p:sldId id="396" r:id="rId16"/>
    <p:sldId id="397" r:id="rId17"/>
    <p:sldId id="401" r:id="rId18"/>
    <p:sldId id="402" r:id="rId19"/>
    <p:sldId id="403" r:id="rId20"/>
    <p:sldId id="404" r:id="rId21"/>
    <p:sldId id="398" r:id="rId22"/>
    <p:sldId id="405" r:id="rId23"/>
    <p:sldId id="406" r:id="rId24"/>
    <p:sldId id="407" r:id="rId25"/>
    <p:sldId id="399" r:id="rId26"/>
    <p:sldId id="408" r:id="rId27"/>
    <p:sldId id="409" r:id="rId28"/>
    <p:sldId id="410" r:id="rId29"/>
    <p:sldId id="411" r:id="rId30"/>
    <p:sldId id="412" r:id="rId31"/>
    <p:sldId id="400" r:id="rId32"/>
    <p:sldId id="413" r:id="rId33"/>
    <p:sldId id="414" r:id="rId34"/>
    <p:sldId id="415" r:id="rId35"/>
    <p:sldId id="416" r:id="rId36"/>
    <p:sldId id="417" r:id="rId37"/>
    <p:sldId id="418" r:id="rId38"/>
    <p:sldId id="419" r:id="rId39"/>
    <p:sldId id="422" r:id="rId40"/>
    <p:sldId id="420" r:id="rId41"/>
    <p:sldId id="421"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66699"/>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575" autoAdjust="0"/>
  </p:normalViewPr>
  <p:slideViewPr>
    <p:cSldViewPr>
      <p:cViewPr varScale="1">
        <p:scale>
          <a:sx n="81" d="100"/>
          <a:sy n="81" d="100"/>
        </p:scale>
        <p:origin x="148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B8095F-1631-4F52-88DE-197086A1CF40}" type="slidenum">
              <a:rPr lang="en-US"/>
              <a:pPr/>
              <a:t>‹#›</a:t>
            </a:fld>
            <a:endParaRPr lang="en-US"/>
          </a:p>
        </p:txBody>
      </p:sp>
    </p:spTree>
    <p:extLst>
      <p:ext uri="{BB962C8B-B14F-4D97-AF65-F5344CB8AC3E}">
        <p14:creationId xmlns:p14="http://schemas.microsoft.com/office/powerpoint/2010/main" val="2949753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15DCEE-DECB-4C11-8DD2-8556E0EC58DF}" type="slidenum">
              <a:rPr lang="en-US">
                <a:solidFill>
                  <a:srgbClr val="000000"/>
                </a:solidFill>
              </a:rPr>
              <a:pPr>
                <a:spcBef>
                  <a:spcPct val="0"/>
                </a:spcBef>
              </a:pPr>
              <a:t>1</a:t>
            </a:fld>
            <a:endParaRPr lang="en-US" dirty="0">
              <a:solidFill>
                <a:srgbClr val="000000"/>
              </a:solidFill>
            </a:endParaRPr>
          </a:p>
        </p:txBody>
      </p:sp>
    </p:spTree>
    <p:extLst>
      <p:ext uri="{BB962C8B-B14F-4D97-AF65-F5344CB8AC3E}">
        <p14:creationId xmlns:p14="http://schemas.microsoft.com/office/powerpoint/2010/main" val="401281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2E4A059-9784-4D24-BE14-C9513A89E255}" type="slidenum">
              <a:rPr lang="en-US" sz="1200"/>
              <a:pPr/>
              <a:t>3</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08655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EFD9F09-7A39-4CA5-9966-F80A7E6CF032}" type="slidenum">
              <a:rPr lang="en-US" sz="1200"/>
              <a:pPr/>
              <a:t>4</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90602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1166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2895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33011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9591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4338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4664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18467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3309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48199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141111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7888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9332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45972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74158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71856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a:p>
        </p:txBody>
      </p:sp>
    </p:spTree>
    <p:extLst>
      <p:ext uri="{BB962C8B-B14F-4D97-AF65-F5344CB8AC3E}">
        <p14:creationId xmlns:p14="http://schemas.microsoft.com/office/powerpoint/2010/main" val="1656132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7793D-5001-4EFA-AC06-2745D4EFA830}" type="datetime1">
              <a:rPr lang="en-US" smtClean="0">
                <a:solidFill>
                  <a:prstClr val="black">
                    <a:tint val="75000"/>
                  </a:prstClr>
                </a:solidFill>
              </a:rPr>
              <a:pPr/>
              <a:t>8/30/2018</a:t>
            </a:fld>
            <a:endParaRPr 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z="1600">
                <a:solidFill>
                  <a:prstClr val="black"/>
                </a:solidFill>
                <a:latin typeface="Helvetica" panose="020B0604020202020204" pitchFamily="34" charset="0"/>
                <a:ea typeface="ＭＳ Ｐゴシック" panose="020B0600070205080204" pitchFamily="34" charset="-128"/>
              </a:rPr>
              <a:t>CS F212 Database Systems</a:t>
            </a:r>
          </a:p>
        </p:txBody>
      </p:sp>
      <p:sp>
        <p:nvSpPr>
          <p:cNvPr id="4" name="Slide Number Placeholder 3"/>
          <p:cNvSpPr>
            <a:spLocks noGrp="1"/>
          </p:cNvSpPr>
          <p:nvPr>
            <p:ph type="sldNum" sz="quarter" idx="12"/>
          </p:nvPr>
        </p:nvSpPr>
        <p:spPr/>
        <p:txBody>
          <a:bodyPr/>
          <a:lstStyle/>
          <a:p>
            <a:fld id="{B54275D8-7A26-4CF0-991F-CA00F6035D31}" type="slidenum">
              <a:rPr lang="en-US" smtClean="0"/>
              <a:pPr/>
              <a:t>‹#›</a:t>
            </a:fld>
            <a:endParaRPr lang="en-US"/>
          </a:p>
        </p:txBody>
      </p:sp>
    </p:spTree>
    <p:extLst>
      <p:ext uri="{BB962C8B-B14F-4D97-AF65-F5344CB8AC3E}">
        <p14:creationId xmlns:p14="http://schemas.microsoft.com/office/powerpoint/2010/main" val="2605062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4191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159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zh-TW" altLang="zh-TW">
              <a:solidFill>
                <a:prstClr val="black">
                  <a:tint val="75000"/>
                </a:prstClr>
              </a:solidFill>
            </a:endParaRPr>
          </a:p>
        </p:txBody>
      </p:sp>
      <p:sp>
        <p:nvSpPr>
          <p:cNvPr id="5" name="Footer Placeholder 4"/>
          <p:cNvSpPr>
            <a:spLocks noGrp="1"/>
          </p:cNvSpPr>
          <p:nvPr>
            <p:ph type="ftr" sz="quarter" idx="11"/>
          </p:nvPr>
        </p:nvSpPr>
        <p:spPr>
          <a:xfrm>
            <a:off x="3124200" y="6229350"/>
            <a:ext cx="2895600" cy="457200"/>
          </a:xfrm>
          <a:prstGeom prst="rect">
            <a:avLst/>
          </a:prstGeom>
        </p:spPr>
        <p:txBody>
          <a:bodyPr/>
          <a:lstStyle>
            <a:lvl1pPr>
              <a:defRPr/>
            </a:lvl1pPr>
          </a:lstStyle>
          <a:p>
            <a:endParaRPr lang="en-US" altLang="zh-TW" sz="1600">
              <a:solidFill>
                <a:prstClr val="black"/>
              </a:solidFill>
              <a:latin typeface="Helvetica" panose="020B0604020202020204" pitchFamily="34" charset="0"/>
              <a:ea typeface="ＭＳ Ｐゴシック" panose="020B0600070205080204" pitchFamily="34" charset="-128"/>
            </a:endParaRPr>
          </a:p>
        </p:txBody>
      </p:sp>
      <p:sp>
        <p:nvSpPr>
          <p:cNvPr id="6" name="Slide Number Placeholder 5"/>
          <p:cNvSpPr>
            <a:spLocks noGrp="1"/>
          </p:cNvSpPr>
          <p:nvPr>
            <p:ph type="sldNum" sz="quarter" idx="12"/>
          </p:nvPr>
        </p:nvSpPr>
        <p:spPr/>
        <p:txBody>
          <a:bodyPr/>
          <a:lstStyle>
            <a:lvl1pPr>
              <a:defRPr/>
            </a:lvl1pPr>
          </a:lstStyle>
          <a:p>
            <a:fld id="{AA6B6347-8750-4933-9049-0D208D2D66DE}" type="slidenum">
              <a:rPr lang="zh-TW" altLang="en-US"/>
              <a:pPr/>
              <a:t>‹#›</a:t>
            </a:fld>
            <a:endParaRPr lang="zh-TW" altLang="zh-TW"/>
          </a:p>
        </p:txBody>
      </p:sp>
    </p:spTree>
    <p:extLst>
      <p:ext uri="{BB962C8B-B14F-4D97-AF65-F5344CB8AC3E}">
        <p14:creationId xmlns:p14="http://schemas.microsoft.com/office/powerpoint/2010/main" val="206153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58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0094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4266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1822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8814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86900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43250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a typeface="ＭＳ Ｐゴシック" panose="020B0600070205080204"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ea typeface="ＭＳ Ｐゴシック" panose="020B0600070205080204" pitchFamily="34" charset="-128"/>
              </a:rPr>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Arial" panose="020B0604020202020204" pitchFamily="34" charset="0"/>
                <a:cs typeface="Arial" panose="020B0604020202020204" pitchFamily="34" charset="0"/>
              </a:defRPr>
            </a:lvl1pPr>
          </a:lstStyle>
          <a:p>
            <a:pPr>
              <a:defRPr/>
            </a:pPr>
            <a:fld id="{27A00AD5-833C-42F1-BF96-46B093F634ED}" type="slidenum">
              <a:rPr lang="en-US" altLang="en-US">
                <a:ea typeface="ＭＳ Ｐゴシック" panose="020B0600070205080204" pitchFamily="34" charset="-128"/>
              </a:rPr>
              <a:pPr>
                <a:defRPr/>
              </a:pPr>
              <a:t>‹#›</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731947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eaLnBrk="1" hangingPunct="1">
              <a:defRPr/>
            </a:pPr>
            <a:endParaRPr lang="en-US">
              <a:solidFill>
                <a:prstClr val="black">
                  <a:tint val="75000"/>
                </a:prstClr>
              </a:solidFill>
              <a:ea typeface="ＭＳ Ｐゴシック" panose="020B0600070205080204"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defRPr>
            </a:lvl1pPr>
          </a:lstStyle>
          <a:p>
            <a:pPr eaLnBrk="1" hangingPunct="1"/>
            <a:fld id="{B3D376A6-023B-4628-A7A0-9CE7D4041235}" type="slidenum">
              <a:rPr lang="en-US">
                <a:ea typeface="ＭＳ Ｐゴシック" panose="020B0600070205080204" pitchFamily="34" charset="-128"/>
                <a:cs typeface="Arial" panose="020B0604020202020204" pitchFamily="34" charset="0"/>
              </a:rPr>
              <a:pPr eaLnBrk="1" hangingPunct="1"/>
              <a:t>‹#›</a:t>
            </a:fld>
            <a:endParaRPr lang="en-US">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4682947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14339" name="Content Placeholder 1"/>
          <p:cNvSpPr>
            <a:spLocks noGrp="1"/>
          </p:cNvSpPr>
          <p:nvPr>
            <p:ph sz="quarter" idx="13"/>
          </p:nvPr>
        </p:nvSpPr>
        <p:spPr/>
        <p:txBody>
          <a:bodyPr/>
          <a:lstStyle/>
          <a:p>
            <a:pPr eaLnBrk="1" hangingPunct="1">
              <a:spcBef>
                <a:spcPct val="0"/>
              </a:spcBef>
            </a:pPr>
            <a:r>
              <a:rPr lang="en-US" altLang="en-US" dirty="0" smtClean="0"/>
              <a:t>Dr. Lavika Goel</a:t>
            </a:r>
          </a:p>
          <a:p>
            <a:pPr eaLnBrk="1" hangingPunct="1">
              <a:spcBef>
                <a:spcPct val="0"/>
              </a:spcBef>
            </a:pPr>
            <a:r>
              <a:rPr lang="en-US" altLang="en-US" dirty="0" smtClean="0"/>
              <a:t>Assistant Professor</a:t>
            </a:r>
          </a:p>
          <a:p>
            <a:pPr eaLnBrk="1" hangingPunct="1">
              <a:spcBef>
                <a:spcPct val="0"/>
              </a:spcBef>
            </a:pPr>
            <a:r>
              <a:rPr lang="en-US" altLang="en-US" dirty="0" smtClean="0"/>
              <a:t>Department of CSIS</a:t>
            </a:r>
          </a:p>
        </p:txBody>
      </p:sp>
      <p:sp>
        <p:nvSpPr>
          <p:cNvPr id="14340"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400" dirty="0">
                <a:solidFill>
                  <a:prstClr val="white"/>
                </a:solidFill>
                <a:ea typeface="ＭＳ Ｐゴシック" panose="020B0600070205080204" pitchFamily="34" charset="-128"/>
              </a:rPr>
              <a:t>Pilani Campus</a:t>
            </a:r>
          </a:p>
        </p:txBody>
      </p:sp>
    </p:spTree>
    <p:extLst>
      <p:ext uri="{BB962C8B-B14F-4D97-AF65-F5344CB8AC3E}">
        <p14:creationId xmlns:p14="http://schemas.microsoft.com/office/powerpoint/2010/main" val="219742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82000" cy="4525963"/>
          </a:xfrm>
        </p:spPr>
        <p:txBody>
          <a:bodyPr/>
          <a:lstStyle/>
          <a:p>
            <a:pPr>
              <a:buFont typeface="Arial" panose="020B0604020202020204" pitchFamily="34" charset="0"/>
              <a:buChar char="•"/>
            </a:pPr>
            <a:r>
              <a:rPr lang="en-US" dirty="0" smtClean="0"/>
              <a:t>Principle for designing language constructs in structured control flow:</a:t>
            </a:r>
          </a:p>
          <a:p>
            <a:pPr>
              <a:buFont typeface="Arial" panose="020B0604020202020204" pitchFamily="34" charset="0"/>
              <a:buChar char="•"/>
            </a:pPr>
            <a:r>
              <a:rPr lang="en-US" dirty="0" smtClean="0"/>
              <a:t>“ Program is structured if the flow of control through the program is evident from the syntactic structure of the program text.”</a:t>
            </a:r>
          </a:p>
          <a:p>
            <a:pPr>
              <a:buFont typeface="Arial" panose="020B0604020202020204" pitchFamily="34" charset="0"/>
              <a:buChar char="•"/>
            </a:pPr>
            <a:r>
              <a:rPr lang="en-US" dirty="0" smtClean="0"/>
              <a:t>Control flow is evident from the program text when there is a </a:t>
            </a:r>
            <a:r>
              <a:rPr lang="en-US" b="1" dirty="0" smtClean="0"/>
              <a:t>single entry / single exit point.</a:t>
            </a:r>
          </a:p>
          <a:p>
            <a:pPr>
              <a:buFont typeface="Arial" panose="020B0604020202020204" pitchFamily="34" charset="0"/>
              <a:buChar char="•"/>
            </a:pPr>
            <a:r>
              <a:rPr lang="en-US" dirty="0" smtClean="0">
                <a:solidFill>
                  <a:srgbClr val="FF0000"/>
                </a:solidFill>
              </a:rPr>
              <a:t>Example: if E then S1 else S2</a:t>
            </a:r>
          </a:p>
          <a:p>
            <a:pPr>
              <a:buFont typeface="Arial" panose="020B0604020202020204" pitchFamily="34" charset="0"/>
              <a:buChar char="•"/>
            </a:pPr>
            <a:r>
              <a:rPr lang="en-US" dirty="0" smtClean="0"/>
              <a:t>Statements specify actions and the flow of control around actions.</a:t>
            </a:r>
          </a:p>
          <a:p>
            <a:pPr>
              <a:buFont typeface="Arial" panose="020B0604020202020204" pitchFamily="34" charset="0"/>
              <a:buChar char="•"/>
            </a:pPr>
            <a:r>
              <a:rPr lang="en-US" sz="1800" dirty="0" smtClean="0"/>
              <a:t>In Pascal, all statements are single entry/single exit except GOTO statements.</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Syntax Directed Control flow</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86198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Control flows sequentially through a sequence of statements.</a:t>
            </a:r>
          </a:p>
          <a:p>
            <a:pPr>
              <a:buFont typeface="Arial" panose="020B0604020202020204" pitchFamily="34" charset="0"/>
              <a:buChar char="•"/>
            </a:pPr>
            <a:r>
              <a:rPr lang="en-US" dirty="0" smtClean="0"/>
              <a:t>Such a sequence of statements can be grouped into a compound statement by enclosing between the keywords begin and end.</a:t>
            </a:r>
          </a:p>
          <a:p>
            <a:pPr marL="339725" indent="0"/>
            <a:endParaRPr lang="en-US" sz="2000" b="1" dirty="0" smtClean="0">
              <a:solidFill>
                <a:srgbClr val="FF0000"/>
              </a:solidFill>
            </a:endParaRPr>
          </a:p>
          <a:p>
            <a:pPr marL="339725" indent="0"/>
            <a:r>
              <a:rPr lang="en-US" sz="2000" b="1" dirty="0" smtClean="0">
                <a:solidFill>
                  <a:srgbClr val="FF0000"/>
                </a:solidFill>
              </a:rPr>
              <a:t>begin</a:t>
            </a:r>
          </a:p>
          <a:p>
            <a:pPr marL="339725" indent="0"/>
            <a:r>
              <a:rPr lang="en-US" sz="2000" dirty="0" smtClean="0"/>
              <a:t>temp=x;</a:t>
            </a:r>
          </a:p>
          <a:p>
            <a:pPr marL="339725" indent="0"/>
            <a:r>
              <a:rPr lang="en-US" sz="2000" dirty="0" smtClean="0"/>
              <a:t>x=y;</a:t>
            </a:r>
          </a:p>
          <a:p>
            <a:pPr marL="339725" indent="0"/>
            <a:r>
              <a:rPr lang="en-US" sz="2000" dirty="0" smtClean="0"/>
              <a:t>y=temp;</a:t>
            </a:r>
          </a:p>
          <a:p>
            <a:pPr marL="339725" indent="0"/>
            <a:r>
              <a:rPr lang="en-US" sz="2000" b="1" dirty="0" smtClean="0">
                <a:solidFill>
                  <a:srgbClr val="FF0000"/>
                </a:solidFill>
              </a:rPr>
              <a:t>end</a:t>
            </a:r>
          </a:p>
          <a:p>
            <a:endParaRPr lang="en-US" dirty="0"/>
          </a:p>
        </p:txBody>
      </p:sp>
      <p:sp>
        <p:nvSpPr>
          <p:cNvPr id="3" name="Content Placeholder 2"/>
          <p:cNvSpPr>
            <a:spLocks noGrp="1"/>
          </p:cNvSpPr>
          <p:nvPr>
            <p:ph sz="quarter" idx="10"/>
          </p:nvPr>
        </p:nvSpPr>
        <p:spPr/>
        <p:txBody>
          <a:bodyPr/>
          <a:lstStyle/>
          <a:p>
            <a:r>
              <a:rPr lang="en-US" dirty="0" smtClean="0"/>
              <a:t>Composition of statements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5963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&lt;statement&gt;-&gt; &lt;id&gt;=&lt;expression&gt;| </a:t>
            </a:r>
          </a:p>
          <a:p>
            <a:r>
              <a:rPr lang="en-US" sz="1800" b="1" dirty="0" smtClean="0"/>
              <a:t>begin</a:t>
            </a:r>
            <a:r>
              <a:rPr lang="en-US" sz="1800" dirty="0" smtClean="0"/>
              <a:t> &lt;statement-list&gt; </a:t>
            </a:r>
            <a:r>
              <a:rPr lang="en-US" sz="1800" b="1" dirty="0" smtClean="0"/>
              <a:t>end</a:t>
            </a:r>
            <a:r>
              <a:rPr lang="en-US" sz="1800" dirty="0" smtClean="0"/>
              <a:t>|</a:t>
            </a:r>
          </a:p>
          <a:p>
            <a:r>
              <a:rPr lang="en-US" sz="1800" b="1" dirty="0"/>
              <a:t>i</a:t>
            </a:r>
            <a:r>
              <a:rPr lang="en-US" sz="1800" b="1" dirty="0" smtClean="0"/>
              <a:t>f</a:t>
            </a:r>
            <a:r>
              <a:rPr lang="en-US" sz="1800" dirty="0" smtClean="0"/>
              <a:t> &lt;expression&gt; </a:t>
            </a:r>
            <a:r>
              <a:rPr lang="en-US" sz="1800" b="1" dirty="0" smtClean="0"/>
              <a:t>then</a:t>
            </a:r>
            <a:r>
              <a:rPr lang="en-US" sz="1800" dirty="0" smtClean="0"/>
              <a:t> &lt;statement&gt;|</a:t>
            </a:r>
          </a:p>
          <a:p>
            <a:r>
              <a:rPr lang="en-US" sz="1800" b="1" dirty="0"/>
              <a:t>i</a:t>
            </a:r>
            <a:r>
              <a:rPr lang="en-US" sz="1800" b="1" dirty="0" smtClean="0"/>
              <a:t>f </a:t>
            </a:r>
            <a:r>
              <a:rPr lang="en-US" sz="1800" dirty="0" smtClean="0"/>
              <a:t>&lt;expression&gt; </a:t>
            </a:r>
            <a:r>
              <a:rPr lang="en-US" sz="1800" b="1" dirty="0" smtClean="0"/>
              <a:t>then</a:t>
            </a:r>
            <a:r>
              <a:rPr lang="en-US" sz="1800" dirty="0" smtClean="0"/>
              <a:t> &lt;statement&gt; </a:t>
            </a:r>
            <a:r>
              <a:rPr lang="en-US" sz="1800" b="1" dirty="0" smtClean="0"/>
              <a:t>else</a:t>
            </a:r>
            <a:r>
              <a:rPr lang="en-US" sz="1800" dirty="0" smtClean="0"/>
              <a:t> &lt;statement&gt;|</a:t>
            </a:r>
          </a:p>
          <a:p>
            <a:r>
              <a:rPr lang="en-US" sz="1800" b="1" dirty="0"/>
              <a:t>w</a:t>
            </a:r>
            <a:r>
              <a:rPr lang="en-US" sz="1800" b="1" dirty="0" smtClean="0"/>
              <a:t>hile</a:t>
            </a:r>
            <a:r>
              <a:rPr lang="en-US" sz="1800" dirty="0" smtClean="0"/>
              <a:t> &lt;expression&gt; </a:t>
            </a:r>
            <a:r>
              <a:rPr lang="en-US" sz="1800" b="1" dirty="0" smtClean="0"/>
              <a:t>do</a:t>
            </a:r>
            <a:r>
              <a:rPr lang="en-US" sz="1800" dirty="0" smtClean="0"/>
              <a:t> &lt;statement&gt;|</a:t>
            </a:r>
          </a:p>
          <a:p>
            <a:r>
              <a:rPr lang="en-US" sz="1800" b="1" dirty="0"/>
              <a:t>r</a:t>
            </a:r>
            <a:r>
              <a:rPr lang="en-US" sz="1800" b="1" dirty="0" smtClean="0"/>
              <a:t>epeat </a:t>
            </a:r>
            <a:r>
              <a:rPr lang="en-US" sz="1800" dirty="0" smtClean="0"/>
              <a:t>&lt;statement-list&gt; </a:t>
            </a:r>
            <a:r>
              <a:rPr lang="en-US" sz="1800" b="1" dirty="0" smtClean="0"/>
              <a:t>until </a:t>
            </a:r>
            <a:r>
              <a:rPr lang="en-US" sz="1800" dirty="0" smtClean="0"/>
              <a:t>&lt;expression&gt;|</a:t>
            </a:r>
          </a:p>
          <a:p>
            <a:r>
              <a:rPr lang="en-US" sz="1800" b="1" dirty="0"/>
              <a:t>f</a:t>
            </a:r>
            <a:r>
              <a:rPr lang="en-US" sz="1800" b="1" dirty="0" smtClean="0"/>
              <a:t>or</a:t>
            </a:r>
            <a:r>
              <a:rPr lang="en-US" sz="1800" dirty="0" smtClean="0"/>
              <a:t> &lt;id&gt;=&lt;expression&gt; </a:t>
            </a:r>
            <a:r>
              <a:rPr lang="en-US" sz="1800" b="1" dirty="0" smtClean="0"/>
              <a:t>to</a:t>
            </a:r>
            <a:r>
              <a:rPr lang="en-US" sz="1800" dirty="0" smtClean="0"/>
              <a:t> &lt;expression&gt; </a:t>
            </a:r>
            <a:r>
              <a:rPr lang="en-US" sz="1800" b="1" dirty="0" smtClean="0"/>
              <a:t>do</a:t>
            </a:r>
            <a:r>
              <a:rPr lang="en-US" sz="1800" dirty="0" smtClean="0"/>
              <a:t> &lt;statement&gt;|</a:t>
            </a:r>
          </a:p>
          <a:p>
            <a:r>
              <a:rPr lang="en-US" sz="1800" b="1" dirty="0"/>
              <a:t>c</a:t>
            </a:r>
            <a:r>
              <a:rPr lang="en-US" sz="1800" b="1" dirty="0" smtClean="0"/>
              <a:t>ase</a:t>
            </a:r>
            <a:r>
              <a:rPr lang="en-US" sz="1800" dirty="0" smtClean="0"/>
              <a:t> &lt;expression&gt; </a:t>
            </a:r>
            <a:r>
              <a:rPr lang="en-US" sz="1800" b="1" dirty="0" smtClean="0"/>
              <a:t>of</a:t>
            </a:r>
            <a:r>
              <a:rPr lang="en-US" sz="1800" dirty="0" smtClean="0"/>
              <a:t> &lt;cases&gt; </a:t>
            </a:r>
            <a:r>
              <a:rPr lang="en-US" sz="1800" b="1" dirty="0" smtClean="0"/>
              <a:t>end</a:t>
            </a:r>
          </a:p>
          <a:p>
            <a:endParaRPr lang="en-US" sz="1800" dirty="0"/>
          </a:p>
          <a:p>
            <a:r>
              <a:rPr lang="en-US" sz="1800" dirty="0" smtClean="0"/>
              <a:t>&lt;statement-list&gt;-&gt; &lt;statement&gt; | &lt;statement&gt;; &lt;statement-list&gt;</a:t>
            </a:r>
          </a:p>
          <a:p>
            <a:r>
              <a:rPr lang="en-US" sz="1800" dirty="0" smtClean="0"/>
              <a:t>&lt;cases&gt;-&gt; &lt;constant&gt;: &lt;statement&gt; | &lt;constant&gt; : &lt; statement&gt;; &lt;cases&gt;</a:t>
            </a:r>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BNF rules for statements </a:t>
            </a:r>
          </a:p>
          <a:p>
            <a:r>
              <a:rPr lang="en-US" sz="2000" dirty="0" smtClean="0"/>
              <a:t>(in Pascal)</a:t>
            </a:r>
            <a:endParaRPr lang="en-US" sz="2000"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48381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i</a:t>
            </a:r>
            <a:r>
              <a:rPr lang="en-US" dirty="0" smtClean="0"/>
              <a:t>f &lt;expression&gt; then &lt;statement1&gt; else &lt;statement2&gt;</a:t>
            </a:r>
          </a:p>
          <a:p>
            <a:pPr>
              <a:buFont typeface="Arial" panose="020B0604020202020204" pitchFamily="34" charset="0"/>
              <a:buChar char="•"/>
            </a:pPr>
            <a:r>
              <a:rPr lang="en-US" dirty="0"/>
              <a:t>i</a:t>
            </a:r>
            <a:r>
              <a:rPr lang="en-US" dirty="0" smtClean="0"/>
              <a:t>f &lt;expression&gt; then &lt;statement&gt;</a:t>
            </a:r>
          </a:p>
          <a:p>
            <a:pPr>
              <a:buFont typeface="Arial" panose="020B0604020202020204" pitchFamily="34" charset="0"/>
              <a:buChar char="•"/>
            </a:pPr>
            <a:r>
              <a:rPr lang="en-US" dirty="0" smtClean="0"/>
              <a:t>Control flow is described in terms of the syntax of the construct.</a:t>
            </a:r>
          </a:p>
          <a:p>
            <a:pPr>
              <a:buFont typeface="Arial" panose="020B0604020202020204" pitchFamily="34" charset="0"/>
              <a:buChar char="•"/>
            </a:pPr>
            <a:r>
              <a:rPr lang="en-US" dirty="0" smtClean="0"/>
              <a:t>In case of nested conditions, the following syntax can be used:</a:t>
            </a:r>
          </a:p>
          <a:p>
            <a:pPr marL="339725" indent="0"/>
            <a:r>
              <a:rPr lang="en-US" dirty="0" smtClean="0"/>
              <a:t>if…..then…..</a:t>
            </a:r>
          </a:p>
          <a:p>
            <a:pPr marL="339725" indent="0"/>
            <a:r>
              <a:rPr lang="en-US" dirty="0" smtClean="0"/>
              <a:t>else if…..then…..</a:t>
            </a:r>
          </a:p>
          <a:p>
            <a:pPr marL="339725" indent="0"/>
            <a:r>
              <a:rPr lang="en-US" dirty="0"/>
              <a:t>e</a:t>
            </a:r>
            <a:r>
              <a:rPr lang="en-US" dirty="0" smtClean="0"/>
              <a:t>lse if…..then…..</a:t>
            </a:r>
          </a:p>
          <a:p>
            <a:pPr marL="339725" indent="0"/>
            <a:r>
              <a:rPr lang="en-US" dirty="0" smtClean="0"/>
              <a:t>else…..</a:t>
            </a:r>
          </a:p>
          <a:p>
            <a:endParaRPr lang="en-US" dirty="0"/>
          </a:p>
        </p:txBody>
      </p:sp>
      <p:sp>
        <p:nvSpPr>
          <p:cNvPr id="3" name="Content Placeholder 2"/>
          <p:cNvSpPr>
            <a:spLocks noGrp="1"/>
          </p:cNvSpPr>
          <p:nvPr>
            <p:ph sz="quarter" idx="10"/>
          </p:nvPr>
        </p:nvSpPr>
        <p:spPr/>
        <p:txBody>
          <a:bodyPr/>
          <a:lstStyle/>
          <a:p>
            <a:r>
              <a:rPr lang="en-US" dirty="0" smtClean="0"/>
              <a:t>Selection: Conditional statements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44691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(year mod 400)=0 then true</a:t>
            </a:r>
          </a:p>
          <a:p>
            <a:r>
              <a:rPr lang="en-US" dirty="0" smtClean="0"/>
              <a:t>else if (year mod 100)=0 then false</a:t>
            </a:r>
          </a:p>
          <a:p>
            <a:r>
              <a:rPr lang="en-US" dirty="0" smtClean="0"/>
              <a:t>else if (year mod 4)=0 then true</a:t>
            </a:r>
          </a:p>
          <a:p>
            <a:r>
              <a:rPr lang="en-US" dirty="0" smtClean="0"/>
              <a:t>else false</a:t>
            </a:r>
            <a:endParaRPr lang="en-US" dirty="0"/>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85030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solidFill>
                  <a:srgbClr val="FF0000"/>
                </a:solidFill>
              </a:rPr>
              <a:t>Definite iteration</a:t>
            </a:r>
            <a:r>
              <a:rPr lang="en-US" dirty="0" smtClean="0"/>
              <a:t>: The no. of iterations are predetermined.</a:t>
            </a:r>
          </a:p>
          <a:p>
            <a:pPr>
              <a:buFont typeface="Arial" panose="020B0604020202020204" pitchFamily="34" charset="0"/>
              <a:buChar char="•"/>
            </a:pPr>
            <a:r>
              <a:rPr lang="en-US" dirty="0" smtClean="0">
                <a:solidFill>
                  <a:srgbClr val="FF0000"/>
                </a:solidFill>
              </a:rPr>
              <a:t>Indefinite iteration</a:t>
            </a:r>
            <a:r>
              <a:rPr lang="en-US" dirty="0" smtClean="0"/>
              <a:t>: The no. of times the loop will be executed cannot be predicted, it is known only at run-time.</a:t>
            </a: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Looping constructs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01163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2000" dirty="0" smtClean="0">
                <a:solidFill>
                  <a:srgbClr val="FF0000"/>
                </a:solidFill>
              </a:rPr>
              <a:t>while &lt;expression&gt; do &lt;statement</a:t>
            </a:r>
            <a:r>
              <a:rPr lang="en-US" sz="2000" dirty="0">
                <a:solidFill>
                  <a:srgbClr val="FF0000"/>
                </a:solidFill>
              </a:rPr>
              <a:t>&gt;</a:t>
            </a:r>
            <a:endParaRPr lang="en-US" sz="2000" dirty="0" smtClean="0">
              <a:solidFill>
                <a:srgbClr val="FF0000"/>
              </a:solidFill>
            </a:endParaRPr>
          </a:p>
          <a:p>
            <a:pPr marL="857250"/>
            <a:r>
              <a:rPr lang="en-US" sz="2000" dirty="0" smtClean="0"/>
              <a:t>Example: while (x!=0) do begin …end</a:t>
            </a:r>
          </a:p>
          <a:p>
            <a:pPr marL="857250">
              <a:buFontTx/>
              <a:buChar char="-"/>
            </a:pPr>
            <a:r>
              <a:rPr lang="en-US" sz="2000" dirty="0" smtClean="0"/>
              <a:t>Test upon loop entry</a:t>
            </a:r>
          </a:p>
          <a:p>
            <a:pPr marL="857250">
              <a:buFontTx/>
              <a:buChar char="-"/>
            </a:pPr>
            <a:r>
              <a:rPr lang="en-US" sz="2000" dirty="0"/>
              <a:t>Effect of </a:t>
            </a:r>
            <a:r>
              <a:rPr lang="en-US" sz="2000" dirty="0" smtClean="0"/>
              <a:t>“while E do S” </a:t>
            </a:r>
            <a:r>
              <a:rPr lang="en-US" sz="2000" dirty="0"/>
              <a:t>is equivalent </a:t>
            </a:r>
            <a:r>
              <a:rPr lang="en-US" sz="2000" dirty="0" smtClean="0"/>
              <a:t>to “</a:t>
            </a:r>
            <a:r>
              <a:rPr lang="en-US" sz="2000" dirty="0" smtClean="0">
                <a:solidFill>
                  <a:srgbClr val="3333FF"/>
                </a:solidFill>
              </a:rPr>
              <a:t>If E then repeat S until not E”</a:t>
            </a:r>
          </a:p>
          <a:p>
            <a:pPr>
              <a:buFont typeface="Arial" panose="020B0604020202020204" pitchFamily="34" charset="0"/>
              <a:buChar char="•"/>
            </a:pPr>
            <a:r>
              <a:rPr lang="en-US" sz="2000" dirty="0"/>
              <a:t>Another construct allows statements to be executed repeatedly until a condition becomes true</a:t>
            </a:r>
          </a:p>
          <a:p>
            <a:pPr marL="0" indent="0"/>
            <a:r>
              <a:rPr lang="en-US" sz="2000" dirty="0" smtClean="0">
                <a:solidFill>
                  <a:srgbClr val="FF0000"/>
                </a:solidFill>
              </a:rPr>
              <a:t>     repeat &lt;statement-list&gt; until &lt;expression&gt;</a:t>
            </a:r>
          </a:p>
          <a:p>
            <a:pPr marL="857250">
              <a:buFontTx/>
              <a:buChar char="-"/>
            </a:pPr>
            <a:r>
              <a:rPr lang="en-US" sz="2000" dirty="0" smtClean="0"/>
              <a:t>Statements in the statement-list are executed before the expression condition. If condition is true, control leaves the repeat construct else statements are repeated.</a:t>
            </a:r>
          </a:p>
          <a:p>
            <a:pPr marL="857250">
              <a:buFontTx/>
              <a:buChar char="-"/>
            </a:pPr>
            <a:r>
              <a:rPr lang="en-US" sz="2000" dirty="0" smtClean="0"/>
              <a:t>Example: repeat read(next);until next!=x;</a:t>
            </a:r>
          </a:p>
          <a:p>
            <a:pPr marL="857250">
              <a:buFontTx/>
              <a:buChar char="-"/>
            </a:pPr>
            <a:r>
              <a:rPr lang="en-US" sz="2000" dirty="0" smtClean="0"/>
              <a:t>Effect of “repeat S until E” is equivalent to: “</a:t>
            </a:r>
            <a:r>
              <a:rPr lang="en-US" sz="2000" dirty="0" smtClean="0">
                <a:solidFill>
                  <a:srgbClr val="3333FF"/>
                </a:solidFill>
              </a:rPr>
              <a:t>S; while not E do S”</a:t>
            </a:r>
            <a:endParaRPr lang="en-US" sz="2000" dirty="0">
              <a:solidFill>
                <a:srgbClr val="3333FF"/>
              </a:solidFill>
            </a:endParaRPr>
          </a:p>
        </p:txBody>
      </p:sp>
      <p:sp>
        <p:nvSpPr>
          <p:cNvPr id="3" name="Content Placeholder 2"/>
          <p:cNvSpPr>
            <a:spLocks noGrp="1"/>
          </p:cNvSpPr>
          <p:nvPr>
            <p:ph sz="quarter" idx="10"/>
          </p:nvPr>
        </p:nvSpPr>
        <p:spPr/>
        <p:txBody>
          <a:bodyPr/>
          <a:lstStyle/>
          <a:p>
            <a:r>
              <a:rPr lang="en-US" dirty="0" smtClean="0"/>
              <a:t>Indefinite iteration: While and repeat</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212362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Program to remove adjacent duplicates:</a:t>
            </a:r>
          </a:p>
          <a:p>
            <a:pPr>
              <a:buFont typeface="Arial" panose="020B0604020202020204" pitchFamily="34" charset="0"/>
              <a:buChar char="•"/>
            </a:pPr>
            <a:endParaRPr lang="en-US" sz="2000" dirty="0" smtClean="0"/>
          </a:p>
          <a:p>
            <a:pPr marL="687388"/>
            <a:r>
              <a:rPr lang="en-US" sz="2000" dirty="0" smtClean="0"/>
              <a:t>while (x!=0) do begin</a:t>
            </a:r>
          </a:p>
          <a:p>
            <a:pPr marL="687388"/>
            <a:r>
              <a:rPr lang="en-US" sz="2000" dirty="0" smtClean="0"/>
              <a:t>write(x);</a:t>
            </a:r>
          </a:p>
          <a:p>
            <a:pPr marL="687388"/>
            <a:r>
              <a:rPr lang="en-US" sz="2000" dirty="0" smtClean="0"/>
              <a:t>repeat read(next); until next != x;</a:t>
            </a:r>
          </a:p>
          <a:p>
            <a:pPr marL="687388"/>
            <a:r>
              <a:rPr lang="en-US" sz="2000" dirty="0" smtClean="0"/>
              <a:t>x=next;</a:t>
            </a:r>
          </a:p>
          <a:p>
            <a:pPr marL="687388"/>
            <a:r>
              <a:rPr lang="en-US" sz="2000" dirty="0" smtClean="0"/>
              <a:t>end</a:t>
            </a:r>
            <a:endParaRPr lang="en-US" sz="2000" dirty="0"/>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66938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525963"/>
          </a:xfrm>
        </p:spPr>
        <p:txBody>
          <a:bodyPr/>
          <a:lstStyle/>
          <a:p>
            <a:pPr>
              <a:buFont typeface="Arial" panose="020B0604020202020204" pitchFamily="34" charset="0"/>
              <a:buChar char="•"/>
            </a:pPr>
            <a:r>
              <a:rPr lang="en-US" dirty="0"/>
              <a:t>f</a:t>
            </a:r>
            <a:r>
              <a:rPr lang="en-US" dirty="0" smtClean="0"/>
              <a:t>or &lt;id&gt; = &lt; expression&gt; to &lt;expression&gt; do &lt;statement&gt;</a:t>
            </a:r>
          </a:p>
          <a:p>
            <a:pPr marL="0" indent="0"/>
            <a:r>
              <a:rPr lang="en-US" dirty="0" smtClean="0"/>
              <a:t>    Example: for </a:t>
            </a:r>
            <a:r>
              <a:rPr lang="en-US" dirty="0" err="1" smtClean="0"/>
              <a:t>i</a:t>
            </a:r>
            <a:r>
              <a:rPr lang="en-US" dirty="0" smtClean="0"/>
              <a:t> = 1 to limit do A[</a:t>
            </a:r>
            <a:r>
              <a:rPr lang="en-US" dirty="0" err="1" smtClean="0"/>
              <a:t>i</a:t>
            </a:r>
            <a:r>
              <a:rPr lang="en-US" dirty="0" smtClean="0"/>
              <a:t>] = 0; </a:t>
            </a:r>
          </a:p>
          <a:p>
            <a:pPr>
              <a:buFont typeface="Arial" panose="020B0604020202020204" pitchFamily="34" charset="0"/>
              <a:buChar char="•"/>
            </a:pPr>
            <a:r>
              <a:rPr lang="en-US" dirty="0"/>
              <a:t>for </a:t>
            </a:r>
            <a:r>
              <a:rPr lang="en-US" dirty="0" smtClean="0"/>
              <a:t>&lt;id&gt; </a:t>
            </a:r>
            <a:r>
              <a:rPr lang="en-US" dirty="0"/>
              <a:t>= &lt; expression</a:t>
            </a:r>
            <a:r>
              <a:rPr lang="en-US" dirty="0" smtClean="0"/>
              <a:t>&gt; </a:t>
            </a:r>
            <a:r>
              <a:rPr lang="en-US" dirty="0" err="1" smtClean="0"/>
              <a:t>downto</a:t>
            </a:r>
            <a:r>
              <a:rPr lang="en-US" dirty="0" smtClean="0"/>
              <a:t> </a:t>
            </a:r>
            <a:r>
              <a:rPr lang="en-US" dirty="0"/>
              <a:t>&lt;expression</a:t>
            </a:r>
            <a:r>
              <a:rPr lang="en-US" dirty="0" smtClean="0"/>
              <a:t>&gt; do &lt;statement</a:t>
            </a:r>
            <a:r>
              <a:rPr lang="en-US" dirty="0"/>
              <a:t>&gt; </a:t>
            </a:r>
          </a:p>
          <a:p>
            <a:pPr marL="0" indent="0"/>
            <a:r>
              <a:rPr lang="en-US" dirty="0" smtClean="0"/>
              <a:t>     Example</a:t>
            </a:r>
            <a:r>
              <a:rPr lang="en-US" dirty="0"/>
              <a:t>: for </a:t>
            </a:r>
            <a:r>
              <a:rPr lang="en-US" dirty="0" err="1" smtClean="0"/>
              <a:t>i</a:t>
            </a:r>
            <a:r>
              <a:rPr lang="en-US" dirty="0" smtClean="0"/>
              <a:t> </a:t>
            </a:r>
            <a:r>
              <a:rPr lang="en-US" dirty="0"/>
              <a:t>= </a:t>
            </a:r>
            <a:r>
              <a:rPr lang="en-US" dirty="0" smtClean="0"/>
              <a:t>limit </a:t>
            </a:r>
            <a:r>
              <a:rPr lang="en-US" dirty="0" err="1" smtClean="0"/>
              <a:t>downto</a:t>
            </a:r>
            <a:r>
              <a:rPr lang="en-US" dirty="0" smtClean="0"/>
              <a:t> 1  do A[</a:t>
            </a:r>
            <a:r>
              <a:rPr lang="en-US" dirty="0" err="1" smtClean="0"/>
              <a:t>i</a:t>
            </a:r>
            <a:r>
              <a:rPr lang="en-US" dirty="0"/>
              <a:t>] = 0; </a:t>
            </a:r>
          </a:p>
          <a:p>
            <a:pPr marL="0" indent="0"/>
            <a:endParaRPr lang="en-US" sz="2000" dirty="0" smtClean="0"/>
          </a:p>
          <a:p>
            <a:pPr marL="0" indent="0"/>
            <a:r>
              <a:rPr lang="en-US" sz="2000" dirty="0" smtClean="0"/>
              <a:t>The design of for statements depends upon the treatment of:</a:t>
            </a:r>
          </a:p>
          <a:p>
            <a:pPr>
              <a:buFont typeface="Arial" panose="020B0604020202020204" pitchFamily="34" charset="0"/>
              <a:buChar char="•"/>
            </a:pPr>
            <a:r>
              <a:rPr lang="en-US" sz="2000" dirty="0" smtClean="0">
                <a:solidFill>
                  <a:srgbClr val="FF0000"/>
                </a:solidFill>
              </a:rPr>
              <a:t>Index variable </a:t>
            </a:r>
            <a:r>
              <a:rPr lang="en-US" sz="2000" dirty="0" smtClean="0"/>
              <a:t>which controls the flow through the loop.</a:t>
            </a:r>
          </a:p>
          <a:p>
            <a:pPr>
              <a:buFont typeface="Arial" panose="020B0604020202020204" pitchFamily="34" charset="0"/>
              <a:buChar char="•"/>
            </a:pPr>
            <a:r>
              <a:rPr lang="en-US" sz="2000" dirty="0" smtClean="0">
                <a:solidFill>
                  <a:srgbClr val="FF0000"/>
                </a:solidFill>
              </a:rPr>
              <a:t>Step</a:t>
            </a:r>
            <a:r>
              <a:rPr lang="en-US" sz="2000" dirty="0" smtClean="0"/>
              <a:t> which determines the value added to the index variable each time.</a:t>
            </a:r>
          </a:p>
          <a:p>
            <a:pPr>
              <a:buFont typeface="Arial" panose="020B0604020202020204" pitchFamily="34" charset="0"/>
              <a:buChar char="•"/>
            </a:pPr>
            <a:r>
              <a:rPr lang="en-US" sz="2000" dirty="0" smtClean="0">
                <a:solidFill>
                  <a:srgbClr val="FF0000"/>
                </a:solidFill>
              </a:rPr>
              <a:t>Limit </a:t>
            </a:r>
            <a:r>
              <a:rPr lang="en-US" sz="2000" dirty="0" smtClean="0"/>
              <a:t>which determines when the control leaves the loop.</a:t>
            </a:r>
          </a:p>
          <a:p>
            <a:endParaRPr lang="en-US" sz="2000" dirty="0"/>
          </a:p>
          <a:p>
            <a:endParaRPr lang="en-US" sz="2000" dirty="0" smtClean="0"/>
          </a:p>
          <a:p>
            <a:endParaRPr lang="en-US" dirty="0"/>
          </a:p>
        </p:txBody>
      </p:sp>
      <p:sp>
        <p:nvSpPr>
          <p:cNvPr id="3" name="Content Placeholder 2"/>
          <p:cNvSpPr>
            <a:spLocks noGrp="1"/>
          </p:cNvSpPr>
          <p:nvPr>
            <p:ph sz="quarter" idx="10"/>
          </p:nvPr>
        </p:nvSpPr>
        <p:spPr/>
        <p:txBody>
          <a:bodyPr/>
          <a:lstStyle/>
          <a:p>
            <a:r>
              <a:rPr lang="en-US" dirty="0" smtClean="0"/>
              <a:t>Definite iteration: for each element do</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284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sz="2000" dirty="0" smtClean="0"/>
              <a:t>Are </a:t>
            </a:r>
            <a:r>
              <a:rPr lang="en-US" sz="2000" dirty="0"/>
              <a:t>the step and the limit computed </a:t>
            </a:r>
            <a:r>
              <a:rPr lang="en-US" sz="2000" dirty="0" smtClean="0"/>
              <a:t>once, just before loop entry or are they computed each time control flows through the loop?</a:t>
            </a:r>
          </a:p>
          <a:p>
            <a:pPr algn="just">
              <a:buFont typeface="Arial" panose="020B0604020202020204" pitchFamily="34" charset="0"/>
              <a:buChar char="•"/>
            </a:pPr>
            <a:r>
              <a:rPr lang="en-US" sz="2000" dirty="0" smtClean="0"/>
              <a:t>Is the limit tested at the beginning or at the end of each pass through the loop? </a:t>
            </a:r>
          </a:p>
          <a:p>
            <a:pPr algn="just">
              <a:buFont typeface="Arial" panose="020B0604020202020204" pitchFamily="34" charset="0"/>
              <a:buChar char="•"/>
            </a:pPr>
            <a:r>
              <a:rPr lang="en-US" sz="2000" dirty="0" smtClean="0"/>
              <a:t>Can the value of the index variable be changed (by an assignment) within the loop? </a:t>
            </a:r>
          </a:p>
          <a:p>
            <a:pPr algn="just">
              <a:buFont typeface="Arial" panose="020B0604020202020204" pitchFamily="34" charset="0"/>
              <a:buChar char="•"/>
            </a:pPr>
            <a:r>
              <a:rPr lang="en-US" sz="2000" dirty="0" smtClean="0"/>
              <a:t>Is the index variable defined upon loop exit? </a:t>
            </a:r>
          </a:p>
          <a:p>
            <a:pPr marL="0" indent="0" algn="just"/>
            <a:r>
              <a:rPr lang="en-US" sz="2000" dirty="0"/>
              <a:t> </a:t>
            </a:r>
            <a:r>
              <a:rPr lang="en-US" sz="2000" dirty="0" smtClean="0"/>
              <a:t>    </a:t>
            </a:r>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Design issues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31206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304800" y="1474984"/>
            <a:ext cx="8662930" cy="4525962"/>
          </a:xfrm>
        </p:spPr>
        <p:txBody>
          <a:bodyPr/>
          <a:lstStyle/>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marL="0" indent="0">
              <a:defRPr/>
            </a:pPr>
            <a:r>
              <a:rPr lang="en-US" b="1" dirty="0" smtClean="0">
                <a:solidFill>
                  <a:srgbClr val="101141"/>
                </a:solidFill>
                <a:effectLst>
                  <a:outerShdw blurRad="38100" dist="38100" dir="2700000" algn="tl">
                    <a:srgbClr val="C0C0C0"/>
                  </a:outerShdw>
                </a:effectLst>
              </a:rPr>
              <a:t>            </a:t>
            </a:r>
          </a:p>
          <a:p>
            <a:pPr marL="0" indent="0">
              <a:defRPr/>
            </a:pPr>
            <a:r>
              <a:rPr lang="en-US" b="1" dirty="0">
                <a:solidFill>
                  <a:srgbClr val="101141"/>
                </a:solidFill>
                <a:effectLst>
                  <a:outerShdw blurRad="38100" dist="38100" dir="2700000" algn="tl">
                    <a:srgbClr val="C0C0C0"/>
                  </a:outerShdw>
                </a:effectLst>
              </a:rPr>
              <a:t> </a:t>
            </a:r>
            <a:r>
              <a:rPr lang="en-US" b="1" dirty="0" smtClean="0">
                <a:solidFill>
                  <a:srgbClr val="101141"/>
                </a:solidFill>
                <a:effectLst>
                  <a:outerShdw blurRad="38100" dist="38100" dir="2700000" algn="tl">
                    <a:srgbClr val="C0C0C0"/>
                  </a:outerShdw>
                </a:effectLst>
              </a:rPr>
              <a:t>           Statements: Structured Programming</a:t>
            </a:r>
            <a:endParaRPr lang="en-US" dirty="0" smtClean="0">
              <a:latin typeface="Arial" charset="0"/>
              <a:cs typeface="Arial" charset="0"/>
            </a:endParaRPr>
          </a:p>
          <a:p>
            <a:pPr lvl="1"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p:txBody>
      </p:sp>
      <p:sp>
        <p:nvSpPr>
          <p:cNvPr id="2" name="TextBox 1"/>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39384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810" y="1528542"/>
            <a:ext cx="8229600" cy="4525963"/>
          </a:xfrm>
        </p:spPr>
        <p:txBody>
          <a:bodyPr/>
          <a:lstStyle/>
          <a:p>
            <a:pPr>
              <a:buFont typeface="Arial" panose="020B0604020202020204" pitchFamily="34" charset="0"/>
              <a:buChar char="•"/>
            </a:pPr>
            <a:r>
              <a:rPr lang="en-US" dirty="0" smtClean="0"/>
              <a:t>Case statements use the value of an expression to select one of the </a:t>
            </a:r>
            <a:r>
              <a:rPr lang="en-US" smtClean="0"/>
              <a:t>several sub-statements </a:t>
            </a:r>
            <a:r>
              <a:rPr lang="en-US" dirty="0" smtClean="0"/>
              <a:t>for execution.</a:t>
            </a:r>
          </a:p>
          <a:p>
            <a:pPr marL="687388"/>
            <a:r>
              <a:rPr lang="en-US" sz="1800" dirty="0" smtClean="0"/>
              <a:t>case &lt;expression&gt; of</a:t>
            </a:r>
          </a:p>
          <a:p>
            <a:pPr marL="687388"/>
            <a:r>
              <a:rPr lang="en-US" sz="1800" dirty="0" smtClean="0"/>
              <a:t>&lt;constant</a:t>
            </a:r>
            <a:r>
              <a:rPr lang="en-US" sz="1100" dirty="0" smtClean="0"/>
              <a:t>1</a:t>
            </a:r>
            <a:r>
              <a:rPr lang="en-US" sz="1800" dirty="0" smtClean="0"/>
              <a:t>&gt;: &lt; statement</a:t>
            </a:r>
            <a:r>
              <a:rPr lang="en-US" sz="1100" dirty="0" smtClean="0"/>
              <a:t>1</a:t>
            </a:r>
            <a:r>
              <a:rPr lang="en-US" sz="1800" dirty="0" smtClean="0"/>
              <a:t>&gt;;</a:t>
            </a:r>
          </a:p>
          <a:p>
            <a:pPr marL="687388"/>
            <a:r>
              <a:rPr lang="en-US" sz="1800" dirty="0"/>
              <a:t>&lt;</a:t>
            </a:r>
            <a:r>
              <a:rPr lang="en-US" sz="1800" dirty="0" smtClean="0"/>
              <a:t>constant</a:t>
            </a:r>
            <a:r>
              <a:rPr lang="en-US" sz="1100" dirty="0" smtClean="0"/>
              <a:t>2</a:t>
            </a:r>
            <a:r>
              <a:rPr lang="en-US" sz="1800" dirty="0" smtClean="0"/>
              <a:t>&gt;: </a:t>
            </a:r>
            <a:r>
              <a:rPr lang="en-US" sz="1800" dirty="0"/>
              <a:t>&lt; </a:t>
            </a:r>
            <a:r>
              <a:rPr lang="en-US" sz="1800" dirty="0" smtClean="0"/>
              <a:t>statement</a:t>
            </a:r>
            <a:r>
              <a:rPr lang="en-US" sz="1100" dirty="0" smtClean="0"/>
              <a:t>2</a:t>
            </a:r>
            <a:r>
              <a:rPr lang="en-US" sz="1800" dirty="0" smtClean="0"/>
              <a:t>&gt;;</a:t>
            </a:r>
            <a:endParaRPr lang="en-US" sz="1800" dirty="0"/>
          </a:p>
          <a:p>
            <a:pPr marL="687388"/>
            <a:r>
              <a:rPr lang="en-US" sz="1800" dirty="0" smtClean="0"/>
              <a:t>…</a:t>
            </a:r>
          </a:p>
          <a:p>
            <a:pPr marL="687388"/>
            <a:r>
              <a:rPr lang="en-US" sz="1800" dirty="0"/>
              <a:t>&lt;</a:t>
            </a:r>
            <a:r>
              <a:rPr lang="en-US" sz="1800" dirty="0" err="1" smtClean="0"/>
              <a:t>constant</a:t>
            </a:r>
            <a:r>
              <a:rPr lang="en-US" sz="1100" dirty="0" err="1" smtClean="0"/>
              <a:t>n</a:t>
            </a:r>
            <a:r>
              <a:rPr lang="en-US" sz="1800" dirty="0" smtClean="0"/>
              <a:t>&gt;: </a:t>
            </a:r>
            <a:r>
              <a:rPr lang="en-US" sz="1800" dirty="0"/>
              <a:t>&lt; </a:t>
            </a:r>
            <a:r>
              <a:rPr lang="en-US" sz="1800" dirty="0" err="1" smtClean="0"/>
              <a:t>statement</a:t>
            </a:r>
            <a:r>
              <a:rPr lang="en-US" sz="1100" dirty="0" err="1" smtClean="0"/>
              <a:t>n</a:t>
            </a:r>
            <a:r>
              <a:rPr lang="en-US" sz="1800" dirty="0" smtClean="0"/>
              <a:t>&gt;;</a:t>
            </a:r>
            <a:endParaRPr lang="en-US" sz="1800" dirty="0"/>
          </a:p>
          <a:p>
            <a:pPr marL="687388"/>
            <a:r>
              <a:rPr lang="en-US" sz="1800" dirty="0" smtClean="0"/>
              <a:t>end</a:t>
            </a:r>
          </a:p>
          <a:p>
            <a:endParaRPr lang="en-US" dirty="0"/>
          </a:p>
        </p:txBody>
      </p:sp>
      <p:sp>
        <p:nvSpPr>
          <p:cNvPr id="3" name="Content Placeholder 2"/>
          <p:cNvSpPr>
            <a:spLocks noGrp="1"/>
          </p:cNvSpPr>
          <p:nvPr>
            <p:ph sz="quarter" idx="10"/>
          </p:nvPr>
        </p:nvSpPr>
        <p:spPr/>
        <p:txBody>
          <a:bodyPr/>
          <a:lstStyle/>
          <a:p>
            <a:r>
              <a:rPr lang="en-US" dirty="0" smtClean="0"/>
              <a:t>Selection: Case statements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
        <p:nvSpPr>
          <p:cNvPr id="7" name="TextBox 6"/>
          <p:cNvSpPr txBox="1"/>
          <p:nvPr/>
        </p:nvSpPr>
        <p:spPr>
          <a:xfrm>
            <a:off x="249810" y="4499030"/>
            <a:ext cx="8153400" cy="1200329"/>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mj-lt"/>
              </a:rPr>
              <a:t>Execution begins with the evaluation of expression. If the value of expression = </a:t>
            </a:r>
            <a:r>
              <a:rPr lang="en-US" dirty="0" err="1" smtClean="0">
                <a:latin typeface="+mj-lt"/>
              </a:rPr>
              <a:t>constant</a:t>
            </a:r>
            <a:r>
              <a:rPr lang="en-US" sz="1600" dirty="0" err="1" smtClean="0">
                <a:latin typeface="+mj-lt"/>
              </a:rPr>
              <a:t>i</a:t>
            </a:r>
            <a:r>
              <a:rPr lang="en-US" dirty="0" smtClean="0">
                <a:latin typeface="+mj-lt"/>
              </a:rPr>
              <a:t>, control flows to the corresponding </a:t>
            </a:r>
            <a:r>
              <a:rPr lang="en-US" dirty="0" err="1" smtClean="0">
                <a:latin typeface="+mj-lt"/>
              </a:rPr>
              <a:t>statement</a:t>
            </a:r>
            <a:r>
              <a:rPr lang="en-US" sz="1200" dirty="0" err="1" smtClean="0">
                <a:latin typeface="+mj-lt"/>
              </a:rPr>
              <a:t>i</a:t>
            </a:r>
            <a:r>
              <a:rPr lang="en-US" dirty="0" smtClean="0">
                <a:latin typeface="+mj-lt"/>
              </a:rPr>
              <a:t>.</a:t>
            </a:r>
            <a:endParaRPr lang="en-US" dirty="0">
              <a:latin typeface="+mj-lt"/>
            </a:endParaRPr>
          </a:p>
        </p:txBody>
      </p:sp>
    </p:spTree>
    <p:extLst>
      <p:ext uri="{BB962C8B-B14F-4D97-AF65-F5344CB8AC3E}">
        <p14:creationId xmlns:p14="http://schemas.microsoft.com/office/powerpoint/2010/main" val="74270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525963"/>
          </a:xfrm>
        </p:spPr>
        <p:txBody>
          <a:bodyPr/>
          <a:lstStyle/>
          <a:p>
            <a:pPr>
              <a:buFont typeface="Arial" panose="020B0604020202020204" pitchFamily="34" charset="0"/>
              <a:buChar char="•"/>
            </a:pPr>
            <a:r>
              <a:rPr lang="en-US" dirty="0" smtClean="0"/>
              <a:t>Case constants can appear in any order.</a:t>
            </a:r>
          </a:p>
          <a:p>
            <a:pPr>
              <a:buFont typeface="Arial" panose="020B0604020202020204" pitchFamily="34" charset="0"/>
              <a:buChar char="•"/>
            </a:pPr>
            <a:r>
              <a:rPr lang="en-US" dirty="0" smtClean="0"/>
              <a:t>Case constants need not be consecutive.</a:t>
            </a:r>
          </a:p>
          <a:p>
            <a:pPr>
              <a:buFont typeface="Arial" panose="020B0604020202020204" pitchFamily="34" charset="0"/>
              <a:buChar char="•"/>
            </a:pPr>
            <a:r>
              <a:rPr lang="en-US" dirty="0" smtClean="0"/>
              <a:t>Several case constants can select the same </a:t>
            </a:r>
            <a:r>
              <a:rPr lang="en-US" dirty="0" err="1" smtClean="0"/>
              <a:t>substatement</a:t>
            </a:r>
            <a:r>
              <a:rPr lang="en-US" dirty="0" smtClean="0"/>
              <a:t>.</a:t>
            </a:r>
          </a:p>
          <a:p>
            <a:pPr>
              <a:buFont typeface="Arial" panose="020B0604020202020204" pitchFamily="34" charset="0"/>
              <a:buChar char="•"/>
            </a:pPr>
            <a:r>
              <a:rPr lang="en-US" dirty="0" smtClean="0"/>
              <a:t>Case constants must be distinct to avoid ambiguity.</a:t>
            </a:r>
          </a:p>
          <a:p>
            <a:pPr marL="0" indent="0"/>
            <a:endParaRPr lang="en-US" dirty="0" smtClean="0"/>
          </a:p>
          <a:p>
            <a:pPr marL="0" indent="0"/>
            <a:r>
              <a:rPr lang="en-US" dirty="0" smtClean="0"/>
              <a:t>Pascal gives error if none of the cases is selected whereas C allows a default case if none of the case constants are selected.</a:t>
            </a:r>
            <a:endParaRPr lang="en-US" dirty="0"/>
          </a:p>
        </p:txBody>
      </p:sp>
      <p:sp>
        <p:nvSpPr>
          <p:cNvPr id="3" name="Content Placeholder 2"/>
          <p:cNvSpPr>
            <a:spLocks noGrp="1"/>
          </p:cNvSpPr>
          <p:nvPr>
            <p:ph sz="quarter" idx="10"/>
          </p:nvPr>
        </p:nvSpPr>
        <p:spPr/>
        <p:txBody>
          <a:bodyPr/>
          <a:lstStyle/>
          <a:p>
            <a:r>
              <a:rPr lang="en-US" dirty="0" smtClean="0"/>
              <a:t>Properties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26246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2087563"/>
          </a:xfrm>
        </p:spPr>
        <p:txBody>
          <a:bodyPr/>
          <a:lstStyle/>
          <a:p>
            <a:pPr>
              <a:buFont typeface="Arial" panose="020B0604020202020204" pitchFamily="34" charset="0"/>
              <a:buChar char="•"/>
            </a:pPr>
            <a:r>
              <a:rPr lang="en-US" dirty="0" smtClean="0"/>
              <a:t>Case statements are used when the case constants are essentially adjacent</a:t>
            </a:r>
            <a:r>
              <a:rPr lang="en-US" dirty="0"/>
              <a:t> </a:t>
            </a:r>
            <a:r>
              <a:rPr lang="en-US" dirty="0" smtClean="0"/>
              <a:t>else conditional statements can be used. </a:t>
            </a:r>
          </a:p>
          <a:p>
            <a:pPr>
              <a:buFont typeface="Arial" panose="020B0604020202020204" pitchFamily="34" charset="0"/>
              <a:buChar char="•"/>
            </a:pPr>
            <a:r>
              <a:rPr lang="en-US" dirty="0" smtClean="0"/>
              <a:t>Else part can be added to the nested conditional to achieve the effect of a default case.</a:t>
            </a:r>
          </a:p>
          <a:p>
            <a:pPr marL="687388"/>
            <a:endParaRPr lang="en-US" sz="1800" dirty="0" smtClean="0"/>
          </a:p>
          <a:p>
            <a:endParaRPr lang="en-US" dirty="0" smtClean="0"/>
          </a:p>
          <a:p>
            <a:endParaRPr lang="en-US" dirty="0" smtClean="0"/>
          </a:p>
        </p:txBody>
      </p:sp>
      <p:sp>
        <p:nvSpPr>
          <p:cNvPr id="3" name="Content Placeholder 2"/>
          <p:cNvSpPr>
            <a:spLocks noGrp="1"/>
          </p:cNvSpPr>
          <p:nvPr>
            <p:ph sz="quarter" idx="10"/>
          </p:nvPr>
        </p:nvSpPr>
        <p:spPr/>
        <p:txBody>
          <a:bodyPr/>
          <a:lstStyle/>
          <a:p>
            <a:r>
              <a:rPr lang="en-US" dirty="0" smtClean="0"/>
              <a:t>Implementation of case statements</a:t>
            </a:r>
            <a:endParaRPr lang="en-US" dirty="0"/>
          </a:p>
        </p:txBody>
      </p:sp>
      <p:sp>
        <p:nvSpPr>
          <p:cNvPr id="4" name="TextBox 3"/>
          <p:cNvSpPr txBox="1"/>
          <p:nvPr/>
        </p:nvSpPr>
        <p:spPr>
          <a:xfrm>
            <a:off x="-914400" y="3886200"/>
            <a:ext cx="457200" cy="461665"/>
          </a:xfrm>
          <a:prstGeom prst="rect">
            <a:avLst/>
          </a:prstGeom>
          <a:noFill/>
        </p:spPr>
        <p:txBody>
          <a:bodyPr wrap="square" rtlCol="0">
            <a:spAutoFit/>
          </a:bodyPr>
          <a:lstStyle/>
          <a:p>
            <a:endParaRPr lang="en-US" dirty="0"/>
          </a:p>
        </p:txBody>
      </p:sp>
      <p:sp>
        <p:nvSpPr>
          <p:cNvPr id="5" name="TextBox 4"/>
          <p:cNvSpPr txBox="1"/>
          <p:nvPr/>
        </p:nvSpPr>
        <p:spPr>
          <a:xfrm>
            <a:off x="0" y="3429000"/>
            <a:ext cx="2514600" cy="2677656"/>
          </a:xfrm>
          <a:prstGeom prst="rect">
            <a:avLst/>
          </a:prstGeom>
          <a:noFill/>
        </p:spPr>
        <p:txBody>
          <a:bodyPr wrap="square" rtlCol="0">
            <a:spAutoFit/>
          </a:bodyPr>
          <a:lstStyle/>
          <a:p>
            <a:pPr marL="687388"/>
            <a:r>
              <a:rPr lang="en-US" dirty="0"/>
              <a:t>case E of</a:t>
            </a:r>
          </a:p>
          <a:p>
            <a:pPr marL="687388"/>
            <a:r>
              <a:rPr lang="en-US" dirty="0"/>
              <a:t>1: </a:t>
            </a:r>
            <a:r>
              <a:rPr lang="en-US" dirty="0" smtClean="0"/>
              <a:t>S</a:t>
            </a:r>
            <a:r>
              <a:rPr lang="en-US" sz="1400" dirty="0" smtClean="0"/>
              <a:t>1</a:t>
            </a:r>
            <a:r>
              <a:rPr lang="en-US" dirty="0"/>
              <a:t>;</a:t>
            </a:r>
          </a:p>
          <a:p>
            <a:pPr marL="687388"/>
            <a:r>
              <a:rPr lang="en-US" dirty="0"/>
              <a:t>11: </a:t>
            </a:r>
            <a:r>
              <a:rPr lang="en-US" dirty="0" smtClean="0"/>
              <a:t>S</a:t>
            </a:r>
            <a:r>
              <a:rPr lang="en-US" sz="1400" dirty="0" smtClean="0"/>
              <a:t>2</a:t>
            </a:r>
            <a:r>
              <a:rPr lang="en-US" dirty="0"/>
              <a:t>;</a:t>
            </a:r>
          </a:p>
          <a:p>
            <a:pPr marL="687388"/>
            <a:r>
              <a:rPr lang="en-US" dirty="0" smtClean="0"/>
              <a:t>121:S</a:t>
            </a:r>
            <a:r>
              <a:rPr lang="en-US" sz="1400" dirty="0" smtClean="0"/>
              <a:t>3</a:t>
            </a:r>
            <a:endParaRPr lang="en-US" sz="1400" dirty="0"/>
          </a:p>
          <a:p>
            <a:pPr marL="687388"/>
            <a:r>
              <a:rPr lang="en-US" dirty="0"/>
              <a:t>end</a:t>
            </a:r>
          </a:p>
          <a:p>
            <a:pPr marL="631825"/>
            <a:endParaRPr lang="en-US" dirty="0"/>
          </a:p>
          <a:p>
            <a:endParaRPr lang="en-US" dirty="0"/>
          </a:p>
        </p:txBody>
      </p:sp>
      <p:sp>
        <p:nvSpPr>
          <p:cNvPr id="6" name="TextBox 5"/>
          <p:cNvSpPr txBox="1"/>
          <p:nvPr/>
        </p:nvSpPr>
        <p:spPr>
          <a:xfrm>
            <a:off x="3962400" y="3429000"/>
            <a:ext cx="3810000" cy="1938992"/>
          </a:xfrm>
          <a:prstGeom prst="rect">
            <a:avLst/>
          </a:prstGeom>
          <a:noFill/>
          <a:ln>
            <a:solidFill>
              <a:schemeClr val="accent2"/>
            </a:solidFill>
          </a:ln>
        </p:spPr>
        <p:txBody>
          <a:bodyPr wrap="square" rtlCol="0">
            <a:spAutoFit/>
          </a:bodyPr>
          <a:lstStyle/>
          <a:p>
            <a:pPr marL="631825"/>
            <a:r>
              <a:rPr lang="en-US" dirty="0"/>
              <a:t>n = E;</a:t>
            </a:r>
          </a:p>
          <a:p>
            <a:pPr marL="631825"/>
            <a:r>
              <a:rPr lang="en-US" dirty="0"/>
              <a:t>if n = 1 then S</a:t>
            </a:r>
            <a:r>
              <a:rPr lang="en-US" sz="1400" dirty="0"/>
              <a:t>1</a:t>
            </a:r>
          </a:p>
          <a:p>
            <a:pPr marL="631825"/>
            <a:r>
              <a:rPr lang="en-US" dirty="0"/>
              <a:t>else if n = 11 then S</a:t>
            </a:r>
            <a:r>
              <a:rPr lang="en-US" sz="1400" dirty="0"/>
              <a:t>2</a:t>
            </a:r>
          </a:p>
          <a:p>
            <a:pPr marL="631825"/>
            <a:r>
              <a:rPr lang="en-US" dirty="0"/>
              <a:t>else if n = 121 then S</a:t>
            </a:r>
            <a:r>
              <a:rPr lang="en-US" sz="1400" dirty="0"/>
              <a:t>3</a:t>
            </a:r>
          </a:p>
          <a:p>
            <a:endParaRPr lang="en-US" dirty="0"/>
          </a:p>
        </p:txBody>
      </p:sp>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70118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sz="2000" dirty="0" smtClean="0"/>
              <a:t>A small no. of cases is implemented using </a:t>
            </a:r>
            <a:r>
              <a:rPr lang="en-US" sz="2000" dirty="0" smtClean="0">
                <a:solidFill>
                  <a:srgbClr val="FF0000"/>
                </a:solidFill>
              </a:rPr>
              <a:t>conditionals </a:t>
            </a:r>
            <a:r>
              <a:rPr lang="en-US" sz="2000" dirty="0" smtClean="0"/>
              <a:t>instead of case statements.</a:t>
            </a:r>
          </a:p>
          <a:p>
            <a:pPr algn="just">
              <a:buFont typeface="Arial" panose="020B0604020202020204" pitchFamily="34" charset="0"/>
              <a:buChar char="•"/>
            </a:pPr>
            <a:r>
              <a:rPr lang="en-US" sz="2000" dirty="0" smtClean="0"/>
              <a:t>For a large no. of cases, the range in which the case constants appear is used for creating a “</a:t>
            </a:r>
            <a:r>
              <a:rPr lang="en-US" sz="2000" dirty="0" smtClean="0">
                <a:solidFill>
                  <a:srgbClr val="FF0000"/>
                </a:solidFill>
              </a:rPr>
              <a:t>jump table</a:t>
            </a:r>
            <a:r>
              <a:rPr lang="en-US" sz="2000" dirty="0" smtClean="0"/>
              <a:t>” array. Entry “</a:t>
            </a:r>
            <a:r>
              <a:rPr lang="en-US" sz="2000" dirty="0" err="1" smtClean="0"/>
              <a:t>i</a:t>
            </a:r>
            <a:r>
              <a:rPr lang="en-US" sz="2000" dirty="0" smtClean="0"/>
              <a:t>” in the jump table is a machine instruction that sends control to the code for case “</a:t>
            </a:r>
            <a:r>
              <a:rPr lang="en-US" sz="2000" dirty="0" err="1" smtClean="0"/>
              <a:t>i</a:t>
            </a:r>
            <a:r>
              <a:rPr lang="en-US" sz="2000" dirty="0" smtClean="0"/>
              <a:t>”. Value of the expression is an index into the jump table, to jump to the selected case’s code. If the range of case constants is min to max, then the no. of entries in the jump table = max-min+1. Only the entries for the case constants that actually appear are used. </a:t>
            </a:r>
          </a:p>
          <a:p>
            <a:pPr algn="just">
              <a:buFont typeface="Arial" panose="020B0604020202020204" pitchFamily="34" charset="0"/>
              <a:buChar char="•"/>
            </a:pPr>
            <a:r>
              <a:rPr lang="en-US" sz="2000" dirty="0" smtClean="0"/>
              <a:t>Compiler uses the jump table if </a:t>
            </a:r>
            <a:r>
              <a:rPr lang="en-US" sz="2000" dirty="0" err="1" smtClean="0"/>
              <a:t>atleast</a:t>
            </a:r>
            <a:r>
              <a:rPr lang="en-US" sz="2000" dirty="0" smtClean="0"/>
              <a:t> half of the entries are used. If the range of case constants is large, but too many entries remain unused in the jump table, then the compiler uses the “</a:t>
            </a:r>
            <a:r>
              <a:rPr lang="en-US" sz="2000" dirty="0" smtClean="0">
                <a:solidFill>
                  <a:srgbClr val="FF0000"/>
                </a:solidFill>
              </a:rPr>
              <a:t>hash table” </a:t>
            </a:r>
            <a:r>
              <a:rPr lang="en-US" sz="2000" dirty="0" smtClean="0"/>
              <a:t>to find the code for the selected </a:t>
            </a:r>
            <a:r>
              <a:rPr lang="en-US" sz="2000" dirty="0" err="1" smtClean="0"/>
              <a:t>substatement</a:t>
            </a:r>
            <a:r>
              <a:rPr lang="en-US" sz="2000" dirty="0" smtClean="0"/>
              <a:t>.</a:t>
            </a:r>
            <a:endParaRPr lang="en-US" sz="2000" dirty="0"/>
          </a:p>
        </p:txBody>
      </p:sp>
      <p:sp>
        <p:nvSpPr>
          <p:cNvPr id="3" name="Content Placeholder 2"/>
          <p:cNvSpPr>
            <a:spLocks noGrp="1"/>
          </p:cNvSpPr>
          <p:nvPr>
            <p:ph sz="quarter" idx="10"/>
          </p:nvPr>
        </p:nvSpPr>
        <p:spPr/>
        <p:txBody>
          <a:bodyPr/>
          <a:lstStyle/>
          <a:p>
            <a:r>
              <a:rPr lang="en-US" dirty="0" smtClean="0"/>
              <a:t>(Contd..)</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7728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dirty="0" smtClean="0">
                <a:solidFill>
                  <a:srgbClr val="FF0000"/>
                </a:solidFill>
              </a:rPr>
              <a:t>Break and continue statements in loops</a:t>
            </a:r>
            <a:r>
              <a:rPr lang="en-US" dirty="0" smtClean="0"/>
              <a:t>:</a:t>
            </a:r>
          </a:p>
          <a:p>
            <a:pPr algn="just">
              <a:buFont typeface="Arial" panose="020B0604020202020204" pitchFamily="34" charset="0"/>
              <a:buChar char="•"/>
            </a:pPr>
            <a:r>
              <a:rPr lang="en-US" dirty="0" smtClean="0"/>
              <a:t>A break statement sends control out of the enclosing loop to the statement following the loop. Break can be used to jump out of a loop on a specified condition’s satisfaction.</a:t>
            </a:r>
          </a:p>
          <a:p>
            <a:pPr algn="just">
              <a:buFont typeface="Arial" panose="020B0604020202020204" pitchFamily="34" charset="0"/>
              <a:buChar char="•"/>
            </a:pPr>
            <a:r>
              <a:rPr lang="en-US" dirty="0" smtClean="0"/>
              <a:t>A continue statement repeats the enclosing loop by sending control to the beginning of the loop. It can be used to restart the loop after reestablishing the loop invariant, the condition that holds upon loop entry.</a:t>
            </a:r>
            <a:endParaRPr lang="en-US" dirty="0"/>
          </a:p>
        </p:txBody>
      </p:sp>
      <p:sp>
        <p:nvSpPr>
          <p:cNvPr id="3" name="Content Placeholder 2"/>
          <p:cNvSpPr>
            <a:spLocks noGrp="1"/>
          </p:cNvSpPr>
          <p:nvPr>
            <p:ph sz="quarter" idx="10"/>
          </p:nvPr>
        </p:nvSpPr>
        <p:spPr/>
        <p:txBody>
          <a:bodyPr/>
          <a:lstStyle/>
          <a:p>
            <a:r>
              <a:rPr lang="en-US" dirty="0" smtClean="0"/>
              <a:t>Handling special cases in loops</a:t>
            </a:r>
            <a:endParaRPr lang="en-US" dirty="0"/>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85036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Use of a break statement is to break out of a loop after handling a special case.</a:t>
            </a:r>
          </a:p>
          <a:p>
            <a:r>
              <a:rPr lang="en-US" u="sng" dirty="0" smtClean="0"/>
              <a:t>Example: </a:t>
            </a:r>
          </a:p>
          <a:p>
            <a:r>
              <a:rPr lang="en-US" dirty="0" smtClean="0"/>
              <a:t>while condition do</a:t>
            </a:r>
          </a:p>
          <a:p>
            <a:r>
              <a:rPr lang="en-US" dirty="0"/>
              <a:t> </a:t>
            </a:r>
            <a:r>
              <a:rPr lang="en-US" dirty="0" smtClean="0"/>
              <a:t>     if special case then</a:t>
            </a:r>
          </a:p>
          <a:p>
            <a:r>
              <a:rPr lang="en-US" dirty="0" smtClean="0"/>
              <a:t>          take care of special case;</a:t>
            </a:r>
          </a:p>
          <a:p>
            <a:r>
              <a:rPr lang="en-US" dirty="0" smtClean="0"/>
              <a:t>          break;</a:t>
            </a:r>
          </a:p>
          <a:p>
            <a:r>
              <a:rPr lang="en-US" dirty="0" smtClean="0"/>
              <a:t>     end if;</a:t>
            </a:r>
          </a:p>
          <a:p>
            <a:r>
              <a:rPr lang="en-US" dirty="0" smtClean="0"/>
              <a:t>     handle the normal cases;</a:t>
            </a:r>
          </a:p>
          <a:p>
            <a:r>
              <a:rPr lang="en-US" dirty="0"/>
              <a:t>e</a:t>
            </a:r>
            <a:r>
              <a:rPr lang="en-US" dirty="0" smtClean="0"/>
              <a:t>nd while</a:t>
            </a:r>
            <a:endParaRPr lang="en-US" dirty="0"/>
          </a:p>
        </p:txBody>
      </p:sp>
      <p:sp>
        <p:nvSpPr>
          <p:cNvPr id="3" name="Content Placeholder 2"/>
          <p:cNvSpPr>
            <a:spLocks noGrp="1"/>
          </p:cNvSpPr>
          <p:nvPr>
            <p:ph sz="quarter" idx="10"/>
          </p:nvPr>
        </p:nvSpPr>
        <p:spPr/>
        <p:txBody>
          <a:bodyPr>
            <a:normAutofit/>
          </a:bodyPr>
          <a:lstStyle/>
          <a:p>
            <a:r>
              <a:rPr lang="en-US" dirty="0" smtClean="0"/>
              <a:t>Break statement</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851998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Continue statement can be used to send control flow to the beginning of the loop immediately after taking care of the normal case.</a:t>
            </a:r>
          </a:p>
          <a:p>
            <a:r>
              <a:rPr lang="en-US" u="sng" dirty="0"/>
              <a:t>Example: </a:t>
            </a:r>
          </a:p>
          <a:p>
            <a:r>
              <a:rPr lang="en-US" dirty="0"/>
              <a:t>while condition do</a:t>
            </a:r>
          </a:p>
          <a:p>
            <a:r>
              <a:rPr lang="en-US" dirty="0"/>
              <a:t>      if </a:t>
            </a:r>
            <a:r>
              <a:rPr lang="en-US" dirty="0" smtClean="0"/>
              <a:t>normal </a:t>
            </a:r>
            <a:r>
              <a:rPr lang="en-US" dirty="0"/>
              <a:t>case then</a:t>
            </a:r>
          </a:p>
          <a:p>
            <a:r>
              <a:rPr lang="en-US" dirty="0"/>
              <a:t>          </a:t>
            </a:r>
            <a:r>
              <a:rPr lang="en-US" dirty="0" smtClean="0"/>
              <a:t>handle the normal </a:t>
            </a:r>
            <a:r>
              <a:rPr lang="en-US" dirty="0"/>
              <a:t>case;</a:t>
            </a:r>
          </a:p>
          <a:p>
            <a:r>
              <a:rPr lang="en-US" dirty="0"/>
              <a:t>          </a:t>
            </a:r>
            <a:r>
              <a:rPr lang="en-US" dirty="0" smtClean="0"/>
              <a:t>continue;</a:t>
            </a:r>
            <a:endParaRPr lang="en-US" dirty="0"/>
          </a:p>
          <a:p>
            <a:r>
              <a:rPr lang="en-US" dirty="0"/>
              <a:t>     end if;</a:t>
            </a:r>
          </a:p>
          <a:p>
            <a:r>
              <a:rPr lang="en-US" dirty="0"/>
              <a:t>     </a:t>
            </a:r>
            <a:r>
              <a:rPr lang="en-US" dirty="0" smtClean="0"/>
              <a:t>take care of the special </a:t>
            </a:r>
            <a:r>
              <a:rPr lang="en-US" dirty="0"/>
              <a:t>cases;</a:t>
            </a:r>
          </a:p>
          <a:p>
            <a:r>
              <a:rPr lang="en-US" dirty="0"/>
              <a:t>end while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Continue statement</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0348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Continue statement also reduces indentation of the source text </a:t>
            </a:r>
            <a:r>
              <a:rPr lang="en-US" dirty="0" err="1" smtClean="0"/>
              <a:t>i.e</a:t>
            </a:r>
            <a:r>
              <a:rPr lang="en-US" dirty="0" smtClean="0"/>
              <a:t> to reduce blank space at the beginning of a line.</a:t>
            </a:r>
          </a:p>
          <a:p>
            <a:r>
              <a:rPr lang="en-US" u="sng" dirty="0"/>
              <a:t>Example: </a:t>
            </a:r>
          </a:p>
          <a:p>
            <a:r>
              <a:rPr lang="en-US" dirty="0"/>
              <a:t>while condition do</a:t>
            </a:r>
          </a:p>
          <a:p>
            <a:r>
              <a:rPr lang="en-US" dirty="0"/>
              <a:t>      if normal case then</a:t>
            </a:r>
          </a:p>
          <a:p>
            <a:r>
              <a:rPr lang="en-US" dirty="0"/>
              <a:t>          handle the normal case;</a:t>
            </a:r>
          </a:p>
          <a:p>
            <a:r>
              <a:rPr lang="en-US" dirty="0"/>
              <a:t>      </a:t>
            </a:r>
            <a:r>
              <a:rPr lang="en-US" dirty="0" smtClean="0"/>
              <a:t>else</a:t>
            </a:r>
            <a:endParaRPr lang="en-US" dirty="0"/>
          </a:p>
          <a:p>
            <a:r>
              <a:rPr lang="en-US" dirty="0" smtClean="0"/>
              <a:t>          take </a:t>
            </a:r>
            <a:r>
              <a:rPr lang="en-US" dirty="0"/>
              <a:t>care of the special cases</a:t>
            </a:r>
            <a:r>
              <a:rPr lang="en-US" dirty="0" smtClean="0"/>
              <a:t>;  </a:t>
            </a:r>
            <a:r>
              <a:rPr lang="en-US" dirty="0" smtClean="0">
                <a:solidFill>
                  <a:srgbClr val="FF0000"/>
                </a:solidFill>
              </a:rPr>
              <a:t>// indented code</a:t>
            </a:r>
          </a:p>
          <a:p>
            <a:r>
              <a:rPr lang="en-US" dirty="0" smtClean="0"/>
              <a:t>      end if</a:t>
            </a:r>
            <a:endParaRPr lang="en-US" dirty="0"/>
          </a:p>
          <a:p>
            <a:r>
              <a:rPr lang="en-US" dirty="0"/>
              <a:t>end while</a:t>
            </a:r>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(Contd..)</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98839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while (E</a:t>
            </a:r>
            <a:r>
              <a:rPr lang="en-US" sz="1600" dirty="0" smtClean="0"/>
              <a:t>1</a:t>
            </a:r>
            <a:r>
              <a:rPr lang="en-US" dirty="0" smtClean="0"/>
              <a:t>) </a:t>
            </a:r>
          </a:p>
          <a:p>
            <a:r>
              <a:rPr lang="en-US" dirty="0" smtClean="0"/>
              <a:t>{</a:t>
            </a:r>
          </a:p>
          <a:p>
            <a:r>
              <a:rPr lang="en-US" dirty="0"/>
              <a:t> </a:t>
            </a:r>
            <a:r>
              <a:rPr lang="en-US" dirty="0" smtClean="0"/>
              <a:t>    if (E</a:t>
            </a:r>
            <a:r>
              <a:rPr lang="en-US" sz="1600" dirty="0" smtClean="0"/>
              <a:t>2</a:t>
            </a:r>
            <a:r>
              <a:rPr lang="en-US" dirty="0" smtClean="0"/>
              <a:t>)  </a:t>
            </a:r>
          </a:p>
          <a:p>
            <a:r>
              <a:rPr lang="en-US" dirty="0"/>
              <a:t> </a:t>
            </a:r>
            <a:r>
              <a:rPr lang="en-US" dirty="0" smtClean="0"/>
              <a:t>    {</a:t>
            </a:r>
          </a:p>
          <a:p>
            <a:r>
              <a:rPr lang="en-US" dirty="0"/>
              <a:t> </a:t>
            </a:r>
            <a:r>
              <a:rPr lang="en-US" dirty="0" smtClean="0"/>
              <a:t>          S</a:t>
            </a:r>
            <a:r>
              <a:rPr lang="en-US" sz="1600" dirty="0" smtClean="0"/>
              <a:t>1</a:t>
            </a:r>
            <a:r>
              <a:rPr lang="en-US" dirty="0" smtClean="0"/>
              <a:t>;</a:t>
            </a:r>
          </a:p>
          <a:p>
            <a:r>
              <a:rPr lang="en-US" dirty="0"/>
              <a:t> </a:t>
            </a:r>
            <a:r>
              <a:rPr lang="en-US" dirty="0" smtClean="0"/>
              <a:t>          break;</a:t>
            </a:r>
          </a:p>
          <a:p>
            <a:r>
              <a:rPr lang="en-US" dirty="0"/>
              <a:t> </a:t>
            </a:r>
            <a:r>
              <a:rPr lang="en-US" dirty="0" smtClean="0"/>
              <a:t>     }</a:t>
            </a:r>
          </a:p>
          <a:p>
            <a:r>
              <a:rPr lang="en-US" dirty="0"/>
              <a:t> </a:t>
            </a:r>
            <a:r>
              <a:rPr lang="en-US" dirty="0" smtClean="0"/>
              <a:t>    S</a:t>
            </a:r>
            <a:r>
              <a:rPr lang="en-US" sz="1600" dirty="0" smtClean="0"/>
              <a:t>2</a:t>
            </a:r>
            <a:r>
              <a:rPr lang="en-US" dirty="0" smtClean="0"/>
              <a:t>;</a:t>
            </a:r>
          </a:p>
          <a:p>
            <a:r>
              <a:rPr lang="en-US" dirty="0"/>
              <a:t>}</a:t>
            </a:r>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99210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436385"/>
            <a:ext cx="6324600" cy="3128962"/>
          </a:xfrm>
        </p:spPr>
      </p:pic>
      <p:sp>
        <p:nvSpPr>
          <p:cNvPr id="3" name="Content Placeholder 2"/>
          <p:cNvSpPr>
            <a:spLocks noGrp="1"/>
          </p:cNvSpPr>
          <p:nvPr>
            <p:ph sz="quarter" idx="10"/>
          </p:nvPr>
        </p:nvSpPr>
        <p:spPr/>
        <p:txBody>
          <a:bodyPr/>
          <a:lstStyle/>
          <a:p>
            <a:r>
              <a:rPr lang="en-US" dirty="0" smtClean="0"/>
              <a:t>Flow diagram</a:t>
            </a:r>
            <a:endParaRPr lang="en-US" dirty="0"/>
          </a:p>
        </p:txBody>
      </p:sp>
      <p:sp>
        <p:nvSpPr>
          <p:cNvPr id="5" name="TextBox 4"/>
          <p:cNvSpPr txBox="1"/>
          <p:nvPr/>
        </p:nvSpPr>
        <p:spPr>
          <a:xfrm>
            <a:off x="457200" y="4716544"/>
            <a:ext cx="7924800" cy="1200329"/>
          </a:xfrm>
          <a:prstGeom prst="rect">
            <a:avLst/>
          </a:prstGeom>
          <a:noFill/>
        </p:spPr>
        <p:txBody>
          <a:bodyPr wrap="square" rtlCol="0">
            <a:spAutoFit/>
          </a:bodyPr>
          <a:lstStyle/>
          <a:p>
            <a:pPr algn="just"/>
            <a:r>
              <a:rPr lang="en-US" dirty="0" smtClean="0">
                <a:latin typeface="+mj-lt"/>
              </a:rPr>
              <a:t>While loop has a single entry / single exit but the control can reach the exit in 2 ways i.e. either from test E1 or after the statement S1 (due to break statement).</a:t>
            </a:r>
            <a:endParaRPr lang="en-US" dirty="0">
              <a:latin typeface="+mj-lt"/>
            </a:endParaRP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36276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marL="533400" indent="-533400" eaLnBrk="1" hangingPunct="1"/>
            <a:r>
              <a:rPr lang="en-US" dirty="0" smtClean="0"/>
              <a:t>Introduction</a:t>
            </a:r>
          </a:p>
          <a:p>
            <a:pPr marL="533400" indent="-533400" eaLnBrk="1" hangingPunct="1"/>
            <a:r>
              <a:rPr lang="en-US" dirty="0"/>
              <a:t>T</a:t>
            </a:r>
            <a:r>
              <a:rPr lang="en-US" dirty="0" smtClean="0"/>
              <a:t>he Need for Structured Programming</a:t>
            </a:r>
          </a:p>
          <a:p>
            <a:pPr marL="533400" indent="-533400" eaLnBrk="1" hangingPunct="1"/>
            <a:r>
              <a:rPr lang="en-US" dirty="0" smtClean="0"/>
              <a:t>Syntax Directed Control Flow</a:t>
            </a:r>
          </a:p>
          <a:p>
            <a:pPr marL="533400" indent="-533400" eaLnBrk="1" hangingPunct="1"/>
            <a:r>
              <a:rPr lang="en-US" dirty="0" smtClean="0"/>
              <a:t>Conditional statements</a:t>
            </a:r>
          </a:p>
          <a:p>
            <a:pPr marL="533400" indent="-533400" eaLnBrk="1" hangingPunct="1"/>
            <a:r>
              <a:rPr lang="en-US" dirty="0" smtClean="0"/>
              <a:t>Looping Constructs: definite and Indefinite</a:t>
            </a:r>
          </a:p>
          <a:p>
            <a:pPr marL="533400" indent="-533400" eaLnBrk="1" hangingPunct="1"/>
            <a:r>
              <a:rPr lang="en-US" dirty="0" smtClean="0"/>
              <a:t>Case statements</a:t>
            </a:r>
          </a:p>
          <a:p>
            <a:pPr marL="533400" indent="-533400" eaLnBrk="1" hangingPunct="1"/>
            <a:r>
              <a:rPr lang="en-US" dirty="0" smtClean="0"/>
              <a:t>Handling special cases in loops</a:t>
            </a:r>
          </a:p>
          <a:p>
            <a:pPr marL="533400" indent="-533400" eaLnBrk="1" hangingPunct="1"/>
            <a:r>
              <a:rPr lang="en-US" dirty="0" smtClean="0"/>
              <a:t>Programming with Invariants</a:t>
            </a:r>
          </a:p>
          <a:p>
            <a:pPr marL="533400" indent="-533400" eaLnBrk="1" hangingPunct="1"/>
            <a:endParaRPr lang="en-US" dirty="0" smtClean="0"/>
          </a:p>
          <a:p>
            <a:pPr marL="533400" indent="-533400" eaLnBrk="1" hangingPunct="1"/>
            <a:endParaRPr lang="en-US" dirty="0" smtClean="0"/>
          </a:p>
        </p:txBody>
      </p:sp>
      <p:sp>
        <p:nvSpPr>
          <p:cNvPr id="7171"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C95196D0-4917-4326-B2FA-372F8843C72D}" type="slidenum">
              <a:rPr lang="en-US" sz="1000">
                <a:latin typeface="Arial" panose="020B0604020202020204" pitchFamily="34" charset="0"/>
              </a:rPr>
              <a:pPr/>
              <a:t>3</a:t>
            </a:fld>
            <a:endParaRPr lang="en-US" sz="1000">
              <a:latin typeface="Arial" panose="020B0604020202020204" pitchFamily="34" charset="0"/>
            </a:endParaRPr>
          </a:p>
        </p:txBody>
      </p:sp>
      <p:sp>
        <p:nvSpPr>
          <p:cNvPr id="7172" name="Rectangle 2"/>
          <p:cNvSpPr>
            <a:spLocks noGrp="1" noChangeArrowheads="1"/>
          </p:cNvSpPr>
          <p:nvPr>
            <p:ph type="title" idx="4294967295"/>
          </p:nvPr>
        </p:nvSpPr>
        <p:spPr>
          <a:xfrm>
            <a:off x="152400" y="122237"/>
            <a:ext cx="8153400" cy="1143000"/>
          </a:xfrm>
        </p:spPr>
        <p:txBody>
          <a:bodyPr/>
          <a:lstStyle/>
          <a:p>
            <a:pPr eaLnBrk="1" hangingPunct="1"/>
            <a:r>
              <a:rPr lang="en-US" dirty="0" smtClean="0"/>
              <a:t>Topics</a:t>
            </a:r>
          </a:p>
        </p:txBody>
      </p:sp>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In single entry / single exit, program flow is evident from the text.</a:t>
            </a:r>
          </a:p>
          <a:p>
            <a:pPr>
              <a:buFont typeface="Arial" panose="020B0604020202020204" pitchFamily="34" charset="0"/>
              <a:buChar char="•"/>
            </a:pPr>
            <a:r>
              <a:rPr lang="en-US" dirty="0" smtClean="0"/>
              <a:t>With single entry / single exit, the behavior of a statement can be characterized purely by the conditions at the entry and exit to the statement. Such conditions are called as the </a:t>
            </a:r>
            <a:r>
              <a:rPr lang="en-US" dirty="0" smtClean="0">
                <a:solidFill>
                  <a:srgbClr val="FF0000"/>
                </a:solidFill>
              </a:rPr>
              <a:t>pre-conditions</a:t>
            </a:r>
            <a:r>
              <a:rPr lang="en-US" dirty="0" smtClean="0"/>
              <a:t> and the </a:t>
            </a:r>
            <a:r>
              <a:rPr lang="en-US" dirty="0" smtClean="0">
                <a:solidFill>
                  <a:srgbClr val="FF0000"/>
                </a:solidFill>
              </a:rPr>
              <a:t>post-conditions.</a:t>
            </a:r>
          </a:p>
          <a:p>
            <a:pPr>
              <a:buFont typeface="Arial" panose="020B0604020202020204" pitchFamily="34" charset="0"/>
              <a:buChar char="•"/>
            </a:pPr>
            <a:r>
              <a:rPr lang="en-US" dirty="0" smtClean="0">
                <a:solidFill>
                  <a:srgbClr val="FF0000"/>
                </a:solidFill>
              </a:rPr>
              <a:t>Invariants</a:t>
            </a:r>
            <a:r>
              <a:rPr lang="en-US" dirty="0" smtClean="0"/>
              <a:t> are the properties that hold every time the control reaches that point.</a:t>
            </a:r>
          </a:p>
          <a:p>
            <a:pPr>
              <a:buFont typeface="Arial" panose="020B0604020202020204" pitchFamily="34" charset="0"/>
              <a:buChar char="•"/>
            </a:pPr>
            <a:r>
              <a:rPr lang="en-US" dirty="0" smtClean="0"/>
              <a:t>Invariant is an assertion that must hold for staying within the loop.</a:t>
            </a:r>
          </a:p>
          <a:p>
            <a:pPr>
              <a:buFont typeface="Arial" panose="020B0604020202020204" pitchFamily="34" charset="0"/>
              <a:buChar char="•"/>
            </a:pPr>
            <a:r>
              <a:rPr lang="en-US" dirty="0" smtClean="0"/>
              <a:t>Preconditions/ </a:t>
            </a:r>
            <a:r>
              <a:rPr lang="en-US" dirty="0" err="1" smtClean="0"/>
              <a:t>postconditions</a:t>
            </a:r>
            <a:r>
              <a:rPr lang="en-US" dirty="0" smtClean="0"/>
              <a:t> </a:t>
            </a:r>
            <a:r>
              <a:rPr lang="en-US" smtClean="0"/>
              <a:t>are the </a:t>
            </a:r>
            <a:r>
              <a:rPr lang="en-US" dirty="0" smtClean="0"/>
              <a:t>conditions that must hold for entry and exit from the loop.</a:t>
            </a:r>
          </a:p>
        </p:txBody>
      </p:sp>
      <p:sp>
        <p:nvSpPr>
          <p:cNvPr id="3" name="Content Placeholder 2"/>
          <p:cNvSpPr>
            <a:spLocks noGrp="1"/>
          </p:cNvSpPr>
          <p:nvPr>
            <p:ph sz="quarter" idx="10"/>
          </p:nvPr>
        </p:nvSpPr>
        <p:spPr/>
        <p:txBody>
          <a:bodyPr/>
          <a:lstStyle/>
          <a:p>
            <a:r>
              <a:rPr lang="en-US" dirty="0" smtClean="0"/>
              <a:t>Programming with Invariants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689517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t>
            </a:r>
            <a:r>
              <a:rPr lang="en-US" dirty="0" smtClean="0"/>
              <a:t>hile (x &gt;= y) do</a:t>
            </a:r>
          </a:p>
          <a:p>
            <a:r>
              <a:rPr lang="en-US" dirty="0" smtClean="0">
                <a:solidFill>
                  <a:srgbClr val="FF0000"/>
                </a:solidFill>
              </a:rPr>
              <a:t>{ x &gt;= y } // Invariant</a:t>
            </a:r>
          </a:p>
          <a:p>
            <a:r>
              <a:rPr lang="en-US" dirty="0" smtClean="0"/>
              <a:t>x = x – y ;</a:t>
            </a:r>
          </a:p>
          <a:p>
            <a:endParaRPr lang="en-US" dirty="0"/>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01659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t>
            </a:r>
            <a:r>
              <a:rPr lang="en-US" dirty="0" smtClean="0"/>
              <a:t>tart with the last inserted element</a:t>
            </a:r>
          </a:p>
          <a:p>
            <a:r>
              <a:rPr lang="en-US" dirty="0"/>
              <a:t>w</a:t>
            </a:r>
            <a:r>
              <a:rPr lang="en-US" dirty="0" smtClean="0"/>
              <a:t>hile elements remain to be examined do begin</a:t>
            </a:r>
          </a:p>
          <a:p>
            <a:r>
              <a:rPr lang="en-US" dirty="0"/>
              <a:t> </a:t>
            </a:r>
            <a:r>
              <a:rPr lang="en-US" dirty="0" smtClean="0"/>
              <a:t>    if this element is x then</a:t>
            </a:r>
          </a:p>
          <a:p>
            <a:r>
              <a:rPr lang="en-US" dirty="0"/>
              <a:t> </a:t>
            </a:r>
            <a:r>
              <a:rPr lang="en-US" dirty="0" smtClean="0"/>
              <a:t>           return its position</a:t>
            </a:r>
          </a:p>
          <a:p>
            <a:r>
              <a:rPr lang="en-US" dirty="0" smtClean="0"/>
              <a:t>     else</a:t>
            </a:r>
          </a:p>
          <a:p>
            <a:r>
              <a:rPr lang="en-US" dirty="0"/>
              <a:t> </a:t>
            </a:r>
            <a:r>
              <a:rPr lang="en-US" dirty="0" smtClean="0"/>
              <a:t>            consider the element to its left</a:t>
            </a:r>
          </a:p>
          <a:p>
            <a:r>
              <a:rPr lang="en-US" dirty="0"/>
              <a:t>e</a:t>
            </a:r>
            <a:r>
              <a:rPr lang="en-US" dirty="0" smtClean="0"/>
              <a:t>nd</a:t>
            </a:r>
          </a:p>
          <a:p>
            <a:r>
              <a:rPr lang="en-US" dirty="0" smtClean="0"/>
              <a:t>not found, so return 0</a:t>
            </a:r>
          </a:p>
          <a:p>
            <a:endParaRPr lang="en-US" dirty="0" smtClean="0"/>
          </a:p>
          <a:p>
            <a:pPr>
              <a:buFont typeface="Arial" panose="020B0604020202020204" pitchFamily="34" charset="0"/>
              <a:buChar char="•"/>
            </a:pPr>
            <a:r>
              <a:rPr lang="en-US" sz="2000" dirty="0" smtClean="0"/>
              <a:t>The program is well-structured but not single entry / single exit as the control can leave the conditional either by returning or by flowing through the else part to the program point after the conditional.</a:t>
            </a:r>
            <a:endParaRPr lang="en-US" sz="2000" dirty="0"/>
          </a:p>
        </p:txBody>
      </p:sp>
      <p:sp>
        <p:nvSpPr>
          <p:cNvPr id="3" name="Content Placeholder 2"/>
          <p:cNvSpPr>
            <a:spLocks noGrp="1"/>
          </p:cNvSpPr>
          <p:nvPr>
            <p:ph sz="quarter" idx="10"/>
          </p:nvPr>
        </p:nvSpPr>
        <p:spPr/>
        <p:txBody>
          <a:bodyPr/>
          <a:lstStyle/>
          <a:p>
            <a:r>
              <a:rPr lang="en-US" dirty="0" smtClean="0"/>
              <a:t>Example: Linear search</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1487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10164954"/>
              </p:ext>
            </p:extLst>
          </p:nvPr>
        </p:nvGraphicFramePr>
        <p:xfrm>
          <a:off x="362147" y="2133600"/>
          <a:ext cx="3962400" cy="365760"/>
        </p:xfrm>
        <a:graphic>
          <a:graphicData uri="http://schemas.openxmlformats.org/drawingml/2006/table">
            <a:tbl>
              <a:tblPr firstRow="1" bandRow="1">
                <a:tableStyleId>{5C22544A-7EE6-4342-B048-85BDC9FD1C3A}</a:tableStyleId>
              </a:tblPr>
              <a:tblGrid>
                <a:gridCol w="1320800"/>
                <a:gridCol w="1320800"/>
                <a:gridCol w="1320800"/>
              </a:tblGrid>
              <a:tr h="334962">
                <a:tc>
                  <a:txBody>
                    <a:bodyPr/>
                    <a:lstStyle/>
                    <a:p>
                      <a:r>
                        <a:rPr lang="en-US" dirty="0" smtClean="0"/>
                        <a:t>x</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3" name="Content Placeholder 2"/>
          <p:cNvSpPr>
            <a:spLocks noGrp="1"/>
          </p:cNvSpPr>
          <p:nvPr>
            <p:ph sz="quarter" idx="10"/>
          </p:nvPr>
        </p:nvSpPr>
        <p:spPr/>
        <p:txBody>
          <a:bodyPr/>
          <a:lstStyle/>
          <a:p>
            <a:r>
              <a:rPr lang="en-US" dirty="0" smtClean="0"/>
              <a:t>Linear search using invariants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84661499"/>
              </p:ext>
            </p:extLst>
          </p:nvPr>
        </p:nvGraphicFramePr>
        <p:xfrm>
          <a:off x="4876800" y="2133600"/>
          <a:ext cx="3733800" cy="381000"/>
        </p:xfrm>
        <a:graphic>
          <a:graphicData uri="http://schemas.openxmlformats.org/drawingml/2006/table">
            <a:tbl>
              <a:tblPr firstRow="1" bandRow="1">
                <a:tableStyleId>{5C22544A-7EE6-4342-B048-85BDC9FD1C3A}</a:tableStyleId>
              </a:tblPr>
              <a:tblGrid>
                <a:gridCol w="746760"/>
                <a:gridCol w="746760"/>
                <a:gridCol w="746760"/>
                <a:gridCol w="746760"/>
                <a:gridCol w="746760"/>
              </a:tblGrid>
              <a:tr h="381000">
                <a:tc>
                  <a:txBody>
                    <a:bodyPr/>
                    <a:lstStyle/>
                    <a:p>
                      <a:r>
                        <a:rPr lang="en-US" dirty="0" smtClean="0"/>
                        <a:t>x</a:t>
                      </a:r>
                      <a:endParaRPr lang="en-US" dirty="0"/>
                    </a:p>
                  </a:txBody>
                  <a:tcPr/>
                </a:tc>
                <a:tc>
                  <a:txBody>
                    <a:bodyPr/>
                    <a:lstStyle/>
                    <a:p>
                      <a:r>
                        <a:rPr lang="en-US" dirty="0" smtClean="0"/>
                        <a:t>…</a:t>
                      </a:r>
                      <a:endParaRPr lang="en-US" dirty="0"/>
                    </a:p>
                  </a:txBody>
                  <a:tcPr/>
                </a:tc>
                <a:tc>
                  <a:txBody>
                    <a:bodyPr/>
                    <a:lstStyle/>
                    <a:p>
                      <a:r>
                        <a:rPr lang="en-US" dirty="0" smtClean="0"/>
                        <a:t>x</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cxnSp>
        <p:nvCxnSpPr>
          <p:cNvPr id="8" name="Straight Arrow Connector 7"/>
          <p:cNvCxnSpPr/>
          <p:nvPr/>
        </p:nvCxnSpPr>
        <p:spPr>
          <a:xfrm>
            <a:off x="914400" y="182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1600" y="182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62400" y="182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29400" y="182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153400" y="1828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29200" y="1367135"/>
            <a:ext cx="381000" cy="461665"/>
          </a:xfrm>
          <a:prstGeom prst="rect">
            <a:avLst/>
          </a:prstGeom>
          <a:noFill/>
        </p:spPr>
        <p:txBody>
          <a:bodyPr wrap="square" rtlCol="0">
            <a:spAutoFit/>
          </a:bodyPr>
          <a:lstStyle/>
          <a:p>
            <a:r>
              <a:rPr lang="en-US" dirty="0" smtClean="0"/>
              <a:t>0</a:t>
            </a:r>
            <a:endParaRPr lang="en-US" dirty="0"/>
          </a:p>
        </p:txBody>
      </p:sp>
      <p:sp>
        <p:nvSpPr>
          <p:cNvPr id="18" name="TextBox 17"/>
          <p:cNvSpPr txBox="1"/>
          <p:nvPr/>
        </p:nvSpPr>
        <p:spPr>
          <a:xfrm>
            <a:off x="6400800" y="1371600"/>
            <a:ext cx="381000" cy="461665"/>
          </a:xfrm>
          <a:prstGeom prst="rect">
            <a:avLst/>
          </a:prstGeom>
          <a:noFill/>
        </p:spPr>
        <p:txBody>
          <a:bodyPr wrap="square" rtlCol="0">
            <a:spAutoFit/>
          </a:bodyPr>
          <a:lstStyle/>
          <a:p>
            <a:r>
              <a:rPr lang="en-US" dirty="0" smtClean="0"/>
              <a:t> </a:t>
            </a:r>
            <a:r>
              <a:rPr lang="en-US" dirty="0" err="1" smtClean="0"/>
              <a:t>i</a:t>
            </a:r>
            <a:endParaRPr lang="en-US" dirty="0"/>
          </a:p>
        </p:txBody>
      </p:sp>
      <p:sp>
        <p:nvSpPr>
          <p:cNvPr id="19" name="TextBox 18"/>
          <p:cNvSpPr txBox="1"/>
          <p:nvPr/>
        </p:nvSpPr>
        <p:spPr>
          <a:xfrm>
            <a:off x="7980575" y="1401452"/>
            <a:ext cx="228600" cy="461665"/>
          </a:xfrm>
          <a:prstGeom prst="rect">
            <a:avLst/>
          </a:prstGeom>
          <a:noFill/>
        </p:spPr>
        <p:txBody>
          <a:bodyPr wrap="square" rtlCol="0">
            <a:spAutoFit/>
          </a:bodyPr>
          <a:lstStyle/>
          <a:p>
            <a:r>
              <a:rPr lang="en-US" dirty="0" smtClean="0"/>
              <a:t>n</a:t>
            </a:r>
            <a:endParaRPr lang="en-US" dirty="0"/>
          </a:p>
        </p:txBody>
      </p:sp>
      <p:sp>
        <p:nvSpPr>
          <p:cNvPr id="20" name="TextBox 19"/>
          <p:cNvSpPr txBox="1"/>
          <p:nvPr/>
        </p:nvSpPr>
        <p:spPr>
          <a:xfrm>
            <a:off x="646915" y="1435231"/>
            <a:ext cx="838200" cy="461665"/>
          </a:xfrm>
          <a:prstGeom prst="rect">
            <a:avLst/>
          </a:prstGeom>
          <a:noFill/>
        </p:spPr>
        <p:txBody>
          <a:bodyPr wrap="square" rtlCol="0">
            <a:spAutoFit/>
          </a:bodyPr>
          <a:lstStyle/>
          <a:p>
            <a:r>
              <a:rPr lang="en-US" dirty="0" err="1"/>
              <a:t>i</a:t>
            </a:r>
            <a:r>
              <a:rPr lang="en-US" dirty="0" smtClean="0"/>
              <a:t> = 0</a:t>
            </a:r>
            <a:endParaRPr lang="en-US" dirty="0"/>
          </a:p>
        </p:txBody>
      </p:sp>
      <p:sp>
        <p:nvSpPr>
          <p:cNvPr id="21" name="TextBox 20"/>
          <p:cNvSpPr txBox="1"/>
          <p:nvPr/>
        </p:nvSpPr>
        <p:spPr>
          <a:xfrm>
            <a:off x="3619501" y="1447800"/>
            <a:ext cx="800099" cy="461665"/>
          </a:xfrm>
          <a:prstGeom prst="rect">
            <a:avLst/>
          </a:prstGeom>
          <a:noFill/>
        </p:spPr>
        <p:txBody>
          <a:bodyPr wrap="square" rtlCol="0">
            <a:spAutoFit/>
          </a:bodyPr>
          <a:lstStyle/>
          <a:p>
            <a:r>
              <a:rPr lang="en-US" dirty="0" smtClean="0"/>
              <a:t>  n</a:t>
            </a:r>
            <a:endParaRPr lang="en-US" dirty="0"/>
          </a:p>
        </p:txBody>
      </p:sp>
      <p:sp>
        <p:nvSpPr>
          <p:cNvPr id="24" name="TextBox 23"/>
          <p:cNvSpPr txBox="1"/>
          <p:nvPr/>
        </p:nvSpPr>
        <p:spPr>
          <a:xfrm>
            <a:off x="533400" y="2819400"/>
            <a:ext cx="3581400" cy="830997"/>
          </a:xfrm>
          <a:prstGeom prst="rect">
            <a:avLst/>
          </a:prstGeom>
          <a:noFill/>
        </p:spPr>
        <p:txBody>
          <a:bodyPr wrap="square" rtlCol="0">
            <a:spAutoFit/>
          </a:bodyPr>
          <a:lstStyle/>
          <a:p>
            <a:r>
              <a:rPr lang="en-US" dirty="0" smtClean="0"/>
              <a:t>Case: x is not in the array (</a:t>
            </a:r>
            <a:r>
              <a:rPr lang="en-US" dirty="0" err="1" smtClean="0"/>
              <a:t>i</a:t>
            </a:r>
            <a:r>
              <a:rPr lang="en-US" dirty="0" smtClean="0"/>
              <a:t>=0)</a:t>
            </a:r>
            <a:endParaRPr lang="en-US" dirty="0"/>
          </a:p>
        </p:txBody>
      </p:sp>
      <p:sp>
        <p:nvSpPr>
          <p:cNvPr id="25" name="TextBox 24"/>
          <p:cNvSpPr txBox="1"/>
          <p:nvPr/>
        </p:nvSpPr>
        <p:spPr>
          <a:xfrm>
            <a:off x="4495800" y="2819400"/>
            <a:ext cx="4038600" cy="830997"/>
          </a:xfrm>
          <a:prstGeom prst="rect">
            <a:avLst/>
          </a:prstGeom>
          <a:noFill/>
        </p:spPr>
        <p:txBody>
          <a:bodyPr wrap="square" rtlCol="0">
            <a:spAutoFit/>
          </a:bodyPr>
          <a:lstStyle/>
          <a:p>
            <a:r>
              <a:rPr lang="en-US" dirty="0" smtClean="0"/>
              <a:t>Case: Most recent x is A[</a:t>
            </a:r>
            <a:r>
              <a:rPr lang="en-US" dirty="0" err="1" smtClean="0"/>
              <a:t>i</a:t>
            </a:r>
            <a:r>
              <a:rPr lang="en-US" dirty="0" smtClean="0"/>
              <a:t>], </a:t>
            </a:r>
          </a:p>
          <a:p>
            <a:r>
              <a:rPr lang="en-US" dirty="0" smtClean="0"/>
              <a:t>(0&lt; </a:t>
            </a:r>
            <a:r>
              <a:rPr lang="en-US" dirty="0" err="1" smtClean="0"/>
              <a:t>i</a:t>
            </a:r>
            <a:r>
              <a:rPr lang="en-US" dirty="0" smtClean="0"/>
              <a:t>&lt;= n)</a:t>
            </a:r>
            <a:endParaRPr lang="en-US" dirty="0"/>
          </a:p>
        </p:txBody>
      </p:sp>
      <p:sp>
        <p:nvSpPr>
          <p:cNvPr id="2" name="TextBox 1"/>
          <p:cNvSpPr txBox="1"/>
          <p:nvPr/>
        </p:nvSpPr>
        <p:spPr>
          <a:xfrm>
            <a:off x="533400" y="4038600"/>
            <a:ext cx="7675775" cy="461665"/>
          </a:xfrm>
          <a:prstGeom prst="rect">
            <a:avLst/>
          </a:prstGeom>
          <a:noFill/>
        </p:spPr>
        <p:txBody>
          <a:bodyPr wrap="square" rtlCol="0">
            <a:spAutoFit/>
          </a:bodyPr>
          <a:lstStyle/>
          <a:p>
            <a:r>
              <a:rPr lang="en-US" dirty="0" smtClean="0"/>
              <a:t>Combined case: x=A[</a:t>
            </a:r>
            <a:r>
              <a:rPr lang="en-US" dirty="0" err="1" smtClean="0"/>
              <a:t>i</a:t>
            </a:r>
            <a:r>
              <a:rPr lang="en-US" dirty="0" smtClean="0"/>
              <a:t>] and x is not in A[i+1..n]</a:t>
            </a:r>
            <a:endParaRPr lang="en-US" dirty="0"/>
          </a:p>
        </p:txBody>
      </p:sp>
      <p:sp>
        <p:nvSpPr>
          <p:cNvPr id="22" name="TextBox 21"/>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854482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525963"/>
          </a:xfrm>
        </p:spPr>
        <p:txBody>
          <a:bodyPr/>
          <a:lstStyle/>
          <a:p>
            <a:r>
              <a:rPr lang="en-US" sz="2000" dirty="0" smtClean="0"/>
              <a:t>Initialization;</a:t>
            </a:r>
          </a:p>
          <a:p>
            <a:r>
              <a:rPr lang="en-US" sz="2000" dirty="0"/>
              <a:t>d</a:t>
            </a:r>
            <a:r>
              <a:rPr lang="en-US" sz="2000" dirty="0" smtClean="0"/>
              <a:t>o the search;</a:t>
            </a:r>
          </a:p>
          <a:p>
            <a:r>
              <a:rPr lang="en-US" sz="1800" dirty="0" smtClean="0">
                <a:solidFill>
                  <a:srgbClr val="FF0000"/>
                </a:solidFill>
              </a:rPr>
              <a:t>{(x is not in the table) or (the most recent x is A[</a:t>
            </a:r>
            <a:r>
              <a:rPr lang="en-US" sz="1800" dirty="0" err="1" smtClean="0">
                <a:solidFill>
                  <a:srgbClr val="FF0000"/>
                </a:solidFill>
              </a:rPr>
              <a:t>i</a:t>
            </a:r>
            <a:r>
              <a:rPr lang="en-US" sz="1800" dirty="0" smtClean="0">
                <a:solidFill>
                  <a:srgbClr val="FF0000"/>
                </a:solidFill>
              </a:rPr>
              <a:t>] and 0&lt;</a:t>
            </a:r>
            <a:r>
              <a:rPr lang="en-US" sz="1800" dirty="0" err="1" smtClean="0">
                <a:solidFill>
                  <a:srgbClr val="FF0000"/>
                </a:solidFill>
              </a:rPr>
              <a:t>i</a:t>
            </a:r>
            <a:r>
              <a:rPr lang="en-US" sz="1800" dirty="0" smtClean="0">
                <a:solidFill>
                  <a:srgbClr val="FF0000"/>
                </a:solidFill>
              </a:rPr>
              <a:t>&lt;=n)}  </a:t>
            </a:r>
            <a:r>
              <a:rPr lang="en-US" sz="1800" dirty="0" smtClean="0">
                <a:solidFill>
                  <a:srgbClr val="FF0000"/>
                </a:solidFill>
                <a:sym typeface="Wingdings" panose="05000000000000000000" pitchFamily="2" charset="2"/>
              </a:rPr>
              <a:t> </a:t>
            </a:r>
            <a:r>
              <a:rPr lang="en-US" sz="1800" dirty="0" err="1" smtClean="0">
                <a:solidFill>
                  <a:srgbClr val="FF0000"/>
                </a:solidFill>
                <a:sym typeface="Wingdings" panose="05000000000000000000" pitchFamily="2" charset="2"/>
              </a:rPr>
              <a:t>Postcondition</a:t>
            </a:r>
            <a:endParaRPr lang="en-US" sz="1800" dirty="0" smtClean="0">
              <a:solidFill>
                <a:srgbClr val="FF0000"/>
              </a:solidFill>
            </a:endParaRPr>
          </a:p>
          <a:p>
            <a:r>
              <a:rPr lang="en-US" sz="2000" dirty="0"/>
              <a:t>i</a:t>
            </a:r>
            <a:r>
              <a:rPr lang="en-US" sz="2000" dirty="0" smtClean="0"/>
              <a:t>f x is not in the table then</a:t>
            </a:r>
          </a:p>
          <a:p>
            <a:r>
              <a:rPr lang="en-US" sz="2000" dirty="0"/>
              <a:t> </a:t>
            </a:r>
            <a:r>
              <a:rPr lang="en-US" sz="2000" dirty="0" smtClean="0"/>
              <a:t>     return 0;</a:t>
            </a:r>
          </a:p>
          <a:p>
            <a:r>
              <a:rPr lang="en-US" sz="2000" dirty="0"/>
              <a:t>e</a:t>
            </a:r>
            <a:r>
              <a:rPr lang="en-US" sz="2000" dirty="0" smtClean="0"/>
              <a:t>lse</a:t>
            </a:r>
          </a:p>
          <a:p>
            <a:r>
              <a:rPr lang="en-US" sz="2000" dirty="0" smtClean="0"/>
              <a:t>       return </a:t>
            </a:r>
            <a:r>
              <a:rPr lang="en-US" sz="2000" dirty="0" err="1" smtClean="0"/>
              <a:t>i</a:t>
            </a:r>
            <a:r>
              <a:rPr lang="en-US" sz="2000" dirty="0" smtClean="0"/>
              <a:t>;</a:t>
            </a:r>
          </a:p>
          <a:p>
            <a:endParaRPr lang="en-US" sz="2000" dirty="0"/>
          </a:p>
          <a:p>
            <a:r>
              <a:rPr lang="en-US" sz="2000" dirty="0"/>
              <a:t>Initialization;</a:t>
            </a:r>
          </a:p>
          <a:p>
            <a:r>
              <a:rPr lang="en-US" sz="2000" dirty="0"/>
              <a:t>do the search;</a:t>
            </a:r>
          </a:p>
          <a:p>
            <a:r>
              <a:rPr lang="en-US" sz="2000" dirty="0" smtClean="0">
                <a:solidFill>
                  <a:srgbClr val="FF0000"/>
                </a:solidFill>
              </a:rPr>
              <a:t>{ x =A[</a:t>
            </a:r>
            <a:r>
              <a:rPr lang="en-US" sz="2000" dirty="0" err="1" smtClean="0">
                <a:solidFill>
                  <a:srgbClr val="FF0000"/>
                </a:solidFill>
              </a:rPr>
              <a:t>i</a:t>
            </a:r>
            <a:r>
              <a:rPr lang="en-US" sz="2000" dirty="0" smtClean="0">
                <a:solidFill>
                  <a:srgbClr val="FF0000"/>
                </a:solidFill>
              </a:rPr>
              <a:t>] and x is not in A[i+1..n] and 0&lt;=</a:t>
            </a:r>
            <a:r>
              <a:rPr lang="en-US" sz="2000" dirty="0" err="1" smtClean="0">
                <a:solidFill>
                  <a:srgbClr val="FF0000"/>
                </a:solidFill>
              </a:rPr>
              <a:t>i</a:t>
            </a:r>
            <a:r>
              <a:rPr lang="en-US" sz="2000" dirty="0" smtClean="0">
                <a:solidFill>
                  <a:srgbClr val="FF0000"/>
                </a:solidFill>
              </a:rPr>
              <a:t>&lt;=n }  </a:t>
            </a:r>
            <a:r>
              <a:rPr lang="en-US" sz="2000" dirty="0" smtClean="0">
                <a:solidFill>
                  <a:srgbClr val="FF0000"/>
                </a:solidFill>
                <a:sym typeface="Wingdings" panose="05000000000000000000" pitchFamily="2" charset="2"/>
              </a:rPr>
              <a:t> </a:t>
            </a:r>
            <a:r>
              <a:rPr lang="en-US" sz="2000" dirty="0" err="1" smtClean="0">
                <a:solidFill>
                  <a:srgbClr val="FF0000"/>
                </a:solidFill>
                <a:sym typeface="Wingdings" panose="05000000000000000000" pitchFamily="2" charset="2"/>
              </a:rPr>
              <a:t>Postcondition</a:t>
            </a:r>
            <a:endParaRPr lang="en-US" sz="2000" dirty="0">
              <a:solidFill>
                <a:srgbClr val="FF0000"/>
              </a:solidFill>
            </a:endParaRPr>
          </a:p>
          <a:p>
            <a:r>
              <a:rPr lang="en-US" sz="2000" dirty="0" smtClean="0"/>
              <a:t>return </a:t>
            </a:r>
            <a:r>
              <a:rPr lang="en-US" sz="2000" dirty="0" err="1"/>
              <a:t>i</a:t>
            </a:r>
            <a:r>
              <a:rPr lang="en-US" sz="2000" dirty="0"/>
              <a:t>;</a:t>
            </a:r>
          </a:p>
          <a:p>
            <a:endParaRPr lang="en-US" sz="2000" dirty="0" smtClean="0"/>
          </a:p>
          <a:p>
            <a:endParaRPr lang="en-US" sz="2000" dirty="0"/>
          </a:p>
          <a:p>
            <a:endParaRPr lang="en-US" sz="2000" dirty="0" smtClean="0"/>
          </a:p>
          <a:p>
            <a:endParaRPr lang="en-US" dirty="0"/>
          </a:p>
          <a:p>
            <a:endParaRPr lang="en-US" dirty="0"/>
          </a:p>
        </p:txBody>
      </p:sp>
      <p:sp>
        <p:nvSpPr>
          <p:cNvPr id="3" name="Content Placeholder 2"/>
          <p:cNvSpPr>
            <a:spLocks noGrp="1"/>
          </p:cNvSpPr>
          <p:nvPr>
            <p:ph sz="quarter" idx="10"/>
          </p:nvPr>
        </p:nvSpPr>
        <p:spPr/>
        <p:txBody>
          <a:bodyPr/>
          <a:lstStyle/>
          <a:p>
            <a:r>
              <a:rPr lang="en-US" dirty="0" smtClean="0"/>
              <a:t>Program </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588028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A[0]= x;</a:t>
            </a:r>
          </a:p>
          <a:p>
            <a:r>
              <a:rPr lang="en-US" dirty="0" err="1" smtClean="0"/>
              <a:t>i</a:t>
            </a:r>
            <a:r>
              <a:rPr lang="en-US" dirty="0" smtClean="0"/>
              <a:t>=n;</a:t>
            </a:r>
          </a:p>
          <a:p>
            <a:r>
              <a:rPr lang="en-US" dirty="0" smtClean="0"/>
              <a:t>while (x!=A[</a:t>
            </a:r>
            <a:r>
              <a:rPr lang="en-US" dirty="0" err="1" smtClean="0"/>
              <a:t>i</a:t>
            </a:r>
            <a:r>
              <a:rPr lang="en-US" dirty="0" smtClean="0"/>
              <a:t>])</a:t>
            </a:r>
          </a:p>
          <a:p>
            <a:r>
              <a:rPr lang="en-US" dirty="0" smtClean="0">
                <a:solidFill>
                  <a:srgbClr val="FF0000"/>
                </a:solidFill>
              </a:rPr>
              <a:t>{x != A[</a:t>
            </a:r>
            <a:r>
              <a:rPr lang="en-US" dirty="0" err="1" smtClean="0">
                <a:solidFill>
                  <a:srgbClr val="FF0000"/>
                </a:solidFill>
              </a:rPr>
              <a:t>i</a:t>
            </a:r>
            <a:r>
              <a:rPr lang="en-US" dirty="0" smtClean="0">
                <a:solidFill>
                  <a:srgbClr val="FF0000"/>
                </a:solidFill>
              </a:rPr>
              <a:t>] }</a:t>
            </a:r>
            <a:r>
              <a:rPr lang="en-US" dirty="0" smtClean="0">
                <a:solidFill>
                  <a:srgbClr val="FF0000"/>
                </a:solidFill>
                <a:sym typeface="Wingdings" panose="05000000000000000000" pitchFamily="2" charset="2"/>
              </a:rPr>
              <a:t> Invariant</a:t>
            </a:r>
            <a:endParaRPr lang="en-US" dirty="0" smtClean="0">
              <a:solidFill>
                <a:srgbClr val="FF0000"/>
              </a:solidFill>
            </a:endParaRPr>
          </a:p>
          <a:p>
            <a:r>
              <a:rPr lang="en-US" dirty="0" err="1" smtClean="0"/>
              <a:t>i</a:t>
            </a:r>
            <a:r>
              <a:rPr lang="en-US" dirty="0" smtClean="0"/>
              <a:t>=i-1;</a:t>
            </a:r>
          </a:p>
          <a:p>
            <a:r>
              <a:rPr lang="en-US" sz="2000" dirty="0">
                <a:solidFill>
                  <a:srgbClr val="FF0000"/>
                </a:solidFill>
              </a:rPr>
              <a:t>{ x =</a:t>
            </a:r>
            <a:r>
              <a:rPr lang="en-US" sz="2000" dirty="0" smtClean="0">
                <a:solidFill>
                  <a:srgbClr val="FF0000"/>
                </a:solidFill>
              </a:rPr>
              <a:t>A[</a:t>
            </a:r>
            <a:r>
              <a:rPr lang="en-US" sz="2000" dirty="0" err="1" smtClean="0">
                <a:solidFill>
                  <a:srgbClr val="FF0000"/>
                </a:solidFill>
              </a:rPr>
              <a:t>i</a:t>
            </a:r>
            <a:r>
              <a:rPr lang="en-US" sz="2000" dirty="0" smtClean="0">
                <a:solidFill>
                  <a:srgbClr val="FF0000"/>
                </a:solidFill>
              </a:rPr>
              <a:t>] </a:t>
            </a:r>
            <a:r>
              <a:rPr lang="en-US" sz="2000" dirty="0">
                <a:solidFill>
                  <a:srgbClr val="FF0000"/>
                </a:solidFill>
              </a:rPr>
              <a:t>and x is not in A[i+1..n] and 0&lt;=</a:t>
            </a:r>
            <a:r>
              <a:rPr lang="en-US" sz="2000" dirty="0" err="1">
                <a:solidFill>
                  <a:srgbClr val="FF0000"/>
                </a:solidFill>
              </a:rPr>
              <a:t>i</a:t>
            </a:r>
            <a:r>
              <a:rPr lang="en-US" sz="2000" dirty="0">
                <a:solidFill>
                  <a:srgbClr val="FF0000"/>
                </a:solidFill>
              </a:rPr>
              <a:t>&lt;=n </a:t>
            </a:r>
            <a:r>
              <a:rPr lang="en-US" sz="2000" dirty="0" smtClean="0">
                <a:solidFill>
                  <a:srgbClr val="FF0000"/>
                </a:solidFill>
              </a:rPr>
              <a:t>} </a:t>
            </a:r>
            <a:r>
              <a:rPr lang="en-US" sz="2000" dirty="0" smtClean="0">
                <a:solidFill>
                  <a:srgbClr val="FF0000"/>
                </a:solidFill>
                <a:sym typeface="Wingdings" panose="05000000000000000000" pitchFamily="2" charset="2"/>
              </a:rPr>
              <a:t> </a:t>
            </a:r>
            <a:r>
              <a:rPr lang="en-US" sz="2000" dirty="0" err="1" smtClean="0">
                <a:solidFill>
                  <a:srgbClr val="FF0000"/>
                </a:solidFill>
                <a:sym typeface="Wingdings" panose="05000000000000000000" pitchFamily="2" charset="2"/>
              </a:rPr>
              <a:t>Postcondition</a:t>
            </a:r>
            <a:endParaRPr lang="en-US" sz="2000" dirty="0">
              <a:solidFill>
                <a:srgbClr val="FF0000"/>
              </a:solidFill>
            </a:endParaRPr>
          </a:p>
          <a:p>
            <a:r>
              <a:rPr lang="en-US" dirty="0" smtClean="0"/>
              <a:t>return </a:t>
            </a:r>
            <a:r>
              <a:rPr lang="en-US" dirty="0" err="1" smtClean="0"/>
              <a:t>i</a:t>
            </a:r>
            <a:r>
              <a:rPr lang="en-US" dirty="0" smtClean="0"/>
              <a:t>;</a:t>
            </a:r>
          </a:p>
          <a:p>
            <a:endParaRPr lang="en-US" dirty="0"/>
          </a:p>
        </p:txBody>
      </p:sp>
      <p:sp>
        <p:nvSpPr>
          <p:cNvPr id="3" name="Content Placeholder 2"/>
          <p:cNvSpPr>
            <a:spLocks noGrp="1"/>
          </p:cNvSpPr>
          <p:nvPr>
            <p:ph sz="quarter" idx="10"/>
          </p:nvPr>
        </p:nvSpPr>
        <p:spPr/>
        <p:txBody>
          <a:bodyPr/>
          <a:lstStyle/>
          <a:p>
            <a:r>
              <a:rPr lang="en-US" dirty="0" smtClean="0"/>
              <a:t>Program</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51199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Problem: sort </a:t>
            </a:r>
            <a:r>
              <a:rPr lang="en-US" i="1" dirty="0"/>
              <a:t>n</a:t>
            </a:r>
            <a:r>
              <a:rPr lang="en-US" dirty="0"/>
              <a:t> numbers in </a:t>
            </a:r>
            <a:r>
              <a:rPr lang="en-US" i="1" dirty="0" smtClean="0"/>
              <a:t>A</a:t>
            </a:r>
            <a:r>
              <a:rPr lang="en-US" dirty="0" smtClean="0"/>
              <a:t>[0..</a:t>
            </a:r>
            <a:r>
              <a:rPr lang="en-US" i="1" dirty="0"/>
              <a:t>n</a:t>
            </a:r>
            <a:r>
              <a:rPr lang="en-US" dirty="0"/>
              <a:t>].</a:t>
            </a:r>
          </a:p>
          <a:p>
            <a:r>
              <a:rPr lang="en-US" dirty="0"/>
              <a:t>Input: </a:t>
            </a:r>
            <a:r>
              <a:rPr lang="en-US" i="1" dirty="0"/>
              <a:t>n, </a:t>
            </a:r>
            <a:r>
              <a:rPr lang="en-US" dirty="0"/>
              <a:t>numbers in </a:t>
            </a:r>
            <a:r>
              <a:rPr lang="en-US" i="1" dirty="0"/>
              <a:t>A</a:t>
            </a:r>
            <a:endParaRPr lang="en-US" i="1" dirty="0">
              <a:sym typeface="Symbol" panose="05050102010706020507" pitchFamily="18" charset="2"/>
            </a:endParaRPr>
          </a:p>
          <a:p>
            <a:r>
              <a:rPr lang="en-US" dirty="0"/>
              <a:t>Output: </a:t>
            </a:r>
            <a:r>
              <a:rPr lang="en-US" i="1" dirty="0"/>
              <a:t>A </a:t>
            </a:r>
            <a:r>
              <a:rPr lang="en-US" dirty="0"/>
              <a:t>in sorted order: </a:t>
            </a:r>
            <a:r>
              <a:rPr lang="en-US" dirty="0">
                <a:sym typeface="Symbol" panose="05050102010706020507" pitchFamily="18" charset="2"/>
              </a:rPr>
              <a:t></a:t>
            </a:r>
            <a:r>
              <a:rPr lang="en-US" dirty="0"/>
              <a:t> </a:t>
            </a:r>
            <a:r>
              <a:rPr lang="en-US" i="1" dirty="0" err="1"/>
              <a:t>i</a:t>
            </a:r>
            <a:r>
              <a:rPr lang="en-US" i="1" dirty="0"/>
              <a:t> </a:t>
            </a:r>
            <a:r>
              <a:rPr lang="en-US" dirty="0">
                <a:sym typeface="Symbol" panose="05050102010706020507" pitchFamily="18" charset="2"/>
              </a:rPr>
              <a:t> </a:t>
            </a:r>
            <a:r>
              <a:rPr lang="en-US" dirty="0" smtClean="0">
                <a:sym typeface="Symbol" panose="05050102010706020507" pitchFamily="18" charset="2"/>
              </a:rPr>
              <a:t>[0..</a:t>
            </a:r>
            <a:r>
              <a:rPr lang="en-US" i="1" dirty="0">
                <a:sym typeface="Symbol" panose="05050102010706020507" pitchFamily="18" charset="2"/>
              </a:rPr>
              <a:t>n</a:t>
            </a:r>
            <a:r>
              <a:rPr lang="en-US" dirty="0">
                <a:sym typeface="Symbol" panose="05050102010706020507" pitchFamily="18" charset="2"/>
              </a:rPr>
              <a:t>],  </a:t>
            </a:r>
            <a:r>
              <a:rPr lang="en-US" i="1" dirty="0">
                <a:sym typeface="Symbol" panose="05050102010706020507" pitchFamily="18" charset="2"/>
              </a:rPr>
              <a:t>A</a:t>
            </a:r>
            <a:r>
              <a:rPr lang="en-US" dirty="0">
                <a:sym typeface="Symbol" panose="05050102010706020507" pitchFamily="18" charset="2"/>
              </a:rPr>
              <a:t>[</a:t>
            </a:r>
            <a:r>
              <a:rPr lang="en-US" i="1" dirty="0">
                <a:sym typeface="Symbol" panose="05050102010706020507" pitchFamily="18" charset="2"/>
              </a:rPr>
              <a:t>i</a:t>
            </a:r>
            <a:r>
              <a:rPr lang="en-US" dirty="0">
                <a:sym typeface="Symbol" panose="05050102010706020507" pitchFamily="18" charset="2"/>
              </a:rPr>
              <a:t>-1] &lt;= </a:t>
            </a:r>
            <a:r>
              <a:rPr lang="en-US" i="1" dirty="0">
                <a:sym typeface="Symbol" panose="05050102010706020507" pitchFamily="18" charset="2"/>
              </a:rPr>
              <a:t>A</a:t>
            </a:r>
            <a:r>
              <a:rPr lang="en-US" dirty="0">
                <a:sym typeface="Symbol" panose="05050102010706020507" pitchFamily="18" charset="2"/>
              </a:rPr>
              <a:t>[</a:t>
            </a:r>
            <a:r>
              <a:rPr lang="en-US" i="1" dirty="0" err="1">
                <a:sym typeface="Symbol" panose="05050102010706020507" pitchFamily="18" charset="2"/>
              </a:rPr>
              <a:t>i</a:t>
            </a:r>
            <a:r>
              <a:rPr lang="en-US" dirty="0">
                <a:sym typeface="Symbol" panose="05050102010706020507" pitchFamily="18" charset="2"/>
              </a:rPr>
              <a:t>]</a:t>
            </a:r>
          </a:p>
          <a:p>
            <a:endParaRPr lang="en-US" dirty="0"/>
          </a:p>
        </p:txBody>
      </p:sp>
      <p:sp>
        <p:nvSpPr>
          <p:cNvPr id="3" name="Content Placeholder 2"/>
          <p:cNvSpPr>
            <a:spLocks noGrp="1"/>
          </p:cNvSpPr>
          <p:nvPr>
            <p:ph sz="quarter" idx="10"/>
          </p:nvPr>
        </p:nvSpPr>
        <p:spPr/>
        <p:txBody>
          <a:bodyPr/>
          <a:lstStyle/>
          <a:p>
            <a:r>
              <a:rPr lang="en-US" dirty="0" smtClean="0"/>
              <a:t>Example: Insertion sort</a:t>
            </a:r>
            <a:endParaRPr lang="en-US" dirty="0"/>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
        <p:nvSpPr>
          <p:cNvPr id="6" name="Content Placeholder 1"/>
          <p:cNvSpPr txBox="1">
            <a:spLocks/>
          </p:cNvSpPr>
          <p:nvPr/>
        </p:nvSpPr>
        <p:spPr bwMode="auto">
          <a:xfrm>
            <a:off x="457200" y="2895600"/>
            <a:ext cx="822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smtClean="0">
                <a:latin typeface="Courier New" panose="02070309020205020404" pitchFamily="49" charset="0"/>
              </a:rPr>
              <a:t>void insertsort (int A[], int n)</a:t>
            </a:r>
          </a:p>
          <a:p>
            <a:r>
              <a:rPr lang="en-US" sz="1400" smtClean="0">
                <a:latin typeface="Courier New" panose="02070309020205020404" pitchFamily="49" charset="0"/>
              </a:rPr>
              <a:t>{</a:t>
            </a:r>
          </a:p>
          <a:p>
            <a:r>
              <a:rPr lang="en-US" sz="1400" smtClean="0">
                <a:latin typeface="Courier New" panose="02070309020205020404" pitchFamily="49" charset="0"/>
              </a:rPr>
              <a:t>int i, j, key;</a:t>
            </a:r>
          </a:p>
          <a:p>
            <a:r>
              <a:rPr lang="en-US" sz="1400" smtClean="0">
                <a:latin typeface="Courier New" panose="02070309020205020404" pitchFamily="49" charset="0"/>
              </a:rPr>
              <a:t>f</a:t>
            </a:r>
            <a:r>
              <a:rPr lang="en-GB" sz="1400" smtClean="0">
                <a:latin typeface="Courier New" panose="02070309020205020404" pitchFamily="49" charset="0"/>
              </a:rPr>
              <a:t>or</a:t>
            </a:r>
            <a:r>
              <a:rPr lang="en-US" sz="1400" smtClean="0">
                <a:latin typeface="Courier New" panose="02070309020205020404" pitchFamily="49" charset="0"/>
              </a:rPr>
              <a:t> i</a:t>
            </a:r>
            <a:r>
              <a:rPr lang="en-GB" sz="1400" smtClean="0">
                <a:latin typeface="Courier New" panose="02070309020205020404" pitchFamily="49" charset="0"/>
              </a:rPr>
              <a:t>=1 to n</a:t>
            </a:r>
          </a:p>
          <a:p>
            <a:r>
              <a:rPr lang="en-US" sz="1400" smtClean="0">
                <a:latin typeface="Courier New" panose="02070309020205020404" pitchFamily="49" charset="0"/>
              </a:rPr>
              <a:t>   </a:t>
            </a:r>
            <a:r>
              <a:rPr lang="en-GB" sz="1400" smtClean="0">
                <a:latin typeface="Courier New" panose="02070309020205020404" pitchFamily="49" charset="0"/>
              </a:rPr>
              <a:t>{</a:t>
            </a:r>
          </a:p>
          <a:p>
            <a:r>
              <a:rPr lang="en-GB" sz="1400" smtClean="0">
                <a:latin typeface="Courier New" panose="02070309020205020404" pitchFamily="49" charset="0"/>
              </a:rPr>
              <a:t>      key=A[i];</a:t>
            </a:r>
          </a:p>
          <a:p>
            <a:r>
              <a:rPr lang="en-GB" sz="1400" smtClean="0">
                <a:latin typeface="Courier New" panose="02070309020205020404" pitchFamily="49" charset="0"/>
              </a:rPr>
              <a:t>      j=i;</a:t>
            </a:r>
          </a:p>
          <a:p>
            <a:r>
              <a:rPr lang="en-GB" sz="1400" smtClean="0">
                <a:latin typeface="Courier New" panose="02070309020205020404" pitchFamily="49" charset="0"/>
              </a:rPr>
              <a:t>      while (j&gt;0) and (key&lt;A[j-1])</a:t>
            </a:r>
          </a:p>
          <a:p>
            <a:r>
              <a:rPr lang="en-GB" sz="1400" smtClean="0">
                <a:latin typeface="Courier New" panose="02070309020205020404" pitchFamily="49" charset="0"/>
              </a:rPr>
              <a:t>     </a:t>
            </a:r>
            <a:r>
              <a:rPr lang="en-US" sz="1400" smtClean="0">
                <a:latin typeface="Courier New" panose="02070309020205020404" pitchFamily="49" charset="0"/>
              </a:rPr>
              <a:t>   </a:t>
            </a:r>
            <a:r>
              <a:rPr lang="en-GB" sz="1400" smtClean="0">
                <a:latin typeface="Courier New" panose="02070309020205020404" pitchFamily="49" charset="0"/>
              </a:rPr>
              <a:t>{</a:t>
            </a:r>
          </a:p>
          <a:p>
            <a:r>
              <a:rPr lang="en-GB" sz="1400" smtClean="0">
                <a:latin typeface="Courier New" panose="02070309020205020404" pitchFamily="49" charset="0"/>
              </a:rPr>
              <a:t>           A[j]=A[j-1];</a:t>
            </a:r>
          </a:p>
          <a:p>
            <a:r>
              <a:rPr lang="en-GB" sz="1400" smtClean="0">
                <a:latin typeface="Courier New" panose="02070309020205020404" pitchFamily="49" charset="0"/>
              </a:rPr>
              <a:t>        </a:t>
            </a:r>
            <a:r>
              <a:rPr lang="en-US" sz="1400" smtClean="0">
                <a:latin typeface="Courier New" panose="02070309020205020404" pitchFamily="49" charset="0"/>
              </a:rPr>
              <a:t>   j</a:t>
            </a:r>
            <a:r>
              <a:rPr lang="en-GB" sz="1400" smtClean="0">
                <a:latin typeface="Courier New" panose="02070309020205020404" pitchFamily="49" charset="0"/>
              </a:rPr>
              <a:t>=j-1;</a:t>
            </a:r>
          </a:p>
          <a:p>
            <a:r>
              <a:rPr lang="en-GB" sz="1400" smtClean="0">
                <a:latin typeface="Courier New" panose="02070309020205020404" pitchFamily="49" charset="0"/>
              </a:rPr>
              <a:t>        }</a:t>
            </a:r>
          </a:p>
          <a:p>
            <a:r>
              <a:rPr lang="en-GB" sz="1400" smtClean="0">
                <a:latin typeface="Courier New" panose="02070309020205020404" pitchFamily="49" charset="0"/>
              </a:rPr>
              <a:t>      A[j]=key;</a:t>
            </a:r>
          </a:p>
          <a:p>
            <a:r>
              <a:rPr lang="en-GB" sz="1400" smtClean="0">
                <a:latin typeface="Courier New" panose="02070309020205020404" pitchFamily="49" charset="0"/>
              </a:rPr>
              <a:t>   }</a:t>
            </a:r>
          </a:p>
          <a:p>
            <a:r>
              <a:rPr lang="en-GB" sz="1400" smtClean="0">
                <a:latin typeface="Courier New" panose="02070309020205020404" pitchFamily="49" charset="0"/>
              </a:rPr>
              <a:t>}</a:t>
            </a:r>
          </a:p>
          <a:p>
            <a:endParaRPr lang="en-US" dirty="0"/>
          </a:p>
        </p:txBody>
      </p:sp>
    </p:spTree>
    <p:extLst>
      <p:ext uri="{BB962C8B-B14F-4D97-AF65-F5344CB8AC3E}">
        <p14:creationId xmlns:p14="http://schemas.microsoft.com/office/powerpoint/2010/main" val="3742354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Programming using Invariants</a:t>
            </a:r>
            <a:endParaRPr lang="en-US" dirty="0"/>
          </a:p>
        </p:txBody>
      </p:sp>
      <p:sp>
        <p:nvSpPr>
          <p:cNvPr id="4" name="Text Box 5"/>
          <p:cNvSpPr txBox="1">
            <a:spLocks noChangeArrowheads="1"/>
          </p:cNvSpPr>
          <p:nvPr/>
        </p:nvSpPr>
        <p:spPr bwMode="auto">
          <a:xfrm>
            <a:off x="457200" y="1600200"/>
            <a:ext cx="7696200" cy="461664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wrap="square">
            <a:spAutoFit/>
          </a:bodyPr>
          <a:lstStyle/>
          <a:p>
            <a:r>
              <a:rPr lang="en-US" sz="1400" dirty="0" smtClean="0">
                <a:latin typeface="Courier New" panose="02070309020205020404" pitchFamily="49" charset="0"/>
              </a:rPr>
              <a:t>void </a:t>
            </a:r>
            <a:r>
              <a:rPr lang="en-US" sz="1400" dirty="0" err="1" smtClean="0">
                <a:latin typeface="Courier New" panose="02070309020205020404" pitchFamily="49" charset="0"/>
              </a:rPr>
              <a:t>insertsort</a:t>
            </a:r>
            <a:r>
              <a:rPr lang="en-US" sz="1400" dirty="0" smtClean="0">
                <a:latin typeface="Courier New" panose="02070309020205020404" pitchFamily="49" charset="0"/>
              </a:rPr>
              <a:t> (</a:t>
            </a:r>
            <a:r>
              <a:rPr lang="en-US" sz="1400" dirty="0" err="1" smtClean="0">
                <a:latin typeface="Courier New" panose="02070309020205020404" pitchFamily="49" charset="0"/>
              </a:rPr>
              <a:t>int</a:t>
            </a:r>
            <a:r>
              <a:rPr lang="en-US" sz="1400" dirty="0" smtClean="0">
                <a:latin typeface="Courier New" panose="02070309020205020404" pitchFamily="49" charset="0"/>
              </a:rPr>
              <a:t> A[], </a:t>
            </a:r>
            <a:r>
              <a:rPr lang="en-US" sz="1400" dirty="0" err="1" smtClean="0">
                <a:latin typeface="Courier New" panose="02070309020205020404" pitchFamily="49" charset="0"/>
              </a:rPr>
              <a:t>int</a:t>
            </a:r>
            <a:r>
              <a:rPr lang="en-US" sz="1400" dirty="0" smtClean="0">
                <a:latin typeface="Courier New" panose="02070309020205020404" pitchFamily="49" charset="0"/>
              </a:rPr>
              <a:t> n)</a:t>
            </a:r>
          </a:p>
          <a:p>
            <a:r>
              <a:rPr lang="en-US" sz="1400" dirty="0" smtClean="0">
                <a:latin typeface="Courier New" panose="02070309020205020404" pitchFamily="49" charset="0"/>
              </a:rPr>
              <a:t>{</a:t>
            </a:r>
          </a:p>
          <a:p>
            <a:r>
              <a:rPr lang="en-US" sz="1400" dirty="0" err="1">
                <a:latin typeface="Courier New" panose="02070309020205020404" pitchFamily="49" charset="0"/>
              </a:rPr>
              <a:t>i</a:t>
            </a:r>
            <a:r>
              <a:rPr lang="en-US" sz="1400" dirty="0" err="1" smtClean="0">
                <a:latin typeface="Courier New" panose="02070309020205020404" pitchFamily="49" charset="0"/>
              </a:rPr>
              <a:t>nt</a:t>
            </a:r>
            <a:r>
              <a:rPr lang="en-US" sz="1400" dirty="0" smtClean="0">
                <a:latin typeface="Courier New" panose="02070309020205020404" pitchFamily="49" charset="0"/>
              </a:rPr>
              <a:t> </a:t>
            </a:r>
            <a:r>
              <a:rPr lang="en-US" sz="1400" dirty="0" err="1" smtClean="0">
                <a:latin typeface="Courier New" panose="02070309020205020404" pitchFamily="49" charset="0"/>
              </a:rPr>
              <a:t>i</a:t>
            </a:r>
            <a:r>
              <a:rPr lang="en-US" sz="1400" dirty="0" smtClean="0">
                <a:latin typeface="Courier New" panose="02070309020205020404" pitchFamily="49" charset="0"/>
              </a:rPr>
              <a:t>, j, key;</a:t>
            </a:r>
          </a:p>
          <a:p>
            <a:r>
              <a:rPr lang="en-US" sz="1400" dirty="0">
                <a:solidFill>
                  <a:srgbClr val="3333FF"/>
                </a:solidFill>
                <a:latin typeface="Courier New" panose="02070309020205020404" pitchFamily="49" charset="0"/>
              </a:rPr>
              <a:t>{</a:t>
            </a:r>
            <a:r>
              <a:rPr lang="en-US" sz="1400" dirty="0" smtClean="0">
                <a:solidFill>
                  <a:srgbClr val="3333FF"/>
                </a:solidFill>
                <a:latin typeface="Courier New" panose="02070309020205020404" pitchFamily="49" charset="0"/>
              </a:rPr>
              <a:t>A[0] is sorted, n&gt;0 } </a:t>
            </a:r>
            <a:r>
              <a:rPr lang="en-US" sz="1400" dirty="0" smtClean="0">
                <a:solidFill>
                  <a:srgbClr val="3333FF"/>
                </a:solidFill>
                <a:latin typeface="Courier New" panose="02070309020205020404" pitchFamily="49" charset="0"/>
                <a:sym typeface="Wingdings" panose="05000000000000000000" pitchFamily="2" charset="2"/>
              </a:rPr>
              <a:t> precondition</a:t>
            </a:r>
            <a:endParaRPr lang="en-US" sz="1400" dirty="0" smtClean="0">
              <a:solidFill>
                <a:srgbClr val="3333FF"/>
              </a:solidFill>
              <a:latin typeface="Courier New" panose="02070309020205020404" pitchFamily="49" charset="0"/>
            </a:endParaRPr>
          </a:p>
          <a:p>
            <a:r>
              <a:rPr lang="en-US" sz="1400" dirty="0" smtClean="0">
                <a:latin typeface="Courier New" panose="02070309020205020404" pitchFamily="49" charset="0"/>
              </a:rPr>
              <a:t>f</a:t>
            </a:r>
            <a:r>
              <a:rPr lang="en-GB" sz="1400" dirty="0">
                <a:latin typeface="Courier New" panose="02070309020205020404" pitchFamily="49" charset="0"/>
              </a:rPr>
              <a:t>or</a:t>
            </a:r>
            <a:r>
              <a:rPr lang="en-US" sz="1400" dirty="0">
                <a:latin typeface="Courier New" panose="02070309020205020404" pitchFamily="49" charset="0"/>
              </a:rPr>
              <a:t> </a:t>
            </a:r>
            <a:r>
              <a:rPr lang="en-US" sz="1400" dirty="0" err="1" smtClean="0">
                <a:latin typeface="Courier New" panose="02070309020205020404" pitchFamily="49" charset="0"/>
              </a:rPr>
              <a:t>i</a:t>
            </a:r>
            <a:r>
              <a:rPr lang="en-GB" sz="1400" dirty="0" smtClean="0">
                <a:latin typeface="Courier New" panose="02070309020205020404" pitchFamily="49" charset="0"/>
              </a:rPr>
              <a:t>=1 </a:t>
            </a:r>
            <a:r>
              <a:rPr lang="en-GB" sz="1400" dirty="0">
                <a:latin typeface="Courier New" panose="02070309020205020404" pitchFamily="49" charset="0"/>
              </a:rPr>
              <a:t>to </a:t>
            </a:r>
            <a:r>
              <a:rPr lang="en-GB" sz="1400" dirty="0" smtClean="0">
                <a:latin typeface="Courier New" panose="02070309020205020404" pitchFamily="49" charset="0"/>
              </a:rPr>
              <a:t>n</a:t>
            </a:r>
            <a:endParaRPr lang="en-GB" sz="1400" dirty="0">
              <a:latin typeface="Courier New" panose="02070309020205020404" pitchFamily="49" charset="0"/>
            </a:endParaRPr>
          </a:p>
          <a:p>
            <a:r>
              <a:rPr lang="en-US" sz="1400" dirty="0">
                <a:latin typeface="Courier New" panose="02070309020205020404" pitchFamily="49" charset="0"/>
              </a:rPr>
              <a:t>   </a:t>
            </a:r>
            <a:r>
              <a:rPr lang="en-GB" sz="1400" dirty="0" smtClean="0">
                <a:latin typeface="Courier New" panose="02070309020205020404" pitchFamily="49" charset="0"/>
              </a:rPr>
              <a:t>{ </a:t>
            </a:r>
            <a:r>
              <a:rPr lang="en-GB" sz="1400" dirty="0">
                <a:solidFill>
                  <a:srgbClr val="3333FF"/>
                </a:solidFill>
                <a:latin typeface="Courier New" panose="02070309020205020404" pitchFamily="49" charset="0"/>
              </a:rPr>
              <a:t>{</a:t>
            </a:r>
            <a:r>
              <a:rPr lang="en-GB" sz="1400" dirty="0" smtClean="0">
                <a:solidFill>
                  <a:srgbClr val="3333FF"/>
                </a:solidFill>
                <a:latin typeface="Courier New" panose="02070309020205020404" pitchFamily="49" charset="0"/>
              </a:rPr>
              <a:t> A[0] to A[i-1] is sorted } </a:t>
            </a:r>
            <a:r>
              <a:rPr lang="en-GB" sz="1400" dirty="0" smtClean="0">
                <a:solidFill>
                  <a:srgbClr val="3333FF"/>
                </a:solidFill>
                <a:latin typeface="Courier New" panose="02070309020205020404" pitchFamily="49" charset="0"/>
                <a:sym typeface="Wingdings" panose="05000000000000000000" pitchFamily="2" charset="2"/>
              </a:rPr>
              <a:t> Invariant</a:t>
            </a:r>
            <a:endParaRPr lang="en-GB" sz="1400" dirty="0" smtClean="0">
              <a:solidFill>
                <a:srgbClr val="3333FF"/>
              </a:solidFill>
              <a:latin typeface="Courier New" panose="02070309020205020404" pitchFamily="49" charset="0"/>
            </a:endParaRPr>
          </a:p>
          <a:p>
            <a:r>
              <a:rPr lang="en-GB" sz="1400" dirty="0">
                <a:latin typeface="Courier New" panose="02070309020205020404" pitchFamily="49" charset="0"/>
              </a:rPr>
              <a:t> </a:t>
            </a:r>
            <a:r>
              <a:rPr lang="en-GB" sz="1400" dirty="0" smtClean="0">
                <a:latin typeface="Courier New" panose="02070309020205020404" pitchFamily="49" charset="0"/>
              </a:rPr>
              <a:t>     key=A[</a:t>
            </a:r>
            <a:r>
              <a:rPr lang="en-GB" sz="1400" dirty="0" err="1" smtClean="0">
                <a:latin typeface="Courier New" panose="02070309020205020404" pitchFamily="49" charset="0"/>
              </a:rPr>
              <a:t>i</a:t>
            </a:r>
            <a:r>
              <a:rPr lang="en-GB" sz="1400" dirty="0" smtClean="0">
                <a:latin typeface="Courier New" panose="02070309020205020404" pitchFamily="49" charset="0"/>
              </a:rPr>
              <a:t>];</a:t>
            </a:r>
            <a:endParaRPr lang="en-GB" sz="1400" dirty="0">
              <a:latin typeface="Courier New" panose="02070309020205020404" pitchFamily="49" charset="0"/>
            </a:endParaRPr>
          </a:p>
          <a:p>
            <a:r>
              <a:rPr lang="en-GB" sz="1400" dirty="0">
                <a:latin typeface="Courier New" panose="02070309020205020404" pitchFamily="49" charset="0"/>
              </a:rPr>
              <a:t>      </a:t>
            </a:r>
            <a:r>
              <a:rPr lang="en-GB" sz="1400" dirty="0" smtClean="0">
                <a:latin typeface="Courier New" panose="02070309020205020404" pitchFamily="49" charset="0"/>
              </a:rPr>
              <a:t>j=</a:t>
            </a:r>
            <a:r>
              <a:rPr lang="en-GB" sz="1400" dirty="0" err="1" smtClean="0">
                <a:latin typeface="Courier New" panose="02070309020205020404" pitchFamily="49" charset="0"/>
              </a:rPr>
              <a:t>i</a:t>
            </a:r>
            <a:r>
              <a:rPr lang="en-GB" sz="1400" dirty="0" smtClean="0">
                <a:latin typeface="Courier New" panose="02070309020205020404" pitchFamily="49" charset="0"/>
              </a:rPr>
              <a:t>;</a:t>
            </a:r>
          </a:p>
          <a:p>
            <a:r>
              <a:rPr lang="en-GB" sz="1400" dirty="0" smtClean="0">
                <a:latin typeface="Courier New" panose="02070309020205020404" pitchFamily="49" charset="0"/>
              </a:rPr>
              <a:t>      </a:t>
            </a:r>
            <a:r>
              <a:rPr lang="en-GB" sz="1400" dirty="0">
                <a:solidFill>
                  <a:srgbClr val="FF0000"/>
                </a:solidFill>
                <a:latin typeface="Courier New" panose="02070309020205020404" pitchFamily="49" charset="0"/>
              </a:rPr>
              <a:t> </a:t>
            </a:r>
            <a:r>
              <a:rPr lang="en-GB" sz="1400" dirty="0" smtClean="0">
                <a:solidFill>
                  <a:srgbClr val="FF0000"/>
                </a:solidFill>
                <a:latin typeface="Courier New" panose="02070309020205020404" pitchFamily="49" charset="0"/>
              </a:rPr>
              <a:t>{(j&gt;0 and key &lt; A[j-1]) }</a:t>
            </a:r>
            <a:r>
              <a:rPr lang="en-GB" sz="1400" dirty="0" smtClean="0">
                <a:solidFill>
                  <a:srgbClr val="FF0000"/>
                </a:solidFill>
                <a:latin typeface="Courier New" panose="02070309020205020404" pitchFamily="49" charset="0"/>
                <a:sym typeface="Wingdings" panose="05000000000000000000" pitchFamily="2" charset="2"/>
              </a:rPr>
              <a:t> precondition</a:t>
            </a:r>
            <a:endParaRPr lang="en-GB" sz="1400" dirty="0">
              <a:solidFill>
                <a:srgbClr val="FF0000"/>
              </a:solidFill>
              <a:latin typeface="Courier New" panose="02070309020205020404" pitchFamily="49" charset="0"/>
            </a:endParaRPr>
          </a:p>
          <a:p>
            <a:r>
              <a:rPr lang="en-GB" sz="1400" dirty="0">
                <a:latin typeface="Courier New" panose="02070309020205020404" pitchFamily="49" charset="0"/>
              </a:rPr>
              <a:t>      while </a:t>
            </a:r>
            <a:r>
              <a:rPr lang="en-GB" sz="1400" dirty="0" smtClean="0">
                <a:latin typeface="Courier New" panose="02070309020205020404" pitchFamily="49" charset="0"/>
              </a:rPr>
              <a:t>(j&gt;0) and (key&lt;A[j-1])</a:t>
            </a:r>
            <a:endParaRPr lang="en-GB" sz="1400" dirty="0">
              <a:latin typeface="Courier New" panose="02070309020205020404" pitchFamily="49" charset="0"/>
            </a:endParaRPr>
          </a:p>
          <a:p>
            <a:r>
              <a:rPr lang="en-GB" sz="1400" dirty="0">
                <a:latin typeface="Courier New" panose="02070309020205020404" pitchFamily="49" charset="0"/>
              </a:rPr>
              <a:t>     </a:t>
            </a:r>
            <a:r>
              <a:rPr lang="en-US" sz="1400" dirty="0">
                <a:latin typeface="Courier New" panose="02070309020205020404" pitchFamily="49" charset="0"/>
              </a:rPr>
              <a:t>   </a:t>
            </a:r>
            <a:r>
              <a:rPr lang="en-GB" sz="1400" dirty="0" smtClean="0">
                <a:latin typeface="Courier New" panose="02070309020205020404" pitchFamily="49" charset="0"/>
              </a:rPr>
              <a:t>{ </a:t>
            </a:r>
          </a:p>
          <a:p>
            <a:r>
              <a:rPr lang="en-GB" sz="1400" dirty="0">
                <a:solidFill>
                  <a:srgbClr val="FF0000"/>
                </a:solidFill>
                <a:latin typeface="Courier New" panose="02070309020205020404" pitchFamily="49" charset="0"/>
              </a:rPr>
              <a:t> </a:t>
            </a:r>
            <a:r>
              <a:rPr lang="en-GB" sz="1400" dirty="0" smtClean="0">
                <a:solidFill>
                  <a:srgbClr val="FF0000"/>
                </a:solidFill>
                <a:latin typeface="Courier New" panose="02070309020205020404" pitchFamily="49" charset="0"/>
              </a:rPr>
              <a:t>       </a:t>
            </a:r>
            <a:r>
              <a:rPr lang="en-GB" sz="1400" dirty="0">
                <a:solidFill>
                  <a:srgbClr val="FF0000"/>
                </a:solidFill>
                <a:latin typeface="Courier New" panose="02070309020205020404" pitchFamily="49" charset="0"/>
              </a:rPr>
              <a:t> </a:t>
            </a:r>
            <a:r>
              <a:rPr lang="en-GB" sz="1400" dirty="0" smtClean="0">
                <a:solidFill>
                  <a:srgbClr val="FF0000"/>
                </a:solidFill>
                <a:latin typeface="Courier New" panose="02070309020205020404" pitchFamily="49" charset="0"/>
              </a:rPr>
              <a:t> {(j&gt;0&amp;&amp;j&lt;=</a:t>
            </a:r>
            <a:r>
              <a:rPr lang="en-GB" sz="1400" dirty="0" err="1" smtClean="0">
                <a:solidFill>
                  <a:srgbClr val="FF0000"/>
                </a:solidFill>
                <a:latin typeface="Courier New" panose="02070309020205020404" pitchFamily="49" charset="0"/>
              </a:rPr>
              <a:t>i</a:t>
            </a:r>
            <a:r>
              <a:rPr lang="en-GB" sz="1400" dirty="0" smtClean="0">
                <a:solidFill>
                  <a:srgbClr val="FF0000"/>
                </a:solidFill>
                <a:latin typeface="Courier New" panose="02070309020205020404" pitchFamily="49" charset="0"/>
              </a:rPr>
              <a:t> &amp;&amp; key&lt;= A[k] for all k = j-1 to </a:t>
            </a:r>
            <a:r>
              <a:rPr lang="en-GB" sz="1400" dirty="0" err="1" smtClean="0">
                <a:solidFill>
                  <a:srgbClr val="FF0000"/>
                </a:solidFill>
                <a:latin typeface="Courier New" panose="02070309020205020404" pitchFamily="49" charset="0"/>
              </a:rPr>
              <a:t>i</a:t>
            </a:r>
            <a:r>
              <a:rPr lang="en-GB" sz="1400" dirty="0" smtClean="0">
                <a:solidFill>
                  <a:srgbClr val="FF0000"/>
                </a:solidFill>
                <a:latin typeface="Courier New" panose="02070309020205020404" pitchFamily="49" charset="0"/>
              </a:rPr>
              <a:t>)}</a:t>
            </a:r>
            <a:r>
              <a:rPr lang="en-GB" sz="1400" dirty="0" smtClean="0">
                <a:solidFill>
                  <a:srgbClr val="FF0000"/>
                </a:solidFill>
                <a:latin typeface="Courier New" panose="02070309020205020404" pitchFamily="49" charset="0"/>
                <a:sym typeface="Wingdings" panose="05000000000000000000" pitchFamily="2" charset="2"/>
              </a:rPr>
              <a:t> Invariant</a:t>
            </a:r>
            <a:endParaRPr lang="en-GB" sz="1400" dirty="0" smtClean="0">
              <a:solidFill>
                <a:srgbClr val="FF0000"/>
              </a:solidFill>
              <a:latin typeface="Courier New" panose="02070309020205020404" pitchFamily="49" charset="0"/>
            </a:endParaRPr>
          </a:p>
          <a:p>
            <a:r>
              <a:rPr lang="en-GB" sz="1400" dirty="0">
                <a:latin typeface="Courier New" panose="02070309020205020404" pitchFamily="49" charset="0"/>
              </a:rPr>
              <a:t> </a:t>
            </a:r>
            <a:r>
              <a:rPr lang="en-GB" sz="1400" dirty="0" smtClean="0">
                <a:latin typeface="Courier New" panose="02070309020205020404" pitchFamily="49" charset="0"/>
              </a:rPr>
              <a:t>          A[j]=A[j-1];</a:t>
            </a:r>
            <a:endParaRPr lang="en-GB" sz="1400" dirty="0">
              <a:latin typeface="Courier New" panose="02070309020205020404" pitchFamily="49" charset="0"/>
            </a:endParaRPr>
          </a:p>
          <a:p>
            <a:r>
              <a:rPr lang="en-GB" sz="1400" dirty="0">
                <a:latin typeface="Courier New" panose="02070309020205020404" pitchFamily="49" charset="0"/>
              </a:rPr>
              <a:t>        </a:t>
            </a:r>
            <a:r>
              <a:rPr lang="en-US" sz="1400" dirty="0">
                <a:latin typeface="Courier New" panose="02070309020205020404" pitchFamily="49" charset="0"/>
              </a:rPr>
              <a:t>   </a:t>
            </a:r>
            <a:r>
              <a:rPr lang="en-US" sz="1400" dirty="0" smtClean="0">
                <a:latin typeface="Courier New" panose="02070309020205020404" pitchFamily="49" charset="0"/>
              </a:rPr>
              <a:t>j</a:t>
            </a:r>
            <a:r>
              <a:rPr lang="en-GB" sz="1400" dirty="0" smtClean="0">
                <a:latin typeface="Courier New" panose="02070309020205020404" pitchFamily="49" charset="0"/>
              </a:rPr>
              <a:t>=j-1;</a:t>
            </a:r>
            <a:endParaRPr lang="en-GB" sz="1400" dirty="0">
              <a:latin typeface="Courier New" panose="02070309020205020404" pitchFamily="49" charset="0"/>
            </a:endParaRPr>
          </a:p>
          <a:p>
            <a:r>
              <a:rPr lang="en-GB" sz="1400" dirty="0" smtClean="0">
                <a:latin typeface="Courier New" panose="02070309020205020404" pitchFamily="49" charset="0"/>
              </a:rPr>
              <a:t>        }</a:t>
            </a:r>
          </a:p>
          <a:p>
            <a:r>
              <a:rPr lang="en-GB" sz="1400" dirty="0" smtClean="0">
                <a:latin typeface="Courier New" panose="02070309020205020404" pitchFamily="49" charset="0"/>
              </a:rPr>
              <a:t>         </a:t>
            </a:r>
            <a:r>
              <a:rPr lang="en-GB" sz="1400" dirty="0">
                <a:solidFill>
                  <a:srgbClr val="FF0000"/>
                </a:solidFill>
                <a:latin typeface="Courier New" panose="02070309020205020404" pitchFamily="49" charset="0"/>
              </a:rPr>
              <a:t>{</a:t>
            </a:r>
            <a:r>
              <a:rPr lang="en-GB" sz="1400" dirty="0" smtClean="0">
                <a:solidFill>
                  <a:srgbClr val="FF0000"/>
                </a:solidFill>
                <a:latin typeface="Courier New" panose="02070309020205020404" pitchFamily="49" charset="0"/>
              </a:rPr>
              <a:t>A[j+1] to A[</a:t>
            </a:r>
            <a:r>
              <a:rPr lang="en-GB" sz="1400" dirty="0" err="1" smtClean="0">
                <a:solidFill>
                  <a:srgbClr val="FF0000"/>
                </a:solidFill>
                <a:latin typeface="Courier New" panose="02070309020205020404" pitchFamily="49" charset="0"/>
              </a:rPr>
              <a:t>i</a:t>
            </a:r>
            <a:r>
              <a:rPr lang="en-GB" sz="1400" dirty="0" smtClean="0">
                <a:solidFill>
                  <a:srgbClr val="FF0000"/>
                </a:solidFill>
                <a:latin typeface="Courier New" panose="02070309020205020404" pitchFamily="49" charset="0"/>
              </a:rPr>
              <a:t>] is sorted} </a:t>
            </a:r>
            <a:r>
              <a:rPr lang="en-GB" sz="1400" dirty="0">
                <a:solidFill>
                  <a:srgbClr val="FF0000"/>
                </a:solidFill>
                <a:latin typeface="Courier New" panose="02070309020205020404" pitchFamily="49" charset="0"/>
                <a:sym typeface="Wingdings" panose="05000000000000000000" pitchFamily="2" charset="2"/>
              </a:rPr>
              <a:t> </a:t>
            </a:r>
            <a:r>
              <a:rPr lang="en-GB" sz="1400" dirty="0" err="1">
                <a:solidFill>
                  <a:srgbClr val="FF0000"/>
                </a:solidFill>
                <a:latin typeface="Courier New" panose="02070309020205020404" pitchFamily="49" charset="0"/>
                <a:sym typeface="Wingdings" panose="05000000000000000000" pitchFamily="2" charset="2"/>
              </a:rPr>
              <a:t>postcondition</a:t>
            </a:r>
            <a:endParaRPr lang="en-GB" sz="1400" dirty="0" smtClean="0">
              <a:solidFill>
                <a:srgbClr val="FF0000"/>
              </a:solidFill>
              <a:latin typeface="Courier New" panose="02070309020205020404" pitchFamily="49" charset="0"/>
            </a:endParaRPr>
          </a:p>
          <a:p>
            <a:r>
              <a:rPr lang="en-GB" sz="1400" dirty="0">
                <a:solidFill>
                  <a:srgbClr val="FF0000"/>
                </a:solidFill>
                <a:latin typeface="Courier New" panose="02070309020205020404" pitchFamily="49" charset="0"/>
              </a:rPr>
              <a:t> </a:t>
            </a:r>
            <a:r>
              <a:rPr lang="en-GB" sz="1400" dirty="0" smtClean="0">
                <a:solidFill>
                  <a:srgbClr val="FF0000"/>
                </a:solidFill>
                <a:latin typeface="Courier New" panose="02070309020205020404" pitchFamily="49" charset="0"/>
              </a:rPr>
              <a:t>        </a:t>
            </a:r>
            <a:r>
              <a:rPr lang="en-GB" sz="1400" dirty="0" smtClean="0">
                <a:latin typeface="Courier New" panose="02070309020205020404" pitchFamily="49" charset="0"/>
              </a:rPr>
              <a:t>A[j]=key;</a:t>
            </a:r>
          </a:p>
          <a:p>
            <a:r>
              <a:rPr lang="en-GB" sz="1400" dirty="0" smtClean="0">
                <a:solidFill>
                  <a:srgbClr val="FF0000"/>
                </a:solidFill>
                <a:latin typeface="Courier New" panose="02070309020205020404" pitchFamily="49" charset="0"/>
              </a:rPr>
              <a:t>          // A[0] </a:t>
            </a:r>
            <a:r>
              <a:rPr lang="en-GB" sz="1400" dirty="0">
                <a:solidFill>
                  <a:srgbClr val="FF0000"/>
                </a:solidFill>
                <a:latin typeface="Courier New" panose="02070309020205020404" pitchFamily="49" charset="0"/>
              </a:rPr>
              <a:t>to A[</a:t>
            </a:r>
            <a:r>
              <a:rPr lang="en-GB" sz="1400" dirty="0" err="1">
                <a:solidFill>
                  <a:srgbClr val="FF0000"/>
                </a:solidFill>
                <a:latin typeface="Courier New" panose="02070309020205020404" pitchFamily="49" charset="0"/>
              </a:rPr>
              <a:t>i</a:t>
            </a:r>
            <a:r>
              <a:rPr lang="en-GB" sz="1400" dirty="0">
                <a:solidFill>
                  <a:srgbClr val="FF0000"/>
                </a:solidFill>
                <a:latin typeface="Courier New" panose="02070309020205020404" pitchFamily="49" charset="0"/>
              </a:rPr>
              <a:t>] is </a:t>
            </a:r>
            <a:r>
              <a:rPr lang="en-GB" sz="1400" dirty="0" smtClean="0">
                <a:solidFill>
                  <a:srgbClr val="FF0000"/>
                </a:solidFill>
                <a:latin typeface="Courier New" panose="02070309020205020404" pitchFamily="49" charset="0"/>
              </a:rPr>
              <a:t>sorted</a:t>
            </a:r>
            <a:endParaRPr lang="en-GB" sz="1400" dirty="0">
              <a:solidFill>
                <a:srgbClr val="FF0000"/>
              </a:solidFill>
              <a:latin typeface="Courier New" panose="02070309020205020404" pitchFamily="49" charset="0"/>
            </a:endParaRPr>
          </a:p>
          <a:p>
            <a:r>
              <a:rPr lang="en-GB" sz="1400" dirty="0" smtClean="0">
                <a:solidFill>
                  <a:srgbClr val="FF0000"/>
                </a:solidFill>
                <a:latin typeface="Courier New" panose="02070309020205020404" pitchFamily="49" charset="0"/>
              </a:rPr>
              <a:t>     </a:t>
            </a:r>
            <a:r>
              <a:rPr lang="en-GB" sz="1400" dirty="0" smtClean="0">
                <a:latin typeface="Courier New" panose="02070309020205020404" pitchFamily="49" charset="0"/>
              </a:rPr>
              <a:t>}</a:t>
            </a:r>
          </a:p>
          <a:p>
            <a:r>
              <a:rPr lang="en-GB" sz="1400" dirty="0">
                <a:solidFill>
                  <a:srgbClr val="3333FF"/>
                </a:solidFill>
                <a:latin typeface="Courier New" panose="02070309020205020404" pitchFamily="49" charset="0"/>
              </a:rPr>
              <a:t> </a:t>
            </a:r>
            <a:r>
              <a:rPr lang="en-GB" sz="1400" dirty="0" smtClean="0">
                <a:solidFill>
                  <a:srgbClr val="3333FF"/>
                </a:solidFill>
                <a:latin typeface="Courier New" panose="02070309020205020404" pitchFamily="49" charset="0"/>
              </a:rPr>
              <a:t>{All elements A[0] to A[n] are sorted } </a:t>
            </a:r>
            <a:r>
              <a:rPr lang="en-GB" sz="1400" dirty="0" smtClean="0">
                <a:solidFill>
                  <a:srgbClr val="3333FF"/>
                </a:solidFill>
                <a:latin typeface="Courier New" panose="02070309020205020404" pitchFamily="49" charset="0"/>
                <a:sym typeface="Wingdings" panose="05000000000000000000" pitchFamily="2" charset="2"/>
              </a:rPr>
              <a:t> </a:t>
            </a:r>
            <a:r>
              <a:rPr lang="en-GB" sz="1400" dirty="0" err="1" smtClean="0">
                <a:solidFill>
                  <a:srgbClr val="3333FF"/>
                </a:solidFill>
                <a:latin typeface="Courier New" panose="02070309020205020404" pitchFamily="49" charset="0"/>
                <a:sym typeface="Wingdings" panose="05000000000000000000" pitchFamily="2" charset="2"/>
              </a:rPr>
              <a:t>postcondition</a:t>
            </a:r>
            <a:endParaRPr lang="en-GB" sz="1400" dirty="0" smtClean="0">
              <a:solidFill>
                <a:srgbClr val="3333FF"/>
              </a:solidFill>
              <a:latin typeface="Courier New" panose="02070309020205020404" pitchFamily="49" charset="0"/>
            </a:endParaRPr>
          </a:p>
          <a:p>
            <a:r>
              <a:rPr lang="en-GB" sz="1400" dirty="0" smtClean="0">
                <a:latin typeface="Courier New" panose="02070309020205020404" pitchFamily="49" charset="0"/>
              </a:rPr>
              <a:t>}</a:t>
            </a:r>
            <a:endParaRPr lang="en-GB" sz="1400" dirty="0">
              <a:latin typeface="Courier New" panose="02070309020205020404" pitchFamily="49" charset="0"/>
            </a:endParaRP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220262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525963"/>
          </a:xfrm>
        </p:spPr>
        <p:txBody>
          <a:bodyPr/>
          <a:lstStyle/>
          <a:p>
            <a:endParaRPr lang="en-US"/>
          </a:p>
        </p:txBody>
      </p:sp>
      <p:sp>
        <p:nvSpPr>
          <p:cNvPr id="3" name="Content Placeholder 2"/>
          <p:cNvSpPr>
            <a:spLocks noGrp="1"/>
          </p:cNvSpPr>
          <p:nvPr>
            <p:ph sz="quarter" idx="10"/>
          </p:nvPr>
        </p:nvSpPr>
        <p:spPr/>
        <p:txBody>
          <a:bodyPr/>
          <a:lstStyle/>
          <a:p>
            <a:r>
              <a:rPr lang="en-US" dirty="0" smtClean="0"/>
              <a:t>Example: Finding Loop invariant</a:t>
            </a:r>
            <a:endParaRPr lang="en-US" dirty="0"/>
          </a:p>
        </p:txBody>
      </p:sp>
      <p:pic>
        <p:nvPicPr>
          <p:cNvPr id="6" name="Picture 5"/>
          <p:cNvPicPr>
            <a:picLocks noChangeAspect="1"/>
          </p:cNvPicPr>
          <p:nvPr/>
        </p:nvPicPr>
        <p:blipFill>
          <a:blip r:embed="rId2"/>
          <a:stretch>
            <a:fillRect/>
          </a:stretch>
        </p:blipFill>
        <p:spPr>
          <a:xfrm>
            <a:off x="304800" y="1494623"/>
            <a:ext cx="8470704" cy="4677577"/>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59553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754563"/>
          </a:xfrm>
        </p:spPr>
        <p:txBody>
          <a:bodyPr/>
          <a:lstStyle/>
          <a:p>
            <a:r>
              <a:rPr lang="en-US" sz="1100" dirty="0" smtClean="0"/>
              <a:t>main()</a:t>
            </a:r>
          </a:p>
          <a:p>
            <a:r>
              <a:rPr lang="en-US" sz="1100" dirty="0" smtClean="0"/>
              <a:t>{</a:t>
            </a:r>
          </a:p>
          <a:p>
            <a:r>
              <a:rPr lang="en-US" sz="1100" dirty="0" err="1" smtClean="0"/>
              <a:t>int</a:t>
            </a:r>
            <a:r>
              <a:rPr lang="en-US" sz="1100" dirty="0" smtClean="0"/>
              <a:t> n, a[100], item, </a:t>
            </a:r>
            <a:r>
              <a:rPr lang="en-US" sz="1100" dirty="0" err="1" smtClean="0"/>
              <a:t>loc</a:t>
            </a:r>
            <a:r>
              <a:rPr lang="en-US" sz="1100" dirty="0" smtClean="0"/>
              <a:t>, beg, end, mid, </a:t>
            </a:r>
            <a:r>
              <a:rPr lang="en-US" sz="1100" dirty="0" err="1" smtClean="0"/>
              <a:t>i</a:t>
            </a:r>
            <a:r>
              <a:rPr lang="en-US" sz="1100" dirty="0" smtClean="0"/>
              <a:t>, flag=0;</a:t>
            </a:r>
          </a:p>
          <a:p>
            <a:r>
              <a:rPr lang="en-US" sz="1100" dirty="0" err="1" smtClean="0"/>
              <a:t>scanf</a:t>
            </a:r>
            <a:r>
              <a:rPr lang="en-US" sz="1100" dirty="0" smtClean="0"/>
              <a:t>(%d”, &amp;n);</a:t>
            </a:r>
          </a:p>
          <a:p>
            <a:r>
              <a:rPr lang="en-US" sz="1100" dirty="0" smtClean="0"/>
              <a:t>for (</a:t>
            </a:r>
            <a:r>
              <a:rPr lang="en-US" sz="1100" dirty="0" err="1" smtClean="0"/>
              <a:t>i</a:t>
            </a:r>
            <a:r>
              <a:rPr lang="en-US" sz="1100" dirty="0" smtClean="0"/>
              <a:t>=0;i&lt;=n-1;i++)</a:t>
            </a:r>
          </a:p>
          <a:p>
            <a:r>
              <a:rPr lang="en-US" sz="1100" dirty="0" err="1" smtClean="0"/>
              <a:t>scanf</a:t>
            </a:r>
            <a:r>
              <a:rPr lang="en-US" sz="1100" dirty="0" smtClean="0"/>
              <a:t>(“%d”, &amp;a[</a:t>
            </a:r>
            <a:r>
              <a:rPr lang="en-US" sz="1100" dirty="0" err="1" smtClean="0"/>
              <a:t>i</a:t>
            </a:r>
            <a:r>
              <a:rPr lang="en-US" sz="1100" dirty="0" smtClean="0"/>
              <a:t>]);</a:t>
            </a:r>
          </a:p>
          <a:p>
            <a:r>
              <a:rPr lang="en-US" sz="1100" dirty="0" err="1" smtClean="0"/>
              <a:t>scanf</a:t>
            </a:r>
            <a:r>
              <a:rPr lang="en-US" sz="1100" dirty="0" smtClean="0"/>
              <a:t>(“%d”, &amp;item);</a:t>
            </a:r>
          </a:p>
          <a:p>
            <a:r>
              <a:rPr lang="en-US" sz="1100" dirty="0" err="1" smtClean="0"/>
              <a:t>loc</a:t>
            </a:r>
            <a:r>
              <a:rPr lang="en-US" sz="1100" dirty="0" smtClean="0"/>
              <a:t>=0; beg=0; end=n-1;</a:t>
            </a:r>
          </a:p>
          <a:p>
            <a:r>
              <a:rPr lang="en-US" sz="1100" dirty="0" smtClean="0"/>
              <a:t>while ((beg&lt;=end) &amp;&amp;  (</a:t>
            </a:r>
            <a:r>
              <a:rPr lang="en-US" sz="1100" dirty="0" smtClean="0">
                <a:sym typeface="Wingdings" panose="05000000000000000000" pitchFamily="2" charset="2"/>
              </a:rPr>
              <a:t>A[beg</a:t>
            </a:r>
            <a:r>
              <a:rPr lang="en-US" sz="1100" dirty="0">
                <a:sym typeface="Wingdings" panose="05000000000000000000" pitchFamily="2" charset="2"/>
              </a:rPr>
              <a:t>]&lt;item&lt;A[end] </a:t>
            </a:r>
            <a:r>
              <a:rPr lang="en-US" sz="1100" dirty="0" smtClean="0"/>
              <a:t>))</a:t>
            </a:r>
          </a:p>
          <a:p>
            <a:r>
              <a:rPr lang="en-US" sz="1100" dirty="0" smtClean="0"/>
              <a:t>{ </a:t>
            </a:r>
          </a:p>
          <a:p>
            <a:r>
              <a:rPr lang="en-US" sz="1100" dirty="0" smtClean="0"/>
              <a:t>   if (item==a[mid])</a:t>
            </a:r>
          </a:p>
          <a:p>
            <a:r>
              <a:rPr lang="en-US" sz="1100" dirty="0" smtClean="0"/>
              <a:t>     {</a:t>
            </a:r>
          </a:p>
          <a:p>
            <a:pPr marL="687388"/>
            <a:r>
              <a:rPr lang="en-US" sz="1100" dirty="0" err="1" smtClean="0"/>
              <a:t>printf</a:t>
            </a:r>
            <a:r>
              <a:rPr lang="en-US" sz="1100" dirty="0" smtClean="0"/>
              <a:t> (“search successful”);</a:t>
            </a:r>
          </a:p>
          <a:p>
            <a:pPr marL="687388"/>
            <a:r>
              <a:rPr lang="en-US" sz="1100" dirty="0" err="1" smtClean="0"/>
              <a:t>loc</a:t>
            </a:r>
            <a:r>
              <a:rPr lang="en-US" sz="1100" dirty="0" smtClean="0"/>
              <a:t>=mid;</a:t>
            </a:r>
          </a:p>
          <a:p>
            <a:pPr marL="687388"/>
            <a:r>
              <a:rPr lang="en-US" sz="1100" dirty="0" err="1" smtClean="0"/>
              <a:t>printf</a:t>
            </a:r>
            <a:r>
              <a:rPr lang="en-US" sz="1100" dirty="0" smtClean="0"/>
              <a:t>(“ location of item is %d”, loc+1);</a:t>
            </a:r>
          </a:p>
          <a:p>
            <a:pPr marL="687388"/>
            <a:r>
              <a:rPr lang="en-US" sz="1100" dirty="0" smtClean="0"/>
              <a:t>flag=flag+1;</a:t>
            </a:r>
          </a:p>
          <a:p>
            <a:pPr marL="687388"/>
            <a:r>
              <a:rPr lang="en-US" sz="1100" dirty="0"/>
              <a:t>b</a:t>
            </a:r>
            <a:r>
              <a:rPr lang="en-US" sz="1100" dirty="0" smtClean="0"/>
              <a:t>reak;</a:t>
            </a:r>
          </a:p>
          <a:p>
            <a:r>
              <a:rPr lang="en-US" sz="1100" dirty="0" smtClean="0"/>
              <a:t>     }</a:t>
            </a:r>
          </a:p>
          <a:p>
            <a:r>
              <a:rPr lang="en-US" sz="1100" dirty="0" smtClean="0"/>
              <a:t>    else if (item &lt; a[mid])</a:t>
            </a:r>
          </a:p>
          <a:p>
            <a:r>
              <a:rPr lang="en-US" sz="1100" dirty="0" smtClean="0"/>
              <a:t>    end=mid-1;</a:t>
            </a:r>
          </a:p>
          <a:p>
            <a:r>
              <a:rPr lang="en-US" sz="1100" dirty="0" smtClean="0"/>
              <a:t>    else</a:t>
            </a:r>
          </a:p>
          <a:p>
            <a:r>
              <a:rPr lang="en-US" sz="1100" dirty="0" smtClean="0"/>
              <a:t>    beg =mid+1;</a:t>
            </a:r>
          </a:p>
          <a:p>
            <a:r>
              <a:rPr lang="en-US" sz="1100" dirty="0" smtClean="0"/>
              <a:t>    mid=(</a:t>
            </a:r>
            <a:r>
              <a:rPr lang="en-US" sz="1100" dirty="0" err="1" smtClean="0"/>
              <a:t>beg+end</a:t>
            </a:r>
            <a:r>
              <a:rPr lang="en-US" sz="1100" dirty="0" smtClean="0"/>
              <a:t>)/2;</a:t>
            </a:r>
          </a:p>
          <a:p>
            <a:r>
              <a:rPr lang="en-US" sz="1100" dirty="0" smtClean="0"/>
              <a:t>}</a:t>
            </a:r>
          </a:p>
          <a:p>
            <a:r>
              <a:rPr lang="en-US" sz="1100" dirty="0" smtClean="0"/>
              <a:t>if (flag==0)</a:t>
            </a:r>
          </a:p>
          <a:p>
            <a:r>
              <a:rPr lang="en-US" sz="1100" dirty="0" err="1" smtClean="0"/>
              <a:t>printf</a:t>
            </a:r>
            <a:r>
              <a:rPr lang="en-US" sz="1100" dirty="0" smtClean="0"/>
              <a:t> (“search not successful”);</a:t>
            </a:r>
          </a:p>
          <a:p>
            <a:r>
              <a:rPr lang="en-US" sz="1100" dirty="0" smtClean="0"/>
              <a:t>}</a:t>
            </a:r>
          </a:p>
          <a:p>
            <a:endParaRPr lang="en-US" sz="1800"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Example: Binary Search</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01467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buFont typeface="Arial" panose="020B0604020202020204" pitchFamily="34" charset="0"/>
              <a:buChar char="•"/>
            </a:pPr>
            <a:r>
              <a:rPr lang="en-US" dirty="0" smtClean="0"/>
              <a:t>Structured programs reduce the effort of understanding proportional to the program length.</a:t>
            </a:r>
          </a:p>
          <a:p>
            <a:pPr eaLnBrk="1" hangingPunct="1">
              <a:lnSpc>
                <a:spcPct val="90000"/>
              </a:lnSpc>
              <a:buFont typeface="Arial" panose="020B0604020202020204" pitchFamily="34" charset="0"/>
              <a:buChar char="•"/>
            </a:pPr>
            <a:r>
              <a:rPr lang="en-US" dirty="0" smtClean="0"/>
              <a:t>Basic unit of Imperative programming: Actions which can change the value of a variable.</a:t>
            </a:r>
          </a:p>
          <a:p>
            <a:pPr eaLnBrk="1" hangingPunct="1">
              <a:lnSpc>
                <a:spcPct val="90000"/>
              </a:lnSpc>
              <a:buFont typeface="Arial" panose="020B0604020202020204" pitchFamily="34" charset="0"/>
              <a:buChar char="•"/>
            </a:pPr>
            <a:r>
              <a:rPr lang="en-US" dirty="0" smtClean="0"/>
              <a:t>Example:</a:t>
            </a:r>
          </a:p>
          <a:p>
            <a:pPr eaLnBrk="1" hangingPunct="1">
              <a:lnSpc>
                <a:spcPct val="90000"/>
              </a:lnSpc>
              <a:buFont typeface="Wingdings" panose="05000000000000000000" pitchFamily="2" charset="2"/>
              <a:buChar char="q"/>
            </a:pPr>
            <a:r>
              <a:rPr lang="en-US" sz="1800" dirty="0" smtClean="0"/>
              <a:t>Assignment: x=2+3;  or x=A[</a:t>
            </a:r>
            <a:r>
              <a:rPr lang="en-US" sz="1800" dirty="0" err="1" smtClean="0"/>
              <a:t>i</a:t>
            </a:r>
            <a:r>
              <a:rPr lang="en-US" sz="1800" dirty="0" smtClean="0"/>
              <a:t>];</a:t>
            </a:r>
          </a:p>
          <a:p>
            <a:pPr eaLnBrk="1" hangingPunct="1">
              <a:lnSpc>
                <a:spcPct val="90000"/>
              </a:lnSpc>
              <a:buFont typeface="Wingdings" panose="05000000000000000000" pitchFamily="2" charset="2"/>
              <a:buChar char="q"/>
            </a:pPr>
            <a:r>
              <a:rPr lang="en-US" sz="1800" dirty="0" smtClean="0"/>
              <a:t>Procedure calls: write(x);</a:t>
            </a:r>
          </a:p>
          <a:p>
            <a:pPr eaLnBrk="1" hangingPunct="1">
              <a:lnSpc>
                <a:spcPct val="90000"/>
              </a:lnSpc>
            </a:pPr>
            <a:endParaRPr lang="en-US" dirty="0" smtClean="0"/>
          </a:p>
          <a:p>
            <a:pPr marL="342900" lvl="1" indent="-342900">
              <a:lnSpc>
                <a:spcPct val="90000"/>
              </a:lnSpc>
              <a:buClr>
                <a:srgbClr val="101141"/>
              </a:buClr>
              <a:buNone/>
            </a:pPr>
            <a:endParaRPr lang="en-US" dirty="0"/>
          </a:p>
        </p:txBody>
      </p:sp>
      <p:sp>
        <p:nvSpPr>
          <p:cNvPr id="8195"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FECB20E1-3FC7-4947-A743-5D2F30D41F65}" type="slidenum">
              <a:rPr lang="en-US" sz="1000">
                <a:latin typeface="Arial" panose="020B0604020202020204" pitchFamily="34" charset="0"/>
              </a:rPr>
              <a:pPr/>
              <a:t>4</a:t>
            </a:fld>
            <a:endParaRPr lang="en-US" sz="1000">
              <a:latin typeface="Arial" panose="020B0604020202020204" pitchFamily="34" charset="0"/>
            </a:endParaRPr>
          </a:p>
        </p:txBody>
      </p:sp>
      <p:sp>
        <p:nvSpPr>
          <p:cNvPr id="8196" name="Rectangle 2"/>
          <p:cNvSpPr>
            <a:spLocks noGrp="1" noChangeArrowheads="1"/>
          </p:cNvSpPr>
          <p:nvPr>
            <p:ph type="title" idx="4294967295"/>
          </p:nvPr>
        </p:nvSpPr>
        <p:spPr>
          <a:xfrm>
            <a:off x="228600" y="350837"/>
            <a:ext cx="8153400" cy="1143000"/>
          </a:xfrm>
        </p:spPr>
        <p:txBody>
          <a:bodyPr/>
          <a:lstStyle/>
          <a:p>
            <a:pPr eaLnBrk="1" hangingPunct="1"/>
            <a:r>
              <a:rPr lang="en-US" dirty="0" smtClean="0"/>
              <a:t>Introduction</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Pre-condition:</a:t>
            </a:r>
            <a:endParaRPr lang="en-US" dirty="0" smtClean="0">
              <a:sym typeface="Wingdings" panose="05000000000000000000" pitchFamily="2" charset="2"/>
            </a:endParaRPr>
          </a:p>
          <a:p>
            <a:r>
              <a:rPr lang="en-US" dirty="0" smtClean="0">
                <a:solidFill>
                  <a:srgbClr val="FF0000"/>
                </a:solidFill>
                <a:sym typeface="Wingdings" panose="05000000000000000000" pitchFamily="2" charset="2"/>
              </a:rPr>
              <a:t>(beg &lt;=end) and (A[0] to A[n-1] is sorted).</a:t>
            </a:r>
          </a:p>
          <a:p>
            <a:r>
              <a:rPr lang="en-US" dirty="0" smtClean="0">
                <a:sym typeface="Wingdings" panose="05000000000000000000" pitchFamily="2" charset="2"/>
              </a:rPr>
              <a:t>Invariant: </a:t>
            </a:r>
          </a:p>
          <a:p>
            <a:r>
              <a:rPr lang="en-US" dirty="0" smtClean="0">
                <a:solidFill>
                  <a:srgbClr val="FF0000"/>
                </a:solidFill>
                <a:sym typeface="Wingdings" panose="05000000000000000000" pitchFamily="2" charset="2"/>
              </a:rPr>
              <a:t>(beg &lt;=end) and (A[beg]&lt;item&lt;A[end])</a:t>
            </a:r>
          </a:p>
          <a:p>
            <a:r>
              <a:rPr lang="en-US" dirty="0" smtClean="0">
                <a:sym typeface="Wingdings" panose="05000000000000000000" pitchFamily="2" charset="2"/>
              </a:rPr>
              <a:t>Post-condition: </a:t>
            </a:r>
          </a:p>
          <a:p>
            <a:pPr marL="0" indent="0"/>
            <a:r>
              <a:rPr lang="en-US" dirty="0" smtClean="0">
                <a:solidFill>
                  <a:srgbClr val="FF0000"/>
                </a:solidFill>
                <a:sym typeface="Wingdings" panose="05000000000000000000" pitchFamily="2" charset="2"/>
              </a:rPr>
              <a:t>Item found at location (loc+1) and flag =1 else search is unsuccessful and flag=0.</a:t>
            </a:r>
          </a:p>
          <a:p>
            <a:endParaRPr lang="en-US" dirty="0" smtClean="0">
              <a:sym typeface="Wingdings" panose="05000000000000000000" pitchFamily="2" charset="2"/>
            </a:endParaRPr>
          </a:p>
          <a:p>
            <a:endParaRPr lang="en-US" dirty="0"/>
          </a:p>
        </p:txBody>
      </p:sp>
      <p:sp>
        <p:nvSpPr>
          <p:cNvPr id="3" name="Content Placeholder 2"/>
          <p:cNvSpPr>
            <a:spLocks noGrp="1"/>
          </p:cNvSpPr>
          <p:nvPr>
            <p:ph sz="quarter" idx="10"/>
          </p:nvPr>
        </p:nvSpPr>
        <p:spPr/>
        <p:txBody>
          <a:bodyPr/>
          <a:lstStyle/>
          <a:p>
            <a:r>
              <a:rPr lang="en-US" dirty="0" smtClean="0"/>
              <a:t>Invariants in binary search</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4851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for (</a:t>
            </a:r>
            <a:r>
              <a:rPr lang="en-US" sz="1600" dirty="0" err="1" smtClean="0"/>
              <a:t>i</a:t>
            </a:r>
            <a:r>
              <a:rPr lang="en-US" sz="1600" dirty="0" smtClean="0"/>
              <a:t>=1;i&lt;3;i++) </a:t>
            </a:r>
          </a:p>
          <a:p>
            <a:pPr marL="282575" indent="0"/>
            <a:r>
              <a:rPr lang="en-US" sz="1600" dirty="0" smtClean="0"/>
              <a:t>{</a:t>
            </a:r>
          </a:p>
          <a:p>
            <a:pPr marL="282575" indent="0"/>
            <a:r>
              <a:rPr lang="en-US" sz="1600" dirty="0" err="1" smtClean="0"/>
              <a:t>printf</a:t>
            </a:r>
            <a:r>
              <a:rPr lang="en-US" sz="1600" dirty="0" smtClean="0"/>
              <a:t>(“%d %d”, </a:t>
            </a:r>
            <a:r>
              <a:rPr lang="en-US" sz="1600" dirty="0" err="1" smtClean="0"/>
              <a:t>i</a:t>
            </a:r>
            <a:r>
              <a:rPr lang="en-US" sz="1600" dirty="0" smtClean="0"/>
              <a:t>, </a:t>
            </a:r>
            <a:r>
              <a:rPr lang="en-US" sz="1600" dirty="0" err="1" smtClean="0"/>
              <a:t>i</a:t>
            </a:r>
            <a:r>
              <a:rPr lang="en-US" sz="1600" dirty="0" smtClean="0"/>
              <a:t>*</a:t>
            </a:r>
            <a:r>
              <a:rPr lang="en-US" sz="1600" dirty="0" err="1" smtClean="0"/>
              <a:t>i</a:t>
            </a:r>
            <a:r>
              <a:rPr lang="en-US" sz="1600" dirty="0" smtClean="0"/>
              <a:t>);</a:t>
            </a:r>
          </a:p>
          <a:p>
            <a:pPr marL="282575" indent="0"/>
            <a:r>
              <a:rPr lang="en-US" sz="1600" dirty="0" smtClean="0"/>
              <a:t>}</a:t>
            </a:r>
          </a:p>
          <a:p>
            <a:pPr>
              <a:buFont typeface="Arial" panose="020B0604020202020204" pitchFamily="34" charset="0"/>
              <a:buChar char="•"/>
            </a:pPr>
            <a:r>
              <a:rPr lang="en-US" sz="1600" dirty="0" smtClean="0"/>
              <a:t>While (input)</a:t>
            </a:r>
          </a:p>
          <a:p>
            <a:pPr marL="339725" indent="0"/>
            <a:r>
              <a:rPr lang="en-US" sz="1600" dirty="0" smtClean="0"/>
              <a:t>{ </a:t>
            </a:r>
          </a:p>
          <a:p>
            <a:pPr marL="339725" indent="0"/>
            <a:r>
              <a:rPr lang="en-US" sz="1600" dirty="0" err="1" smtClean="0"/>
              <a:t>printf</a:t>
            </a:r>
            <a:r>
              <a:rPr lang="en-US" sz="1600" dirty="0" smtClean="0"/>
              <a:t>(“Hello”);</a:t>
            </a:r>
          </a:p>
          <a:p>
            <a:pPr marL="339725" indent="0"/>
            <a:r>
              <a:rPr lang="en-US" sz="1600" dirty="0" smtClean="0"/>
              <a:t>}</a:t>
            </a:r>
          </a:p>
          <a:p>
            <a:pPr>
              <a:buFont typeface="Arial" panose="020B0604020202020204" pitchFamily="34" charset="0"/>
              <a:buChar char="•"/>
            </a:pPr>
            <a:r>
              <a:rPr lang="en-US" sz="1600" dirty="0" smtClean="0"/>
              <a:t>We </a:t>
            </a:r>
            <a:r>
              <a:rPr lang="en-US" sz="1800" dirty="0" smtClean="0"/>
              <a:t>do not know the no. of times the loop will be repeated. It will be known at run-time.</a:t>
            </a:r>
          </a:p>
          <a:p>
            <a:pPr>
              <a:buFont typeface="Arial" panose="020B0604020202020204" pitchFamily="34" charset="0"/>
              <a:buChar char="•"/>
            </a:pPr>
            <a:r>
              <a:rPr lang="en-US" sz="1800" dirty="0" smtClean="0"/>
              <a:t>Static text is different from the dynamic computations that occur when the program runs.</a:t>
            </a:r>
          </a:p>
          <a:p>
            <a:endParaRPr lang="en-US" dirty="0"/>
          </a:p>
        </p:txBody>
      </p:sp>
      <p:sp>
        <p:nvSpPr>
          <p:cNvPr id="3" name="Content Placeholder 2"/>
          <p:cNvSpPr>
            <a:spLocks noGrp="1"/>
          </p:cNvSpPr>
          <p:nvPr>
            <p:ph sz="quarter" idx="10"/>
          </p:nvPr>
        </p:nvSpPr>
        <p:spPr/>
        <p:txBody>
          <a:bodyPr/>
          <a:lstStyle/>
          <a:p>
            <a:r>
              <a:rPr lang="en-US" dirty="0" smtClean="0"/>
              <a:t>Static programs, Dynamic Computations</a:t>
            </a:r>
            <a:endParaRPr lang="en-US" dirty="0"/>
          </a:p>
        </p:txBody>
      </p:sp>
      <p:sp>
        <p:nvSpPr>
          <p:cNvPr id="4" name="TextBox 3"/>
          <p:cNvSpPr txBox="1"/>
          <p:nvPr/>
        </p:nvSpPr>
        <p:spPr>
          <a:xfrm>
            <a:off x="7814821" y="662940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4827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In order to understand the computations in a program when the program runs, </a:t>
            </a:r>
            <a:r>
              <a:rPr lang="en-US" dirty="0" smtClean="0">
                <a:solidFill>
                  <a:srgbClr val="FF0000"/>
                </a:solidFill>
              </a:rPr>
              <a:t>control flow constructs </a:t>
            </a:r>
            <a:r>
              <a:rPr lang="en-US" dirty="0" smtClean="0"/>
              <a:t>are designed with the principle:</a:t>
            </a:r>
          </a:p>
          <a:p>
            <a:pPr>
              <a:buFont typeface="Arial" panose="020B0604020202020204" pitchFamily="34" charset="0"/>
              <a:buChar char="•"/>
            </a:pPr>
            <a:r>
              <a:rPr lang="en-US" dirty="0" smtClean="0"/>
              <a:t>“Structured programming: Structure of the program text should help us understand what the program does.”</a:t>
            </a:r>
          </a:p>
          <a:p>
            <a:pPr>
              <a:buFont typeface="Arial" panose="020B0604020202020204" pitchFamily="34" charset="0"/>
              <a:buChar char="•"/>
            </a:pPr>
            <a:r>
              <a:rPr lang="en-US" dirty="0" smtClean="0"/>
              <a:t>Efficient design of language constructs is important in structured programming.</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Design principles for Imperative Languages</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25732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Remove adjacent duplicates from a list of elements.</a:t>
            </a:r>
          </a:p>
          <a:p>
            <a:pPr>
              <a:buFont typeface="Arial" panose="020B0604020202020204" pitchFamily="34" charset="0"/>
              <a:buChar char="•"/>
            </a:pPr>
            <a:r>
              <a:rPr lang="en-US" dirty="0" smtClean="0"/>
              <a:t>112223144 =&gt; 12314</a:t>
            </a:r>
          </a:p>
          <a:p>
            <a:pPr>
              <a:buFont typeface="Arial" panose="020B0604020202020204" pitchFamily="34" charset="0"/>
              <a:buChar char="•"/>
            </a:pPr>
            <a:r>
              <a:rPr lang="en-US" dirty="0" smtClean="0"/>
              <a:t>Solution: Treat the input as a list of runs instead of a list of elements where a run consists of 1 or more copies of the same element.</a:t>
            </a:r>
          </a:p>
          <a:p>
            <a:pPr marL="339725" indent="0"/>
            <a:r>
              <a:rPr lang="en-US" dirty="0" smtClean="0"/>
              <a:t>i.e.</a:t>
            </a:r>
          </a:p>
          <a:p>
            <a:pPr marL="339725" indent="0"/>
            <a:r>
              <a:rPr lang="en-US" dirty="0" smtClean="0"/>
              <a:t>read element(x);</a:t>
            </a:r>
          </a:p>
          <a:p>
            <a:pPr marL="339725" indent="0"/>
            <a:r>
              <a:rPr lang="en-US" dirty="0" smtClean="0"/>
              <a:t>write(x);</a:t>
            </a:r>
          </a:p>
          <a:p>
            <a:pPr marL="339725" indent="0"/>
            <a:r>
              <a:rPr lang="en-US" dirty="0" smtClean="0"/>
              <a:t>skip past the duplicates of x;</a:t>
            </a:r>
            <a:endParaRPr lang="en-US" dirty="0"/>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64815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sz="2000" dirty="0" smtClean="0"/>
              <a:t>Invariants are a key concept in designing imperative programs.</a:t>
            </a:r>
          </a:p>
          <a:p>
            <a:pPr algn="just">
              <a:buFont typeface="Arial" panose="020B0604020202020204" pitchFamily="34" charset="0"/>
              <a:buChar char="•"/>
            </a:pPr>
            <a:r>
              <a:rPr lang="en-US" sz="2000" dirty="0" smtClean="0"/>
              <a:t>Invariant at some point in a program is an assertion (true/false condition) which holds whenever control reaches that point.</a:t>
            </a:r>
          </a:p>
          <a:p>
            <a:pPr algn="just">
              <a:buFont typeface="Arial" panose="020B0604020202020204" pitchFamily="34" charset="0"/>
              <a:buChar char="•"/>
            </a:pPr>
            <a:r>
              <a:rPr lang="en-US" sz="2000" dirty="0" smtClean="0"/>
              <a:t>Invariant is a property of a program point (assertion).</a:t>
            </a:r>
          </a:p>
          <a:p>
            <a:pPr algn="just">
              <a:buFont typeface="Arial" panose="020B0604020202020204" pitchFamily="34" charset="0"/>
              <a:buChar char="•"/>
            </a:pPr>
            <a:r>
              <a:rPr lang="en-US" sz="2000" dirty="0" smtClean="0"/>
              <a:t>Invariants help in relating the static source text and its dynamic computations so that the correct code is written which performs the desired task when run.</a:t>
            </a:r>
          </a:p>
          <a:p>
            <a:pPr algn="just">
              <a:buFont typeface="Arial" panose="020B0604020202020204" pitchFamily="34" charset="0"/>
              <a:buChar char="•"/>
            </a:pPr>
            <a:r>
              <a:rPr lang="en-US" sz="2000" dirty="0" smtClean="0"/>
              <a:t>Invariants are enclosed within braces { and }.</a:t>
            </a:r>
            <a:endParaRPr lang="en-US" sz="2000" dirty="0"/>
          </a:p>
        </p:txBody>
      </p:sp>
      <p:sp>
        <p:nvSpPr>
          <p:cNvPr id="3" name="Content Placeholder 2"/>
          <p:cNvSpPr>
            <a:spLocks noGrp="1"/>
          </p:cNvSpPr>
          <p:nvPr>
            <p:ph sz="quarter" idx="10"/>
          </p:nvPr>
        </p:nvSpPr>
        <p:spPr/>
        <p:txBody>
          <a:bodyPr/>
          <a:lstStyle/>
          <a:p>
            <a:r>
              <a:rPr lang="en-US" dirty="0" smtClean="0"/>
              <a:t>Invariants: program design</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0363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Remove adjacent duplicates from a list of elements.</a:t>
            </a:r>
          </a:p>
          <a:p>
            <a:pPr>
              <a:buFont typeface="Arial" panose="020B0604020202020204" pitchFamily="34" charset="0"/>
              <a:buChar char="•"/>
            </a:pPr>
            <a:r>
              <a:rPr lang="en-US" dirty="0" smtClean="0"/>
              <a:t>112223144 =&gt; 12314</a:t>
            </a:r>
          </a:p>
          <a:p>
            <a:pPr>
              <a:buFont typeface="Arial" panose="020B0604020202020204" pitchFamily="34" charset="0"/>
              <a:buChar char="•"/>
            </a:pPr>
            <a:r>
              <a:rPr lang="en-US" dirty="0" smtClean="0"/>
              <a:t>Using invariants: </a:t>
            </a:r>
            <a:r>
              <a:rPr lang="en-US" sz="2000" dirty="0" smtClean="0"/>
              <a:t>The following </a:t>
            </a:r>
            <a:r>
              <a:rPr lang="en-US" sz="2000" dirty="0" err="1" smtClean="0"/>
              <a:t>pseudocode</a:t>
            </a:r>
            <a:r>
              <a:rPr lang="en-US" sz="2000" dirty="0" smtClean="0"/>
              <a:t> writes x and then repeatedly reads elements to skip past the duplicates of x. It reads elements into the variable next until next is not equal to x.</a:t>
            </a:r>
          </a:p>
          <a:p>
            <a:pPr marL="395288" indent="0"/>
            <a:endParaRPr lang="en-US" sz="2000" dirty="0" smtClean="0"/>
          </a:p>
          <a:p>
            <a:pPr marL="395288" indent="0"/>
            <a:r>
              <a:rPr lang="en-US" sz="2000" dirty="0" smtClean="0"/>
              <a:t>read (x);</a:t>
            </a:r>
          </a:p>
          <a:p>
            <a:pPr marL="395288" indent="0"/>
            <a:r>
              <a:rPr lang="en-US" sz="2000" dirty="0" smtClean="0"/>
              <a:t>while x is not the end-of-list, do </a:t>
            </a:r>
            <a:r>
              <a:rPr lang="en-US" sz="2000" b="1" dirty="0" smtClean="0"/>
              <a:t>begin</a:t>
            </a:r>
            <a:endParaRPr lang="en-US" sz="2000" b="1" dirty="0"/>
          </a:p>
          <a:p>
            <a:pPr marL="395288" indent="0"/>
            <a:r>
              <a:rPr lang="en-US" sz="2000" dirty="0" smtClean="0">
                <a:solidFill>
                  <a:srgbClr val="FF0000"/>
                </a:solidFill>
              </a:rPr>
              <a:t>{ here, x is the first element of a run }  </a:t>
            </a:r>
            <a:r>
              <a:rPr lang="en-US" sz="2000" dirty="0" smtClean="0">
                <a:solidFill>
                  <a:srgbClr val="FF0000"/>
                </a:solidFill>
                <a:sym typeface="Wingdings" panose="05000000000000000000" pitchFamily="2" charset="2"/>
              </a:rPr>
              <a:t>-- &gt; Invariant</a:t>
            </a:r>
            <a:endParaRPr lang="en-US" sz="2000" dirty="0" smtClean="0">
              <a:solidFill>
                <a:srgbClr val="FF0000"/>
              </a:solidFill>
            </a:endParaRPr>
          </a:p>
          <a:p>
            <a:pPr marL="395288" indent="0"/>
            <a:r>
              <a:rPr lang="en-US" sz="2000" dirty="0" smtClean="0"/>
              <a:t>write(x);</a:t>
            </a:r>
          </a:p>
          <a:p>
            <a:pPr marL="395288" indent="0"/>
            <a:r>
              <a:rPr lang="en-US" sz="2000" dirty="0" smtClean="0"/>
              <a:t>repeat read(next) until next!=x;</a:t>
            </a:r>
          </a:p>
          <a:p>
            <a:pPr marL="395288" indent="0"/>
            <a:r>
              <a:rPr lang="en-US" sz="2000" dirty="0" smtClean="0"/>
              <a:t>x=next;</a:t>
            </a:r>
          </a:p>
          <a:p>
            <a:pPr marL="395288" indent="0"/>
            <a:r>
              <a:rPr lang="en-US" sz="2000" b="1" dirty="0" smtClean="0"/>
              <a:t>end</a:t>
            </a:r>
            <a:endParaRPr lang="en-US" sz="2000" b="1" dirty="0"/>
          </a:p>
        </p:txBody>
      </p:sp>
      <p:sp>
        <p:nvSpPr>
          <p:cNvPr id="3" name="Content Placeholder 2"/>
          <p:cNvSpPr>
            <a:spLocks noGrp="1"/>
          </p:cNvSpPr>
          <p:nvPr>
            <p:ph sz="quarter" idx="10"/>
          </p:nvPr>
        </p:nvSpPr>
        <p:spPr/>
        <p:txBody>
          <a:bodyPr/>
          <a:lstStyle/>
          <a:p>
            <a:r>
              <a:rPr lang="en-US" dirty="0" smtClean="0"/>
              <a:t>Example</a:t>
            </a:r>
            <a:endParaRPr lang="en-US" dirty="0"/>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30449393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defRPr sz="1200" dirty="0" smtClean="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7235</TotalTime>
  <Words>2800</Words>
  <Application>Microsoft Office PowerPoint</Application>
  <PresentationFormat>On-screen Show (4:3)</PresentationFormat>
  <Paragraphs>412</Paragraphs>
  <Slides>40</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ＭＳ Ｐゴシック</vt:lpstr>
      <vt:lpstr>Arial</vt:lpstr>
      <vt:lpstr>Calibri</vt:lpstr>
      <vt:lpstr>Courier New</vt:lpstr>
      <vt:lpstr>Helvetica</vt:lpstr>
      <vt:lpstr>Lucida Sans Unicode</vt:lpstr>
      <vt:lpstr>Symbol</vt:lpstr>
      <vt:lpstr>Times</vt:lpstr>
      <vt:lpstr>Wingdings</vt:lpstr>
      <vt:lpstr>2_Office Theme</vt:lpstr>
      <vt:lpstr>Office Theme</vt:lpstr>
      <vt:lpstr>BITS Pilani</vt:lpstr>
      <vt:lpstr>PowerPoint Presentation</vt:lpstr>
      <vt:lpstr>Topics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Lavika Goel</cp:lastModifiedBy>
  <cp:revision>360</cp:revision>
  <dcterms:created xsi:type="dcterms:W3CDTF">2003-08-01T12:29:19Z</dcterms:created>
  <dcterms:modified xsi:type="dcterms:W3CDTF">2018-08-30T16:11:09Z</dcterms:modified>
</cp:coreProperties>
</file>