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11" r:id="rId2"/>
  </p:sldMasterIdLst>
  <p:notesMasterIdLst>
    <p:notesMasterId r:id="rId65"/>
  </p:notesMasterIdLst>
  <p:sldIdLst>
    <p:sldId id="402" r:id="rId3"/>
    <p:sldId id="257" r:id="rId4"/>
    <p:sldId id="405" r:id="rId5"/>
    <p:sldId id="344" r:id="rId6"/>
    <p:sldId id="403" r:id="rId7"/>
    <p:sldId id="406" r:id="rId8"/>
    <p:sldId id="346" r:id="rId9"/>
    <p:sldId id="350" r:id="rId10"/>
    <p:sldId id="351" r:id="rId11"/>
    <p:sldId id="352" r:id="rId12"/>
    <p:sldId id="358" r:id="rId13"/>
    <p:sldId id="359" r:id="rId14"/>
    <p:sldId id="360" r:id="rId15"/>
    <p:sldId id="361" r:id="rId16"/>
    <p:sldId id="363" r:id="rId17"/>
    <p:sldId id="364" r:id="rId18"/>
    <p:sldId id="365" r:id="rId19"/>
    <p:sldId id="366" r:id="rId20"/>
    <p:sldId id="367" r:id="rId21"/>
    <p:sldId id="370" r:id="rId22"/>
    <p:sldId id="381" r:id="rId23"/>
    <p:sldId id="382" r:id="rId24"/>
    <p:sldId id="407" r:id="rId25"/>
    <p:sldId id="372" r:id="rId26"/>
    <p:sldId id="408" r:id="rId27"/>
    <p:sldId id="409" r:id="rId28"/>
    <p:sldId id="410" r:id="rId29"/>
    <p:sldId id="413" r:id="rId30"/>
    <p:sldId id="411" r:id="rId31"/>
    <p:sldId id="422" r:id="rId32"/>
    <p:sldId id="412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385" r:id="rId41"/>
    <p:sldId id="421" r:id="rId42"/>
    <p:sldId id="374" r:id="rId43"/>
    <p:sldId id="375" r:id="rId44"/>
    <p:sldId id="376" r:id="rId45"/>
    <p:sldId id="377" r:id="rId46"/>
    <p:sldId id="378" r:id="rId47"/>
    <p:sldId id="423" r:id="rId48"/>
    <p:sldId id="388" r:id="rId49"/>
    <p:sldId id="424" r:id="rId50"/>
    <p:sldId id="425" r:id="rId51"/>
    <p:sldId id="432" r:id="rId52"/>
    <p:sldId id="433" r:id="rId53"/>
    <p:sldId id="434" r:id="rId54"/>
    <p:sldId id="389" r:id="rId55"/>
    <p:sldId id="427" r:id="rId56"/>
    <p:sldId id="428" r:id="rId57"/>
    <p:sldId id="426" r:id="rId58"/>
    <p:sldId id="429" r:id="rId59"/>
    <p:sldId id="397" r:id="rId60"/>
    <p:sldId id="431" r:id="rId61"/>
    <p:sldId id="398" r:id="rId62"/>
    <p:sldId id="400" r:id="rId63"/>
    <p:sldId id="295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75395" autoAdjust="0"/>
  </p:normalViewPr>
  <p:slideViewPr>
    <p:cSldViewPr>
      <p:cViewPr varScale="1">
        <p:scale>
          <a:sx n="71" d="100"/>
          <a:sy n="71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1CFA0F-6F16-4962-BC04-5A379853DB4A}" type="datetimeFigureOut">
              <a:rPr lang="en-US"/>
              <a:pPr>
                <a:defRPr/>
              </a:pPr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81B850-D808-4AC6-89A9-C4B27508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9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D8EE07-1AF5-4948-98AD-D43DE5E9E01E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4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 Boolean value could be represented by a single bit, but because a single bit of memory cannot be accessed efficiently on many machines, they are often stored in the smallest efficiently addressable cell of memory, typically a byte.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80531D-9192-409D-B643-A071E775ABE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535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Subrange types were introduced by Pascal and are included in Ada.</a:t>
            </a:r>
          </a:p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6D0BE3-AEE1-44CC-9406-AC8481DC028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279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56F091-2791-4DE3-9110-69F66CCF004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577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50B14E-41BC-4946-8BB3-0B37EDD41A8F}" type="slidenum">
              <a:rPr lang="en-US" altLang="en-US" smtClean="0"/>
              <a:pPr>
                <a:spcBef>
                  <a:spcPct val="0"/>
                </a:spcBef>
              </a:pPr>
              <a:t>62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305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9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CS/IS  F301 First Semester 2013-14                         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8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696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5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ea typeface="ＭＳ Ｐゴシック" panose="020B0600070205080204" pitchFamily="34" charset="-128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309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Pilani,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02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35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Pilani,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48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7200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68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24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Pilani,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023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889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 charset="0"/>
                <a:ea typeface="ＭＳ Ｐゴシック" panose="020B0600070205080204" pitchFamily="34" charset="-128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845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B4238-4973-43AD-94AF-CB4E45989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842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CS/IS  F301 First Semester 2013-14                         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17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CS/IS  F301 First Semester 2013-14                         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52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CS/IS  F301 First Semester 2013-14                         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42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CS/IS  F301 First Semester 2013-14                         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97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CS/IS  F301 First Semester 2013-14                         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918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CS/IS  F301 First Semester 2013-14                                  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24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485AEC-A3E4-4162-A59F-8A91B79D7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ＭＳ Ｐゴシック" panose="020B0600070205080204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ＭＳ Ｐゴシック" panose="020B0600070205080204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933106-E17C-4113-B954-3B2193BAD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2" r:id="rId1"/>
    <p:sldLayoutId id="2147484993" r:id="rId2"/>
    <p:sldLayoutId id="2147484994" r:id="rId3"/>
    <p:sldLayoutId id="2147484995" r:id="rId4"/>
    <p:sldLayoutId id="2147484996" r:id="rId5"/>
    <p:sldLayoutId id="2147484997" r:id="rId6"/>
    <p:sldLayoutId id="2147484998" r:id="rId7"/>
    <p:sldLayoutId id="2147484999" r:id="rId8"/>
    <p:sldLayoutId id="2147485000" r:id="rId9"/>
    <p:sldLayoutId id="2147485001" r:id="rId10"/>
    <p:sldLayoutId id="2147485002" r:id="rId11"/>
    <p:sldLayoutId id="214748500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27651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Department of CSIS</a:t>
            </a:r>
          </a:p>
        </p:txBody>
      </p:sp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Stored as numeric coding</a:t>
            </a:r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Most commonly used coding: 8-bit ASCII</a:t>
            </a:r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An alternative, 16-bit coding: Unicode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b="1" smtClean="0"/>
              <a:t>Includes characters from most natural languages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b="1" smtClean="0"/>
              <a:t>Originally used in Java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400" b="1" smtClean="0"/>
              <a:t>C# and JavaScript also support Unicode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Character 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An </a:t>
            </a:r>
            <a:r>
              <a:rPr lang="en-US" altLang="en-US" smtClean="0">
                <a:solidFill>
                  <a:srgbClr val="0000FF"/>
                </a:solidFill>
              </a:rPr>
              <a:t>ordinal type </a:t>
            </a:r>
            <a:r>
              <a:rPr lang="en-US" altLang="en-US" smtClean="0"/>
              <a:t>is one in which the range of possible values can be easily associated with the set of positive integers.</a:t>
            </a:r>
          </a:p>
          <a:p>
            <a:pPr algn="just"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In Java, primitive ordinal types are integer, char and boolean.</a:t>
            </a:r>
          </a:p>
          <a:p>
            <a:pPr algn="just"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There are two user defined ordinal types: </a:t>
            </a:r>
            <a:r>
              <a:rPr lang="en-US" altLang="en-US" smtClean="0">
                <a:solidFill>
                  <a:srgbClr val="FF0000"/>
                </a:solidFill>
              </a:rPr>
              <a:t>enumeration and subrange.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User defined ordinal types</a:t>
            </a:r>
            <a:endParaRPr lang="en-US" dirty="0"/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  <a:defRPr/>
            </a:pPr>
            <a:r>
              <a:rPr lang="en-US" dirty="0"/>
              <a:t>All possible values, which are named constants, are provided in the definition</a:t>
            </a:r>
          </a:p>
          <a:p>
            <a:pPr>
              <a:buClrTx/>
              <a:buFont typeface="Arial" pitchFamily="34" charset="0"/>
              <a:buChar char="•"/>
              <a:defRPr/>
            </a:pPr>
            <a:endParaRPr lang="en-US" dirty="0"/>
          </a:p>
          <a:p>
            <a:pPr marL="0" indent="0">
              <a:buClrTx/>
              <a:defRPr/>
            </a:pPr>
            <a:r>
              <a:rPr lang="en-US" dirty="0" smtClean="0"/>
              <a:t>	C</a:t>
            </a:r>
            <a:r>
              <a:rPr lang="en-US" dirty="0"/>
              <a:t>++ example:</a:t>
            </a:r>
          </a:p>
          <a:p>
            <a:pPr marL="0" indent="0">
              <a:buClrTx/>
              <a:defRPr/>
            </a:pPr>
            <a:r>
              <a:rPr lang="en-US" dirty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  </a:t>
            </a:r>
            <a:r>
              <a:rPr lang="en-US" dirty="0"/>
              <a:t>colors {red, blue, green, yellow, black};</a:t>
            </a:r>
          </a:p>
          <a:p>
            <a:pPr marL="0" indent="0">
              <a:buClrTx/>
              <a:defRPr/>
            </a:pPr>
            <a:r>
              <a:rPr lang="en-US" dirty="0"/>
              <a:t>		</a:t>
            </a:r>
            <a:r>
              <a:rPr lang="en-US" dirty="0" smtClean="0"/>
              <a:t> colors </a:t>
            </a:r>
            <a:r>
              <a:rPr lang="en-US" dirty="0" err="1"/>
              <a:t>myColor</a:t>
            </a:r>
            <a:r>
              <a:rPr lang="en-US" dirty="0"/>
              <a:t> = blue, </a:t>
            </a:r>
            <a:r>
              <a:rPr lang="en-US" dirty="0" err="1"/>
              <a:t>yourColor</a:t>
            </a:r>
            <a:r>
              <a:rPr lang="en-US" dirty="0"/>
              <a:t> = red;</a:t>
            </a:r>
          </a:p>
          <a:p>
            <a:pPr marL="0" indent="0">
              <a:buClrTx/>
              <a:defRPr/>
            </a:pPr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dirty="0" err="1" smtClean="0"/>
              <a:t>myColor</a:t>
            </a:r>
            <a:r>
              <a:rPr lang="en-US" dirty="0"/>
              <a:t>++ </a:t>
            </a:r>
            <a:r>
              <a:rPr lang="en-US" dirty="0" smtClean="0"/>
              <a:t>; //</a:t>
            </a:r>
            <a:r>
              <a:rPr lang="en-US" dirty="0"/>
              <a:t>possible</a:t>
            </a:r>
          </a:p>
          <a:p>
            <a:pPr marL="1828800" indent="-968375">
              <a:buClrTx/>
              <a:defRPr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myColor</a:t>
            </a:r>
            <a:r>
              <a:rPr lang="en-US" dirty="0" smtClean="0"/>
              <a:t> </a:t>
            </a:r>
            <a:r>
              <a:rPr lang="en-US" dirty="0"/>
              <a:t>= 4; //not </a:t>
            </a:r>
            <a:r>
              <a:rPr lang="en-US" dirty="0" smtClean="0"/>
              <a:t>possible, only possible in    case the right side had been cast to colors type.</a:t>
            </a:r>
            <a:endParaRPr lang="en-US" dirty="0"/>
          </a:p>
          <a:p>
            <a:pPr marL="0" indent="0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Enumeration types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  <a:defRPr/>
            </a:pPr>
            <a:r>
              <a:rPr lang="en-US" dirty="0" smtClean="0"/>
              <a:t>Introduced in Pascal and used in Ada.</a:t>
            </a:r>
          </a:p>
          <a:p>
            <a:pPr>
              <a:buClrTx/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/>
              <a:t>contiguous subsequence of </a:t>
            </a:r>
            <a:r>
              <a:rPr lang="en-US" dirty="0" smtClean="0"/>
              <a:t>an ordinal type.</a:t>
            </a:r>
          </a:p>
          <a:p>
            <a:pPr>
              <a:buClrTx/>
              <a:buFont typeface="Arial" pitchFamily="34" charset="0"/>
              <a:buChar char="•"/>
              <a:defRPr/>
            </a:pPr>
            <a:r>
              <a:rPr lang="en-US" dirty="0" smtClean="0"/>
              <a:t>Example</a:t>
            </a:r>
            <a:r>
              <a:rPr lang="en-US" dirty="0"/>
              <a:t>: 12..18 is a </a:t>
            </a:r>
            <a:r>
              <a:rPr lang="en-US" dirty="0" err="1"/>
              <a:t>subrange</a:t>
            </a:r>
            <a:r>
              <a:rPr lang="en-US" dirty="0"/>
              <a:t> of integer </a:t>
            </a:r>
            <a:r>
              <a:rPr lang="en-US" dirty="0" smtClean="0"/>
              <a:t>type.</a:t>
            </a:r>
          </a:p>
          <a:p>
            <a:pPr>
              <a:buClrTx/>
              <a:buFont typeface="Arial" pitchFamily="34" charset="0"/>
              <a:buChar char="•"/>
              <a:defRPr/>
            </a:pPr>
            <a:r>
              <a:rPr lang="en-US" dirty="0" smtClean="0"/>
              <a:t>Ada’s </a:t>
            </a:r>
            <a:r>
              <a:rPr lang="en-US" dirty="0"/>
              <a:t>design:</a:t>
            </a:r>
          </a:p>
          <a:p>
            <a:pPr marL="0" indent="0">
              <a:buClrTx/>
              <a:defRPr/>
            </a:pPr>
            <a:r>
              <a:rPr lang="en-US" dirty="0"/>
              <a:t>		type Days is (</a:t>
            </a:r>
            <a:r>
              <a:rPr lang="en-US" dirty="0" err="1"/>
              <a:t>mon</a:t>
            </a:r>
            <a:r>
              <a:rPr lang="en-US" dirty="0"/>
              <a:t>, </a:t>
            </a:r>
            <a:r>
              <a:rPr lang="en-US" dirty="0" err="1"/>
              <a:t>tue</a:t>
            </a:r>
            <a:r>
              <a:rPr lang="en-US" dirty="0"/>
              <a:t>, wed,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fri</a:t>
            </a:r>
            <a:r>
              <a:rPr lang="en-US" dirty="0"/>
              <a:t>, sat, sun);</a:t>
            </a:r>
          </a:p>
          <a:p>
            <a:pPr marL="0" indent="0">
              <a:buClrTx/>
              <a:defRPr/>
            </a:pPr>
            <a:r>
              <a:rPr lang="en-US" dirty="0"/>
              <a:t>		subtype Weekdays is Days range </a:t>
            </a:r>
            <a:r>
              <a:rPr lang="en-US" dirty="0" err="1"/>
              <a:t>mon</a:t>
            </a:r>
            <a:r>
              <a:rPr lang="en-US" dirty="0"/>
              <a:t>..</a:t>
            </a:r>
            <a:r>
              <a:rPr lang="en-US" dirty="0" err="1"/>
              <a:t>fri</a:t>
            </a:r>
            <a:r>
              <a:rPr lang="en-US" dirty="0"/>
              <a:t>;</a:t>
            </a:r>
          </a:p>
          <a:p>
            <a:pPr marL="0" indent="0">
              <a:buClrTx/>
              <a:defRPr/>
            </a:pPr>
            <a:r>
              <a:rPr lang="en-US" dirty="0"/>
              <a:t>		Day1: Days;</a:t>
            </a:r>
          </a:p>
          <a:p>
            <a:pPr marL="0" indent="0">
              <a:buClrTx/>
              <a:defRPr/>
            </a:pPr>
            <a:r>
              <a:rPr lang="en-US" dirty="0"/>
              <a:t>		Day2: Weekday;</a:t>
            </a:r>
          </a:p>
          <a:p>
            <a:pPr marL="0" indent="0">
              <a:buClrTx/>
              <a:defRPr/>
            </a:pPr>
            <a:r>
              <a:rPr lang="en-US" dirty="0"/>
              <a:t>		</a:t>
            </a:r>
            <a:r>
              <a:rPr lang="en-US" dirty="0" smtClean="0"/>
              <a:t>Day2:= </a:t>
            </a:r>
            <a:r>
              <a:rPr lang="en-US" dirty="0"/>
              <a:t>Day1; //the assignment is legal </a:t>
            </a:r>
            <a:r>
              <a:rPr lang="en-US" dirty="0" smtClean="0"/>
              <a:t>              		unless </a:t>
            </a:r>
            <a:r>
              <a:rPr lang="en-US" dirty="0"/>
              <a:t>the value </a:t>
            </a:r>
            <a:r>
              <a:rPr lang="en-US" dirty="0" smtClean="0"/>
              <a:t>of Day1 </a:t>
            </a:r>
            <a:r>
              <a:rPr lang="en-US" dirty="0"/>
              <a:t>is Sat or Sun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 err="1"/>
              <a:t>Subrange</a:t>
            </a:r>
            <a:r>
              <a:rPr lang="en-US" b="0" dirty="0"/>
              <a:t> Types</a:t>
            </a:r>
            <a:endParaRPr lang="en-US" dirty="0"/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An array is a homogeneous aggregate of data elements in which an individual element is identified by its position in the aggregate, relative to the first element.</a:t>
            </a:r>
          </a:p>
          <a:p>
            <a:pPr algn="just"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The individual data elements of an array are of the same type.</a:t>
            </a:r>
          </a:p>
          <a:p>
            <a:pPr algn="just"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References to individual array elements are specified using subscript expressions.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Constructed types: Array </a:t>
            </a:r>
            <a:r>
              <a:rPr lang="en-US" dirty="0"/>
              <a:t>types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Indexing (or subscripting) is a mapping from indices to elements</a:t>
            </a:r>
          </a:p>
          <a:p>
            <a:pPr marL="0" indent="0">
              <a:buClr>
                <a:schemeClr val="tx1"/>
              </a:buClr>
              <a:defRPr/>
            </a:pPr>
            <a:r>
              <a:rPr lang="en-US" dirty="0"/>
              <a:t>		 </a:t>
            </a:r>
            <a:r>
              <a:rPr lang="en-US" dirty="0" err="1"/>
              <a:t>array_name</a:t>
            </a:r>
            <a:r>
              <a:rPr lang="en-US" dirty="0"/>
              <a:t> (</a:t>
            </a:r>
            <a:r>
              <a:rPr lang="en-US" dirty="0" err="1"/>
              <a:t>index_value_list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an element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Arrays and indices</a:t>
            </a: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  <a:defRPr/>
            </a:pPr>
            <a:r>
              <a:rPr lang="en-US" dirty="0"/>
              <a:t>Static: subscript ranges are statically bound and storage allocation is static (before run-time</a:t>
            </a:r>
            <a:r>
              <a:rPr lang="en-US" dirty="0" smtClean="0"/>
              <a:t>)</a:t>
            </a:r>
          </a:p>
          <a:p>
            <a:pPr marL="0" indent="0">
              <a:buClrTx/>
              <a:defRPr/>
            </a:pPr>
            <a:r>
              <a:rPr lang="en-US" b="1" dirty="0"/>
              <a:t> </a:t>
            </a:r>
            <a:r>
              <a:rPr lang="en-US" b="1" dirty="0" smtClean="0"/>
              <a:t>    Advantage</a:t>
            </a:r>
            <a:r>
              <a:rPr lang="en-US" b="1" dirty="0"/>
              <a:t>: efficiency (no dynamic allocation)</a:t>
            </a:r>
          </a:p>
          <a:p>
            <a:pPr>
              <a:buClrTx/>
              <a:buFont typeface="Arial" pitchFamily="34" charset="0"/>
              <a:buChar char="•"/>
              <a:defRPr/>
            </a:pPr>
            <a:r>
              <a:rPr lang="en-US" dirty="0" smtClean="0"/>
              <a:t>Fixed </a:t>
            </a:r>
            <a:r>
              <a:rPr lang="en-US" dirty="0"/>
              <a:t>stack-dynamic: subscript ranges are statically bound, but the allocation is done at declaration </a:t>
            </a:r>
            <a:r>
              <a:rPr lang="en-US" dirty="0" smtClean="0"/>
              <a:t>time during execution</a:t>
            </a:r>
          </a:p>
          <a:p>
            <a:pPr marL="0" indent="0">
              <a:buClrTx/>
              <a:defRPr/>
            </a:pPr>
            <a:r>
              <a:rPr lang="en-US" b="1" dirty="0"/>
              <a:t> </a:t>
            </a:r>
            <a:r>
              <a:rPr lang="en-US" b="1" dirty="0" smtClean="0"/>
              <a:t>    Advantage</a:t>
            </a:r>
            <a:r>
              <a:rPr lang="en-US" b="1" dirty="0"/>
              <a:t>: space efficiency</a:t>
            </a:r>
          </a:p>
          <a:p>
            <a:pPr>
              <a:buClrTx/>
              <a:buFont typeface="Arial" pitchFamily="34" charset="0"/>
              <a:buChar char="•"/>
              <a:defRPr/>
            </a:pPr>
            <a:r>
              <a:rPr lang="en-US" dirty="0" smtClean="0"/>
              <a:t>Stack-dynamic</a:t>
            </a:r>
            <a:r>
              <a:rPr lang="en-US" dirty="0"/>
              <a:t>: subscript ranges are dynamically bound and the storage allocation is dynamic (done at </a:t>
            </a:r>
            <a:r>
              <a:rPr lang="en-US" dirty="0" smtClean="0"/>
              <a:t>run-time)</a:t>
            </a:r>
          </a:p>
          <a:p>
            <a:pPr marL="0" indent="0">
              <a:buClrTx/>
              <a:defRPr/>
            </a:pPr>
            <a:r>
              <a:rPr lang="en-US" b="1" dirty="0"/>
              <a:t> </a:t>
            </a:r>
            <a:r>
              <a:rPr lang="en-US" b="1" dirty="0" smtClean="0"/>
              <a:t>   Advantage</a:t>
            </a:r>
            <a:r>
              <a:rPr lang="en-US" b="1" dirty="0"/>
              <a:t>: flexibility (the size of an array need not </a:t>
            </a:r>
            <a:r>
              <a:rPr lang="en-US" b="1" dirty="0" smtClean="0"/>
              <a:t>    	be </a:t>
            </a:r>
            <a:r>
              <a:rPr lang="en-US" b="1" dirty="0"/>
              <a:t>known until the array is to be used)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Subscript bindings and Array categories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Fixed heap-dynamic: similar to fixed stack-dynamic: storage binding is dynamic but fixed after allocation (i.e., binding is done when requested and storage is allocated from heap, not </a:t>
            </a:r>
            <a:r>
              <a:rPr lang="en-US" dirty="0" smtClean="0"/>
              <a:t>stack)</a:t>
            </a:r>
          </a:p>
          <a:p>
            <a:pPr marL="0" indent="0">
              <a:buClr>
                <a:schemeClr val="tx1"/>
              </a:buClr>
              <a:defRPr/>
            </a:pP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 Advantage</a:t>
            </a:r>
            <a:r>
              <a:rPr lang="en-US" b="1" dirty="0">
                <a:solidFill>
                  <a:srgbClr val="000000"/>
                </a:solidFill>
              </a:rPr>
              <a:t>: flexibility (the array’s size always fits the </a:t>
            </a:r>
            <a:r>
              <a:rPr lang="en-US" b="1" dirty="0" smtClean="0">
                <a:solidFill>
                  <a:srgbClr val="000000"/>
                </a:solidFill>
              </a:rPr>
              <a:t>      	problem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Heap-dynamic: binding of subscript ranges and storage allocation is dynamic and can change any number of times</a:t>
            </a:r>
          </a:p>
          <a:p>
            <a:pPr marL="1371600" lvl="3" indent="0"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Advantage</a:t>
            </a:r>
            <a:r>
              <a:rPr lang="en-US" sz="2400" b="1" dirty="0"/>
              <a:t>: flexibility (arrays can grow or shrink during program execution)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Subscript bindings and Array categories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C and C++ arrays that include static modifier are static</a:t>
            </a:r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C and C++ arrays without static modifier are fixed stack-dynamic</a:t>
            </a:r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smtClean="0"/>
              <a:t>C and C++ provide fixed heap-dynamic arrays using standard C library functions malloc, free (C) and new, delete (C++). </a:t>
            </a:r>
          </a:p>
          <a:p>
            <a:pPr fontAlgn="base"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Subscript bindings and Array categories</a:t>
            </a:r>
          </a:p>
        </p:txBody>
      </p:sp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 smtClean="0"/>
              <a:t>Some language allow initialization at the time of storage allocation</a:t>
            </a:r>
          </a:p>
          <a:p>
            <a:pPr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2000" smtClean="0"/>
              <a:t>C, C++, Java, C# example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b="1" smtClean="0"/>
              <a:t> int list [] = {4, 5, 7, 83}</a:t>
            </a:r>
          </a:p>
          <a:p>
            <a:pPr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z="2000" smtClean="0"/>
          </a:p>
          <a:p>
            <a:pPr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2000" smtClean="0"/>
              <a:t>Character strings in C and C++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b="1" smtClean="0"/>
              <a:t> char name [] = “freddie”;</a:t>
            </a:r>
          </a:p>
          <a:p>
            <a:pPr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z="2000" smtClean="0"/>
          </a:p>
          <a:p>
            <a:pPr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2000" smtClean="0"/>
              <a:t>Arrays of strings in C and C++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b="1" smtClean="0"/>
              <a:t> char *names [] = {“Bob”, “Jake”, “Joe”};</a:t>
            </a:r>
          </a:p>
          <a:p>
            <a:pPr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z="2000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 Initialization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000FF"/>
                </a:solidFill>
              </a:rPr>
              <a:t>Data Types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 bwMode="auto">
          <a:xfrm>
            <a:off x="6910388" y="1219200"/>
            <a:ext cx="1852612" cy="357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b"/>
          <a:lstStyle>
            <a:lvl1pPr marL="0" indent="0" algn="r" rtl="0" eaLnBrk="0" fontAlgn="base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1200" dirty="0" smtClean="0"/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Implementing arrays requires considerably more compile-time effort than does implementing primitive types.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A single-dimensioned array is implemented as a list of adjacent memory cells.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b="1" smtClean="0"/>
          </a:p>
          <a:p>
            <a:pPr fontAlgn="base">
              <a:spcAft>
                <a:spcPct val="0"/>
              </a:spcAft>
            </a:pPr>
            <a:r>
              <a:rPr lang="en-US" altLang="en-US" b="1" smtClean="0"/>
              <a:t>    address(list[k]) = address(list[lower_bound]) + </a:t>
            </a:r>
          </a:p>
          <a:p>
            <a:pPr fontAlgn="base">
              <a:spcAft>
                <a:spcPct val="0"/>
              </a:spcAft>
            </a:pPr>
            <a:r>
              <a:rPr lang="en-US" altLang="en-US" b="1" smtClean="0"/>
              <a:t>    ((k - lower_bound) * element_size)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Implementation of Array types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Compile-time descriptor for single-dimensioned arrays.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b="1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b="1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b="1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b="1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b="1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b="1" smtClean="0"/>
              <a:t>Row major order : </a:t>
            </a:r>
            <a:r>
              <a:rPr lang="en-US" altLang="en-US" smtClean="0"/>
              <a:t>used in most languages</a:t>
            </a:r>
            <a:endParaRPr lang="en-US" altLang="en-US" b="1" smtClean="0"/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b="1" smtClean="0"/>
              <a:t>Column major order: </a:t>
            </a:r>
            <a:r>
              <a:rPr lang="en-US" altLang="en-US" smtClean="0"/>
              <a:t>used in Fortran</a:t>
            </a:r>
            <a:endParaRPr lang="en-US" alt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Implementation of Array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18288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33600"/>
            <a:ext cx="2690812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Box 5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1800" smtClean="0">
                <a:solidFill>
                  <a:srgbClr val="FF0000"/>
                </a:solidFill>
              </a:rPr>
              <a:t>Row major form:</a:t>
            </a:r>
          </a:p>
          <a:p>
            <a:pPr fontAlgn="base">
              <a:spcAft>
                <a:spcPct val="0"/>
              </a:spcAft>
            </a:pPr>
            <a:r>
              <a:rPr lang="en-US" altLang="en-US" sz="1800" smtClean="0"/>
              <a:t>location(a[i,j]) = address of a[0, 0] </a:t>
            </a:r>
          </a:p>
          <a:p>
            <a:pPr fontAlgn="base">
              <a:spcAft>
                <a:spcPct val="0"/>
              </a:spcAft>
            </a:pPr>
            <a:r>
              <a:rPr lang="en-US" altLang="en-US" sz="1800" smtClean="0"/>
              <a:t>+ ((((number of rows above the i</a:t>
            </a:r>
            <a:r>
              <a:rPr lang="en-US" altLang="en-US" sz="1800" i="1" smtClean="0"/>
              <a:t>th </a:t>
            </a:r>
            <a:r>
              <a:rPr lang="en-US" altLang="en-US" sz="1800" smtClean="0"/>
              <a:t>row) * (size of a row))</a:t>
            </a:r>
          </a:p>
          <a:p>
            <a:pPr fontAlgn="base">
              <a:spcAft>
                <a:spcPct val="0"/>
              </a:spcAft>
            </a:pPr>
            <a:r>
              <a:rPr lang="en-US" altLang="en-US" sz="1800" smtClean="0"/>
              <a:t>+ (number of elements left of the j</a:t>
            </a:r>
            <a:r>
              <a:rPr lang="en-US" altLang="en-US" sz="1800" i="1" smtClean="0"/>
              <a:t>th </a:t>
            </a:r>
            <a:r>
              <a:rPr lang="en-US" altLang="en-US" sz="1800" smtClean="0"/>
              <a:t>column)) * element size)</a:t>
            </a:r>
          </a:p>
          <a:p>
            <a:pPr fontAlgn="base">
              <a:spcAft>
                <a:spcPct val="0"/>
              </a:spcAft>
            </a:pPr>
            <a:endParaRPr lang="en-US" altLang="en-US" sz="1800" smtClean="0"/>
          </a:p>
          <a:p>
            <a:pPr fontAlgn="base">
              <a:spcAft>
                <a:spcPct val="0"/>
              </a:spcAft>
            </a:pPr>
            <a:r>
              <a:rPr lang="en-US" altLang="en-US" sz="1800" smtClean="0"/>
              <a:t>location(a[i, j]) = address of a[0, 0] + (((i * n) + j) * element_size)</a:t>
            </a:r>
          </a:p>
          <a:p>
            <a:pPr fontAlgn="base">
              <a:spcAft>
                <a:spcPct val="0"/>
              </a:spcAft>
            </a:pPr>
            <a:r>
              <a:rPr lang="en-US" altLang="en-US" sz="1800" smtClean="0"/>
              <a:t>where n is the number of elements per row. The first term is the constant part</a:t>
            </a:r>
          </a:p>
          <a:p>
            <a:pPr fontAlgn="base">
              <a:spcAft>
                <a:spcPct val="0"/>
              </a:spcAft>
            </a:pPr>
            <a:r>
              <a:rPr lang="en-US" altLang="en-US" sz="1800" smtClean="0"/>
              <a:t>and the last is the variable part.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(Contd..)</a:t>
            </a:r>
            <a:endParaRPr lang="en-US" dirty="0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62125"/>
            <a:ext cx="21336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57200" y="1371600"/>
            <a:ext cx="632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The location of the [i,j] element in a matrix</a:t>
            </a:r>
          </a:p>
        </p:txBody>
      </p:sp>
      <p:sp>
        <p:nvSpPr>
          <p:cNvPr id="53254" name="TextBox 5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230188" y="581025"/>
            <a:ext cx="8229600" cy="8667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(Contd..)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34963" y="1447800"/>
            <a:ext cx="82756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location(a[i, j]) = address of a[row_lb, col_lb] + ((((i-row_lb) * n) + (j-col_lb)) * element_size)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= address of a[row_lb, col_lb] – (((row_lb * n) + col_lb)* element_size) + (((i*n)+j) * element_size)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4276" name="TextBox 5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2200" smtClean="0"/>
              <a:t>A </a:t>
            </a:r>
            <a:r>
              <a:rPr lang="en-US" altLang="en-US" sz="2200" i="1" smtClean="0"/>
              <a:t>record</a:t>
            </a:r>
            <a:r>
              <a:rPr lang="en-US" altLang="en-US" sz="2200" smtClean="0"/>
              <a:t> is a possibly heterogeneous aggregate of data elements in which the individual elements are identified by names.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z="2200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2200" smtClean="0"/>
              <a:t>In C, C++, and C#, records are supported with the </a:t>
            </a:r>
            <a:r>
              <a:rPr lang="en-US" altLang="en-US" sz="2200" i="1" smtClean="0"/>
              <a:t>struct</a:t>
            </a:r>
            <a:r>
              <a:rPr lang="en-US" altLang="en-US" sz="2200" smtClean="0"/>
              <a:t> data type.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z="2200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2200" smtClean="0"/>
              <a:t>The fundamental difference between a record and an array is that record elements, or </a:t>
            </a:r>
            <a:r>
              <a:rPr lang="en-US" altLang="en-US" sz="2200" i="1" smtClean="0"/>
              <a:t>fields</a:t>
            </a:r>
            <a:r>
              <a:rPr lang="en-US" altLang="en-US" sz="2200" smtClean="0"/>
              <a:t>, are not referenced by indices.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2200" smtClean="0"/>
              <a:t>Most languages use </a:t>
            </a:r>
            <a:r>
              <a:rPr lang="en-US" altLang="en-US" sz="2200" i="1" smtClean="0"/>
              <a:t>dot notation </a:t>
            </a:r>
            <a:r>
              <a:rPr lang="en-US" altLang="en-US" sz="2200" smtClean="0"/>
              <a:t>for field references; for example: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2200" smtClean="0"/>
              <a:t>	Employee_Record.Employee_Name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z="22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Record Types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A</a:t>
            </a:r>
            <a:r>
              <a:rPr lang="en-US" sz="1600" dirty="0" smtClean="0"/>
              <a:t> record type with k fields is of the form:</a:t>
            </a:r>
          </a:p>
          <a:p>
            <a:pPr>
              <a:defRPr/>
            </a:pPr>
            <a:r>
              <a:rPr lang="en-US" sz="1600" dirty="0" smtClean="0"/>
              <a:t>record</a:t>
            </a:r>
          </a:p>
          <a:p>
            <a:pPr>
              <a:defRPr/>
            </a:pPr>
            <a:r>
              <a:rPr lang="en-US" sz="1600" dirty="0" smtClean="0"/>
              <a:t>&lt;name1&gt;: &lt;type1&gt;;</a:t>
            </a:r>
          </a:p>
          <a:p>
            <a:pPr>
              <a:defRPr/>
            </a:pPr>
            <a:r>
              <a:rPr lang="en-US" sz="1600" dirty="0" smtClean="0"/>
              <a:t>&lt;name2&gt;: &lt;type2&gt;;</a:t>
            </a:r>
          </a:p>
          <a:p>
            <a:pPr>
              <a:defRPr/>
            </a:pPr>
            <a:r>
              <a:rPr lang="en-US" sz="1600" dirty="0" smtClean="0"/>
              <a:t>…</a:t>
            </a:r>
          </a:p>
          <a:p>
            <a:pPr>
              <a:defRPr/>
            </a:pPr>
            <a:r>
              <a:rPr lang="en-US" sz="1600" dirty="0" smtClean="0"/>
              <a:t>&lt;</a:t>
            </a:r>
            <a:r>
              <a:rPr lang="en-US" sz="1600" dirty="0" err="1" smtClean="0"/>
              <a:t>namek</a:t>
            </a:r>
            <a:r>
              <a:rPr lang="en-US" sz="1600" dirty="0" smtClean="0"/>
              <a:t>&gt;: &lt;</a:t>
            </a:r>
            <a:r>
              <a:rPr lang="en-US" sz="1600" dirty="0" err="1" smtClean="0"/>
              <a:t>typek</a:t>
            </a:r>
            <a:r>
              <a:rPr lang="en-US" sz="1600" dirty="0" smtClean="0"/>
              <a:t>&gt;;</a:t>
            </a:r>
          </a:p>
          <a:p>
            <a:pPr>
              <a:defRPr/>
            </a:pPr>
            <a:r>
              <a:rPr lang="en-US" sz="1600" dirty="0" smtClean="0"/>
              <a:t>end</a:t>
            </a:r>
          </a:p>
          <a:p>
            <a:pPr>
              <a:defRPr/>
            </a:pPr>
            <a:r>
              <a:rPr lang="en-US" sz="1600" u="sng" dirty="0" smtClean="0"/>
              <a:t>Example:</a:t>
            </a:r>
          </a:p>
          <a:p>
            <a:pPr>
              <a:defRPr/>
            </a:pPr>
            <a:r>
              <a:rPr lang="en-US" sz="1600" dirty="0"/>
              <a:t>t</a:t>
            </a:r>
            <a:r>
              <a:rPr lang="en-US" sz="1600" dirty="0" smtClean="0"/>
              <a:t>ype complex = record</a:t>
            </a:r>
          </a:p>
          <a:p>
            <a:pPr>
              <a:defRPr/>
            </a:pPr>
            <a:r>
              <a:rPr lang="en-US" sz="1600" dirty="0"/>
              <a:t> </a:t>
            </a:r>
            <a:r>
              <a:rPr lang="en-US" sz="1600" dirty="0" smtClean="0"/>
              <a:t>                         re: real;</a:t>
            </a:r>
          </a:p>
          <a:p>
            <a:pPr>
              <a:defRPr/>
            </a:pPr>
            <a:r>
              <a:rPr lang="en-US" sz="1600" dirty="0"/>
              <a:t> </a:t>
            </a:r>
            <a:r>
              <a:rPr lang="en-US" sz="1600" dirty="0" smtClean="0"/>
              <a:t>                         </a:t>
            </a:r>
            <a:r>
              <a:rPr lang="en-US" sz="1600" dirty="0" err="1" smtClean="0"/>
              <a:t>im</a:t>
            </a:r>
            <a:r>
              <a:rPr lang="en-US" sz="1600" dirty="0" smtClean="0"/>
              <a:t>: real;</a:t>
            </a:r>
          </a:p>
          <a:p>
            <a:pPr>
              <a:defRPr/>
            </a:pPr>
            <a:r>
              <a:rPr lang="en-US" sz="1600" dirty="0" smtClean="0"/>
              <a:t>                          end;</a:t>
            </a:r>
          </a:p>
          <a:p>
            <a:pPr>
              <a:defRPr/>
            </a:pPr>
            <a:r>
              <a:rPr lang="en-US" sz="1600" dirty="0"/>
              <a:t>type complex = record</a:t>
            </a:r>
          </a:p>
          <a:p>
            <a:pPr>
              <a:defRPr/>
            </a:pPr>
            <a:r>
              <a:rPr lang="en-US" sz="1600" dirty="0"/>
              <a:t>                          </a:t>
            </a:r>
            <a:r>
              <a:rPr lang="en-US" sz="1600" dirty="0" smtClean="0"/>
              <a:t>re, </a:t>
            </a:r>
            <a:r>
              <a:rPr lang="en-US" sz="1600" dirty="0" err="1" smtClean="0"/>
              <a:t>im</a:t>
            </a:r>
            <a:r>
              <a:rPr lang="en-US" sz="1600" dirty="0" smtClean="0"/>
              <a:t>: </a:t>
            </a:r>
            <a:r>
              <a:rPr lang="en-US" sz="1600" dirty="0"/>
              <a:t>real;</a:t>
            </a:r>
          </a:p>
          <a:p>
            <a:pPr>
              <a:defRPr/>
            </a:pPr>
            <a:r>
              <a:rPr lang="en-US" sz="1600" dirty="0" smtClean="0"/>
              <a:t>                          end;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 smtClean="0"/>
              <a:t>A change in the order of fields of a record has no effect on the meaning of a program as the fields are accessed by name, not by relative position in the array.</a:t>
            </a:r>
            <a:endParaRPr lang="en-US" sz="1600" dirty="0"/>
          </a:p>
          <a:p>
            <a:pPr>
              <a:defRPr/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Variable declaration allocates storage.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Record type complex is a template for 2 fields re and im. Storage is allocated when the template is applied in a variable declaration.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    Example: var x,y,z: complex;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    Variables x, y and z have storage allocated with them, the layout of this storage is determined by the type complex.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Storage allocation in records</a:t>
            </a:r>
            <a:endParaRPr lang="en-US" dirty="0"/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If expression E denotes a record with a field named f, then the field is denoted by </a:t>
            </a:r>
            <a:r>
              <a:rPr lang="en-US" dirty="0" err="1" smtClean="0"/>
              <a:t>E.f</a:t>
            </a:r>
            <a:r>
              <a:rPr lang="en-US" dirty="0" smtClean="0"/>
              <a:t> which has both a location and value.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 z.re = x.re + y.re  // the sum of the values of the fields x.re and y.re is placed in the location of z.re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Record assignment</a:t>
            </a:r>
            <a:r>
              <a:rPr lang="en-US" dirty="0" smtClean="0"/>
              <a:t>: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All the fields of a record can be assigned component-wise, example, x = y; </a:t>
            </a:r>
          </a:p>
          <a:p>
            <a:pPr marL="0" indent="0">
              <a:defRPr/>
            </a:pPr>
            <a:r>
              <a:rPr lang="en-US" dirty="0" smtClean="0"/>
              <a:t>    This assignment sets x.re to y.re and x.im to y.im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Operations on records</a:t>
            </a:r>
            <a:endParaRPr lang="en-US" dirty="0"/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A compile-time descriptor for a </a:t>
            </a:r>
            <a:r>
              <a:rPr lang="en-US" dirty="0" smtClean="0"/>
              <a:t>record</a:t>
            </a:r>
            <a:endParaRPr lang="en-US" dirty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25146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smtClean="0"/>
              <a:t>More flexibility in selecting the array elements than the record fields as the array element A[i] can change at run-time but the record field E.f is fixed at compile-time.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smtClean="0"/>
              <a:t>More flexibility in choosing the field types than array elements as the fields of a record can have different types but all array elements must have the same type.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of Arrays and Records</a:t>
            </a:r>
            <a:endParaRPr lang="en-US" dirty="0"/>
          </a:p>
        </p:txBody>
      </p:sp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lnSpc>
                <a:spcPct val="200000"/>
              </a:lnSpc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Types</a:t>
            </a:r>
          </a:p>
          <a:p>
            <a:pPr>
              <a:lnSpc>
                <a:spcPct val="200000"/>
              </a:lnSpc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C00000"/>
                </a:solidFill>
              </a:rPr>
              <a:t>Primitive Data Types</a:t>
            </a:r>
          </a:p>
          <a:p>
            <a:pPr lvl="1">
              <a:lnSpc>
                <a:spcPct val="200000"/>
              </a:lnSpc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C00000"/>
                </a:solidFill>
              </a:rPr>
              <a:t>Integer, Floats, Boolean, </a:t>
            </a:r>
            <a:r>
              <a:rPr lang="en-US" b="1" dirty="0" smtClean="0">
                <a:solidFill>
                  <a:srgbClr val="C00000"/>
                </a:solidFill>
              </a:rPr>
              <a:t>Char.</a:t>
            </a:r>
          </a:p>
          <a:p>
            <a:pPr lvl="1">
              <a:lnSpc>
                <a:spcPct val="200000"/>
              </a:lnSpc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User defined ordinal types: Enumeration, </a:t>
            </a:r>
            <a:r>
              <a:rPr lang="en-US" b="1" dirty="0" err="1" smtClean="0">
                <a:solidFill>
                  <a:srgbClr val="C00000"/>
                </a:solidFill>
              </a:rPr>
              <a:t>subrange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Constructed types: Arrays, records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Dangling pointers and memory leaks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Type checking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Component types</a:t>
            </a:r>
            <a:r>
              <a:rPr lang="en-US" altLang="en-US" smtClean="0"/>
              <a:t>: Arrays are homogeneous collection of data elements whereas records are heterogeneous collection of elements.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Component selectors</a:t>
            </a:r>
            <a:r>
              <a:rPr lang="en-US" altLang="en-US" smtClean="0"/>
              <a:t>: In arrays, the type of A[i] is known at compile-time even though the actual element is known at run-time. In records,  names are known at compile-time so the type of the selected component is also known at compile-time.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334963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Comparison of Arrays and Records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Homogeneous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Heterogeneous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Compile-time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Run-time, all elements</a:t>
                      </a:r>
                      <a:r>
                        <a:rPr lang="en-US" baseline="0" dirty="0" smtClean="0"/>
                        <a:t> occupy same amount of space and stored in consecutive memory locations.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Run-time, each field</a:t>
                      </a:r>
                      <a:r>
                        <a:rPr lang="en-US" baseline="0" dirty="0" smtClean="0"/>
                        <a:t> can occupy a different amount of space.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&lt;Array, Data type, size&gt;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Cartesian product of </a:t>
                      </a:r>
                      <a:r>
                        <a:rPr lang="en-US" dirty="0" err="1" smtClean="0"/>
                        <a:t>Ist</a:t>
                      </a:r>
                      <a:r>
                        <a:rPr lang="en-US" dirty="0" smtClean="0"/>
                        <a:t> field</a:t>
                      </a:r>
                      <a:r>
                        <a:rPr lang="en-US" baseline="0" dirty="0" smtClean="0"/>
                        <a:t> X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field X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field X..&gt; i.e. &lt;T1 X T2 X T3….</a:t>
                      </a:r>
                      <a:r>
                        <a:rPr lang="en-US" baseline="0" dirty="0" err="1" smtClean="0"/>
                        <a:t>Tn</a:t>
                      </a:r>
                      <a:r>
                        <a:rPr lang="en-US" baseline="0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62497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Arrays are used when all the data values have the same type and/or are processed in the same way.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Records are used when collection of data values is heterogeneous and the different fields are not processed in the same way.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Access to array elements is much slower than access to record fields, because subscripts are dynamic (field names are static)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Evaluation and Comparison to Arrays</a:t>
            </a:r>
          </a:p>
        </p:txBody>
      </p:sp>
      <p:sp>
        <p:nvSpPr>
          <p:cNvPr id="63492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Records are used for representing objects with common properties. All records of the same type have the same fields.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Variant records are used for representing objects that have some but not all properties in common.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Variant records have a part common to all records of that type, and a variant part specific to some subset of the records.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Union is a special case of a variant record with no common fields.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Variant records</a:t>
            </a:r>
            <a:endParaRPr lang="en-US" dirty="0"/>
          </a:p>
        </p:txBody>
      </p:sp>
      <p:sp>
        <p:nvSpPr>
          <p:cNvPr id="6451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Layout of a variant record</a:t>
            </a:r>
            <a:endParaRPr lang="en-US" dirty="0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533400" y="1493838"/>
          <a:ext cx="7296150" cy="331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Image Document" r:id="rId3" imgW="5047488" imgH="2316480" progId="Imaging.Document">
                  <p:embed/>
                </p:oleObj>
              </mc:Choice>
              <mc:Fallback>
                <p:oleObj name="Image Document" r:id="rId3" imgW="5047488" imgH="2316480" progId="Imaging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93838"/>
                        <a:ext cx="7296150" cy="331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5011738"/>
            <a:ext cx="8645525" cy="1477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Layout of variant records for an expression tree.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Nodes can be classified into variables, constants, binary operators and unary operators.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All nodes can have some common properties, but they have different no. of children.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Nodes for variables and constants have no children, nodes for binary operators </a:t>
            </a:r>
          </a:p>
          <a:p>
            <a:pPr>
              <a:defRPr/>
            </a:pPr>
            <a:r>
              <a:rPr lang="en-US" dirty="0"/>
              <a:t>      have 2 children and nodes for unary operators have 1 child.</a:t>
            </a:r>
          </a:p>
        </p:txBody>
      </p:sp>
      <p:sp>
        <p:nvSpPr>
          <p:cNvPr id="65541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 smtClean="0"/>
              <a:t>Layout of Variant Records</a:t>
            </a: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smtClean="0"/>
              <a:t>     1. Fixed Part: consisting of common fields</a:t>
            </a: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smtClean="0"/>
              <a:t>     2. Tag Field: optional, used to distinguish between variants.</a:t>
            </a: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smtClean="0"/>
              <a:t>     3. Variant Part: corresponds to nodes with 0, 1 or 2 children.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VARIANT RECORDS</a:t>
            </a:r>
            <a:endParaRPr lang="en-US" sz="3200" dirty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case &lt;tag-name&gt; : &lt;type-name&gt; of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         &lt;constant</a:t>
            </a:r>
            <a:r>
              <a:rPr lang="en-US" altLang="en-US" sz="1600" smtClean="0"/>
              <a:t>1</a:t>
            </a:r>
            <a:r>
              <a:rPr lang="en-US" altLang="en-US" smtClean="0"/>
              <a:t>&gt;: (&lt;fields</a:t>
            </a:r>
            <a:r>
              <a:rPr lang="en-US" altLang="en-US" sz="1800" smtClean="0"/>
              <a:t>1</a:t>
            </a:r>
            <a:r>
              <a:rPr lang="en-US" altLang="en-US" smtClean="0"/>
              <a:t>&gt;);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         &lt;constant</a:t>
            </a:r>
            <a:r>
              <a:rPr lang="en-US" altLang="en-US" sz="1600" smtClean="0"/>
              <a:t>2</a:t>
            </a:r>
            <a:r>
              <a:rPr lang="en-US" altLang="en-US" smtClean="0"/>
              <a:t>&gt;: (&lt;fields</a:t>
            </a:r>
            <a:r>
              <a:rPr lang="en-US" altLang="en-US" sz="1800" smtClean="0"/>
              <a:t>2</a:t>
            </a:r>
            <a:r>
              <a:rPr lang="en-US" altLang="en-US" smtClean="0"/>
              <a:t>&gt;);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                 ….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          &lt;constant</a:t>
            </a:r>
            <a:r>
              <a:rPr lang="en-US" altLang="en-US" sz="1800" smtClean="0"/>
              <a:t>v</a:t>
            </a:r>
            <a:r>
              <a:rPr lang="en-US" altLang="en-US" smtClean="0"/>
              <a:t>&gt;: (&lt;fields</a:t>
            </a:r>
            <a:r>
              <a:rPr lang="en-US" altLang="en-US" sz="1600" smtClean="0"/>
              <a:t>v</a:t>
            </a:r>
            <a:r>
              <a:rPr lang="en-US" altLang="en-US" smtClean="0"/>
              <a:t>&gt;);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The constants correspond to distinct states of the variant part, each state has its own field layout.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The state depends upon the constant stored in the tag field.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>
                <a:solidFill>
                  <a:srgbClr val="FF0000"/>
                </a:solidFill>
              </a:rPr>
              <a:t>The space reserved for a variant part is just enough to hold the fields in the largest variant.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Syntax of variant record</a:t>
            </a:r>
            <a:endParaRPr lang="en-US" dirty="0"/>
          </a:p>
        </p:txBody>
      </p:sp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type kind = {leaf, unary, binary};</a:t>
            </a:r>
          </a:p>
          <a:p>
            <a:pPr>
              <a:defRPr/>
            </a:pPr>
            <a:r>
              <a:rPr lang="en-US" dirty="0" smtClean="0"/>
              <a:t>       node = record</a:t>
            </a:r>
          </a:p>
          <a:p>
            <a:pPr marL="798513">
              <a:defRPr/>
            </a:pPr>
            <a:r>
              <a:rPr lang="en-US" dirty="0" smtClean="0"/>
              <a:t>              c1: T1;</a:t>
            </a:r>
          </a:p>
          <a:p>
            <a:pPr marL="798513">
              <a:defRPr/>
            </a:pPr>
            <a:r>
              <a:rPr lang="en-US" dirty="0" smtClean="0"/>
              <a:t>              c2: T2;</a:t>
            </a:r>
          </a:p>
          <a:p>
            <a:pPr marL="798513">
              <a:defRPr/>
            </a:pPr>
            <a:r>
              <a:rPr lang="en-US" dirty="0" smtClean="0"/>
              <a:t>              case k: kind of</a:t>
            </a:r>
          </a:p>
          <a:p>
            <a:pPr marL="798513">
              <a:defRPr/>
            </a:pPr>
            <a:r>
              <a:rPr lang="en-US" dirty="0" smtClean="0"/>
              <a:t>                   leaf: ();</a:t>
            </a:r>
          </a:p>
          <a:p>
            <a:pPr marL="798513">
              <a:defRPr/>
            </a:pPr>
            <a:r>
              <a:rPr lang="en-US" dirty="0" smtClean="0"/>
              <a:t>                   unary: (child: T3);</a:t>
            </a:r>
          </a:p>
          <a:p>
            <a:pPr marL="798513">
              <a:defRPr/>
            </a:pPr>
            <a:r>
              <a:rPr lang="en-US" dirty="0" smtClean="0"/>
              <a:t>                   binary: (</a:t>
            </a:r>
            <a:r>
              <a:rPr lang="en-US" dirty="0" err="1" smtClean="0"/>
              <a:t>lchild</a:t>
            </a:r>
            <a:r>
              <a:rPr lang="en-US" dirty="0" smtClean="0"/>
              <a:t>, </a:t>
            </a:r>
            <a:r>
              <a:rPr lang="en-US" dirty="0" err="1" smtClean="0"/>
              <a:t>rchild</a:t>
            </a:r>
            <a:r>
              <a:rPr lang="en-US" dirty="0" smtClean="0"/>
              <a:t>: T4);</a:t>
            </a:r>
          </a:p>
          <a:p>
            <a:pPr>
              <a:defRPr/>
            </a:pPr>
            <a:r>
              <a:rPr lang="en-US" dirty="0" smtClean="0"/>
              <a:t>                   end;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Variant part of node has 3 distinct field layouts for leaf, unary and binary.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8612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1800" dirty="0" smtClean="0"/>
              <a:t>Variant records compromise type safety.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 smtClean="0"/>
              <a:t>Compilers cannot check whether the value in the tag field is consistent with the state of the record.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 smtClean="0"/>
              <a:t>Tag fields are optional.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 smtClean="0"/>
              <a:t>Since there is no tag field, the state of the variant part cannot be stored within the record.</a:t>
            </a:r>
          </a:p>
          <a:p>
            <a:pPr marL="346075" indent="0">
              <a:defRPr/>
            </a:pPr>
            <a:r>
              <a:rPr lang="en-US" sz="1800" u="sng" dirty="0" smtClean="0"/>
              <a:t>Example: </a:t>
            </a:r>
          </a:p>
          <a:p>
            <a:pPr marL="346075" indent="0">
              <a:defRPr/>
            </a:pPr>
            <a:r>
              <a:rPr lang="en-US" sz="1800" dirty="0" smtClean="0"/>
              <a:t>type kind = 1, 2;</a:t>
            </a:r>
          </a:p>
          <a:p>
            <a:pPr marL="346075" indent="0">
              <a:defRPr/>
            </a:pPr>
            <a:r>
              <a:rPr lang="en-US" sz="1800" dirty="0" smtClean="0"/>
              <a:t>          t = record</a:t>
            </a:r>
          </a:p>
          <a:p>
            <a:pPr marL="346075" indent="0">
              <a:defRPr/>
            </a:pPr>
            <a:r>
              <a:rPr lang="en-US" sz="1800" dirty="0" smtClean="0"/>
              <a:t>              case kind of</a:t>
            </a:r>
          </a:p>
          <a:p>
            <a:pPr marL="346075" indent="0">
              <a:defRPr/>
            </a:pPr>
            <a:r>
              <a:rPr lang="en-US" sz="1800" dirty="0" smtClean="0"/>
              <a:t>                1: (</a:t>
            </a:r>
            <a:r>
              <a:rPr lang="en-US" sz="1800" dirty="0" err="1" smtClean="0"/>
              <a:t>i</a:t>
            </a:r>
            <a:r>
              <a:rPr lang="en-US" sz="1800" dirty="0" smtClean="0"/>
              <a:t>: integer);</a:t>
            </a:r>
          </a:p>
          <a:p>
            <a:pPr marL="346075" indent="0">
              <a:defRPr/>
            </a:pPr>
            <a:r>
              <a:rPr lang="en-US" sz="1800" dirty="0" smtClean="0"/>
              <a:t>                2: (r: real);</a:t>
            </a:r>
          </a:p>
          <a:p>
            <a:pPr marL="346075" indent="0">
              <a:defRPr/>
            </a:pPr>
            <a:r>
              <a:rPr lang="en-US" sz="1800" dirty="0" smtClean="0"/>
              <a:t>               end;</a:t>
            </a:r>
          </a:p>
          <a:p>
            <a:pPr marL="346075" indent="0">
              <a:defRPr/>
            </a:pPr>
            <a:r>
              <a:rPr lang="en-US" sz="1800" dirty="0" err="1" smtClean="0"/>
              <a:t>var</a:t>
            </a:r>
            <a:r>
              <a:rPr lang="en-US" sz="1800" dirty="0" smtClean="0"/>
              <a:t> x : t;</a:t>
            </a:r>
          </a:p>
          <a:p>
            <a:pPr marL="346075" indent="0">
              <a:defRPr/>
            </a:pPr>
            <a:r>
              <a:rPr lang="en-US" sz="1800" dirty="0" smtClean="0"/>
              <a:t>Errors go undetected:  </a:t>
            </a:r>
            <a:r>
              <a:rPr lang="en-US" sz="1800" dirty="0" err="1" smtClean="0"/>
              <a:t>x.r</a:t>
            </a:r>
            <a:r>
              <a:rPr lang="en-US" sz="1800" dirty="0" smtClean="0"/>
              <a:t> = 1.0;  </a:t>
            </a:r>
            <a:r>
              <a:rPr lang="en-US" sz="1800" dirty="0" err="1" smtClean="0"/>
              <a:t>writeln</a:t>
            </a:r>
            <a:r>
              <a:rPr lang="en-US" sz="1800" dirty="0" smtClean="0"/>
              <a:t>(</a:t>
            </a:r>
            <a:r>
              <a:rPr lang="en-US" sz="1800" dirty="0" err="1" smtClean="0"/>
              <a:t>x.i</a:t>
            </a:r>
            <a:r>
              <a:rPr lang="en-US" sz="1800" dirty="0" smtClean="0"/>
              <a:t>);</a:t>
            </a:r>
          </a:p>
          <a:p>
            <a:pPr marL="0" indent="0">
              <a:defRPr/>
            </a:pPr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Variant records and type safety</a:t>
            </a:r>
            <a:endParaRPr lang="en-US" dirty="0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 union is a type whose variables are allowed to store different type values at different times during execution.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Design issues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Type checking.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•Types provide </a:t>
            </a:r>
            <a:r>
              <a:rPr lang="en-US" altLang="en-US" b="1" smtClean="0">
                <a:solidFill>
                  <a:srgbClr val="FF0000"/>
                </a:solidFill>
              </a:rPr>
              <a:t>implicit context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•</a:t>
            </a:r>
            <a:r>
              <a:rPr lang="en-US" altLang="en-US" b="1" smtClean="0">
                <a:solidFill>
                  <a:srgbClr val="FF0000"/>
                </a:solidFill>
              </a:rPr>
              <a:t>Compilers can infer information</a:t>
            </a:r>
            <a:r>
              <a:rPr lang="en-US" altLang="en-US" smtClean="0"/>
              <a:t>, so programmers write less code.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• e.g., The expression </a:t>
            </a:r>
            <a:r>
              <a:rPr lang="en-US" altLang="en-US" b="1" smtClean="0">
                <a:solidFill>
                  <a:srgbClr val="FF0000"/>
                </a:solidFill>
              </a:rPr>
              <a:t>a+b</a:t>
            </a:r>
            <a:r>
              <a:rPr lang="en-US" altLang="en-US" b="1" smtClean="0"/>
              <a:t> </a:t>
            </a:r>
            <a:r>
              <a:rPr lang="en-US" altLang="en-US" smtClean="0"/>
              <a:t>in Java may be adding two </a:t>
            </a:r>
            <a:r>
              <a:rPr lang="en-US" altLang="en-US" b="1" smtClean="0">
                <a:solidFill>
                  <a:srgbClr val="FF0000"/>
                </a:solidFill>
              </a:rPr>
              <a:t>integer</a:t>
            </a:r>
            <a:r>
              <a:rPr lang="en-US" altLang="en-US" smtClean="0"/>
              <a:t>, two </a:t>
            </a:r>
            <a:r>
              <a:rPr lang="en-US" altLang="en-US" b="1" smtClean="0">
                <a:solidFill>
                  <a:srgbClr val="FF0000"/>
                </a:solidFill>
              </a:rPr>
              <a:t>floats</a:t>
            </a:r>
            <a:r>
              <a:rPr lang="en-US" altLang="en-US" b="1" smtClean="0"/>
              <a:t> </a:t>
            </a:r>
            <a:r>
              <a:rPr lang="en-US" altLang="en-US" smtClean="0"/>
              <a:t>or two strings depending on </a:t>
            </a:r>
            <a:r>
              <a:rPr lang="en-US" altLang="en-US" b="1" smtClean="0">
                <a:solidFill>
                  <a:srgbClr val="FF0000"/>
                </a:solidFill>
              </a:rPr>
              <a:t>context</a:t>
            </a:r>
          </a:p>
          <a:p>
            <a:pPr fontAlgn="base">
              <a:spcAft>
                <a:spcPct val="0"/>
              </a:spcAft>
            </a:pPr>
            <a:endParaRPr lang="en-US" altLang="en-US" b="1" smtClean="0">
              <a:solidFill>
                <a:srgbClr val="FF000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•Types provide a set of </a:t>
            </a:r>
            <a:r>
              <a:rPr lang="en-US" altLang="en-US" b="1" smtClean="0">
                <a:solidFill>
                  <a:srgbClr val="FF0000"/>
                </a:solidFill>
              </a:rPr>
              <a:t>semantically valid operation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• Compilers can </a:t>
            </a:r>
            <a:r>
              <a:rPr lang="en-US" altLang="en-US" b="1" smtClean="0">
                <a:solidFill>
                  <a:srgbClr val="FF0000"/>
                </a:solidFill>
              </a:rPr>
              <a:t>detect semantic mistakes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• e.g., Python’s list support append() and pop(), but not for complex numbers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Data </a:t>
            </a:r>
            <a:r>
              <a:rPr lang="en-US" b="0" dirty="0" smtClean="0"/>
              <a:t>Types</a:t>
            </a:r>
            <a:endParaRPr lang="en-US" dirty="0"/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Fixed sized records can be type checked at compile-time.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Variant sized records can be type checked at run time (Tagged Unions).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Unions cannot  be type checked at both compile time and run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(contd..)</a:t>
            </a:r>
            <a:endParaRPr lang="en-US" dirty="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A pointer type variable has a range of values that consists of memory addresses and a special value, </a:t>
            </a:r>
            <a:r>
              <a:rPr lang="en-US" altLang="en-US" i="1" smtClean="0"/>
              <a:t>nil.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Provide the power of indirect addressing.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Pointers have a fixed size independent of what they point to. They typically fit into a single machine location.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Provide a way to manage dynamic memory.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A pointer can be used to access a location in the area where storage is dynamically created (usually called a heap).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7270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en-US" dirty="0"/>
              <a:t>Two fundamental operations: assignment and dereferencing.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en-US" dirty="0"/>
              <a:t>Assignment is used to set a pointer variable’s value to some useful address.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en-US" dirty="0"/>
              <a:t>Dereferencing yields the value stored at the location represented by the pointer’s value.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en-US" dirty="0"/>
              <a:t>Dereferencing can be explicit or implicit.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en-US" dirty="0"/>
              <a:t>C++ uses an explicit operation via *: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Tx/>
              <a:defRPr/>
            </a:pPr>
            <a:r>
              <a:rPr lang="en-US" dirty="0"/>
              <a:t>		j = *</a:t>
            </a:r>
            <a:r>
              <a:rPr lang="en-US" dirty="0" err="1" smtClean="0"/>
              <a:t>ptr</a:t>
            </a:r>
            <a:r>
              <a:rPr lang="en-US" dirty="0" smtClean="0"/>
              <a:t>  sets </a:t>
            </a:r>
            <a:r>
              <a:rPr lang="en-US" dirty="0"/>
              <a:t>j to the value located at </a:t>
            </a:r>
            <a:r>
              <a:rPr lang="en-US" dirty="0" err="1"/>
              <a:t>ptr</a:t>
            </a:r>
            <a:endParaRPr lang="en-US" dirty="0"/>
          </a:p>
          <a:p>
            <a:pPr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Pointer Operations</a:t>
            </a:r>
          </a:p>
        </p:txBody>
      </p:sp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 smtClean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 Assignment Illustrated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79613"/>
            <a:ext cx="55340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7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Extremely flexible but must be used with care.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Pointers can point at any variable regardless of when or where it was allocated.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Used for dynamic storage management and addressing.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Pointer arithmetic is possible.</a:t>
            </a:r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mtClean="0"/>
              <a:t>Explicit dereferencing and address-of operators.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Pointers in C and C++</a:t>
            </a:r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asterisk (*) denotes the dereferencing operation.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ampersand (&amp;) denotes the operator for producing the address of a variable.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	int *ptr;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	int count, init;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	……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	ptr = &amp;init; 	//address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		count = *ptr;	//value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Pointers in C and C++</a:t>
            </a:r>
          </a:p>
        </p:txBody>
      </p:sp>
      <p:sp>
        <p:nvSpPr>
          <p:cNvPr id="7680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ptr + index;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int list [10];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int *ptr;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ptr = list;  //assigns the address of list[0] to ptr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*(ptr+1)  is equivalent to list[1]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*(ptr+index)  is equivalent to list[index]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ptr[index]  is equivalent to list[index]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(contd..)</a:t>
            </a:r>
            <a:endParaRPr lang="en-US" dirty="0"/>
          </a:p>
        </p:txBody>
      </p:sp>
      <p:sp>
        <p:nvSpPr>
          <p:cNvPr id="7782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Dangling Pointers</a:t>
            </a:r>
            <a:r>
              <a:rPr lang="en-US" altLang="en-US" smtClean="0"/>
              <a:t>: is a pointer to a storage which has been already de-allocated. Operation dispose(p) leaves the pointer ‘p’ dangling.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Memory Leaks</a:t>
            </a:r>
            <a:r>
              <a:rPr lang="en-US" altLang="en-US" smtClean="0"/>
              <a:t>: Storage that is allocated but is inaccessible is called garbage. Programs that create garbage are said to have memory leak.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Problems with pointers</a:t>
            </a:r>
            <a:endParaRPr lang="en-US" dirty="0"/>
          </a:p>
        </p:txBody>
      </p:sp>
      <p:pic>
        <p:nvPicPr>
          <p:cNvPr id="78852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5819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0638"/>
            <a:ext cx="8229600" cy="4525962"/>
          </a:xfrm>
        </p:spPr>
        <p:txBody>
          <a:bodyPr/>
          <a:lstStyle/>
          <a:p>
            <a:pPr marL="0" indent="0">
              <a:defRPr/>
            </a:pPr>
            <a:r>
              <a:rPr lang="en-US" sz="1200" dirty="0" smtClean="0"/>
              <a:t>main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struct</a:t>
            </a:r>
            <a:r>
              <a:rPr lang="en-US" sz="1200" dirty="0" smtClean="0"/>
              <a:t> node {</a:t>
            </a:r>
          </a:p>
          <a:p>
            <a:pPr marL="0" indent="0">
              <a:defRPr/>
            </a:pPr>
            <a:r>
              <a:rPr lang="en-US" sz="1200" dirty="0" err="1" smtClean="0"/>
              <a:t>int</a:t>
            </a:r>
            <a:r>
              <a:rPr lang="en-US" sz="1200" dirty="0" smtClean="0"/>
              <a:t> a  ;</a:t>
            </a:r>
          </a:p>
          <a:p>
            <a:pPr marL="0" indent="0">
              <a:defRPr/>
            </a:pPr>
            <a:r>
              <a:rPr lang="en-US" sz="1200" dirty="0" err="1" smtClean="0"/>
              <a:t>struct</a:t>
            </a:r>
            <a:r>
              <a:rPr lang="en-US" sz="1200" dirty="0" smtClean="0"/>
              <a:t> node *next;</a:t>
            </a:r>
          </a:p>
          <a:p>
            <a:pPr marL="0" indent="0">
              <a:defRPr/>
            </a:pPr>
            <a:r>
              <a:rPr lang="en-US" sz="1200" dirty="0" smtClean="0"/>
              <a:t>}</a:t>
            </a:r>
          </a:p>
          <a:p>
            <a:pPr marL="0" indent="0">
              <a:defRPr/>
            </a:pPr>
            <a:r>
              <a:rPr lang="en-US" sz="1200" dirty="0" smtClean="0"/>
              <a:t>node </a:t>
            </a:r>
            <a:r>
              <a:rPr lang="en-US" sz="1200" dirty="0"/>
              <a:t>*p, *q, *r, *s;</a:t>
            </a:r>
          </a:p>
          <a:p>
            <a:pPr marL="0" indent="0">
              <a:defRPr/>
            </a:pPr>
            <a:r>
              <a:rPr lang="en-US" sz="1200" dirty="0" smtClean="0"/>
              <a:t>p = (node *) </a:t>
            </a:r>
            <a:r>
              <a:rPr lang="en-US" sz="1200" dirty="0" err="1" smtClean="0"/>
              <a:t>malloc</a:t>
            </a:r>
            <a:r>
              <a:rPr lang="en-US" sz="1200" dirty="0" smtClean="0"/>
              <a:t>(</a:t>
            </a:r>
            <a:r>
              <a:rPr lang="en-US" sz="1200" dirty="0" err="1" smtClean="0"/>
              <a:t>sizeof</a:t>
            </a:r>
            <a:r>
              <a:rPr lang="en-US" sz="1200" dirty="0" smtClean="0"/>
              <a:t>(node));</a:t>
            </a:r>
            <a:br>
              <a:rPr lang="en-US" sz="1200" dirty="0" smtClean="0"/>
            </a:br>
            <a:r>
              <a:rPr lang="en-US" sz="1200" dirty="0" smtClean="0"/>
              <a:t>q = (node *) </a:t>
            </a:r>
            <a:r>
              <a:rPr lang="en-US" sz="1200" dirty="0" err="1" smtClean="0"/>
              <a:t>malloc</a:t>
            </a:r>
            <a:r>
              <a:rPr lang="en-US" sz="1200" dirty="0" smtClean="0"/>
              <a:t>(10*</a:t>
            </a:r>
            <a:r>
              <a:rPr lang="en-US" sz="1200" dirty="0" err="1" smtClean="0"/>
              <a:t>sizeof</a:t>
            </a:r>
            <a:r>
              <a:rPr lang="en-US" sz="1200" dirty="0" smtClean="0"/>
              <a:t>(node));</a:t>
            </a:r>
            <a:br>
              <a:rPr lang="en-US" sz="1200" dirty="0" smtClean="0"/>
            </a:br>
            <a:r>
              <a:rPr lang="en-US" sz="1200" dirty="0" smtClean="0"/>
              <a:t>r = (node *) </a:t>
            </a:r>
            <a:r>
              <a:rPr lang="en-US" sz="1200" dirty="0" err="1" smtClean="0"/>
              <a:t>malloc</a:t>
            </a:r>
            <a:r>
              <a:rPr lang="en-US" sz="1200" dirty="0" smtClean="0"/>
              <a:t>(18*</a:t>
            </a:r>
            <a:r>
              <a:rPr lang="en-US" sz="1200" dirty="0" err="1" smtClean="0"/>
              <a:t>sizeof</a:t>
            </a:r>
            <a:r>
              <a:rPr lang="en-US" sz="1200" dirty="0" smtClean="0"/>
              <a:t>(node));</a:t>
            </a:r>
            <a:br>
              <a:rPr lang="en-US" sz="1200" dirty="0" smtClean="0"/>
            </a:br>
            <a:r>
              <a:rPr lang="en-US" sz="1200" dirty="0" smtClean="0"/>
              <a:t>s = (node *) </a:t>
            </a:r>
            <a:r>
              <a:rPr lang="en-US" sz="1200" dirty="0" err="1" smtClean="0"/>
              <a:t>malloc</a:t>
            </a:r>
            <a:r>
              <a:rPr lang="en-US" sz="1200" dirty="0" smtClean="0"/>
              <a:t>(25*</a:t>
            </a:r>
            <a:r>
              <a:rPr lang="en-US" sz="1200" dirty="0" err="1" smtClean="0"/>
              <a:t>sizeof</a:t>
            </a:r>
            <a:r>
              <a:rPr lang="en-US" sz="1200" dirty="0" smtClean="0"/>
              <a:t>(node));</a:t>
            </a:r>
            <a:br>
              <a:rPr lang="en-US" sz="1200" dirty="0" smtClean="0"/>
            </a:br>
            <a:r>
              <a:rPr lang="en-US" sz="1200" dirty="0" smtClean="0"/>
              <a:t>r-</a:t>
            </a:r>
            <a:r>
              <a:rPr lang="en-US" sz="1200" dirty="0"/>
              <a:t>&gt;next = p;</a:t>
            </a:r>
            <a:br>
              <a:rPr lang="en-US" sz="1200" dirty="0"/>
            </a:br>
            <a:r>
              <a:rPr lang="en-US" sz="1200" dirty="0"/>
              <a:t>q-&gt;next = s;</a:t>
            </a:r>
            <a:br>
              <a:rPr lang="en-US" sz="1200" dirty="0"/>
            </a:br>
            <a:r>
              <a:rPr lang="en-US" sz="1200" dirty="0" smtClean="0"/>
              <a:t>s </a:t>
            </a:r>
            <a:r>
              <a:rPr lang="en-US" sz="1200" dirty="0"/>
              <a:t>= r;</a:t>
            </a:r>
            <a:br>
              <a:rPr lang="en-US" sz="1200" dirty="0"/>
            </a:br>
            <a:r>
              <a:rPr lang="en-US" sz="1200" dirty="0" smtClean="0"/>
              <a:t>q </a:t>
            </a:r>
            <a:r>
              <a:rPr lang="en-US" sz="1200" dirty="0"/>
              <a:t>= p;</a:t>
            </a:r>
            <a:br>
              <a:rPr lang="en-US" sz="1200" dirty="0"/>
            </a:br>
            <a:r>
              <a:rPr lang="en-US" sz="1200" dirty="0"/>
              <a:t>free(r-&gt;next);</a:t>
            </a:r>
            <a:br>
              <a:rPr lang="en-US" sz="1200" dirty="0"/>
            </a:br>
            <a:r>
              <a:rPr lang="en-US" sz="1200" dirty="0"/>
              <a:t>}</a:t>
            </a:r>
          </a:p>
          <a:p>
            <a:pPr>
              <a:defRPr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Memory </a:t>
            </a:r>
            <a:r>
              <a:rPr lang="en-US" sz="1400" dirty="0">
                <a:solidFill>
                  <a:srgbClr val="FF0000"/>
                </a:solidFill>
              </a:rPr>
              <a:t>Leak -&gt; </a:t>
            </a:r>
          </a:p>
          <a:p>
            <a:pPr>
              <a:defRPr/>
            </a:pPr>
            <a:r>
              <a:rPr lang="en-US" sz="1400" dirty="0"/>
              <a:t>directly     --&gt; </a:t>
            </a:r>
            <a:r>
              <a:rPr lang="en-US" sz="1400" dirty="0" smtClean="0"/>
              <a:t>10*</a:t>
            </a:r>
            <a:r>
              <a:rPr lang="en-US" sz="1400" dirty="0" err="1" smtClean="0"/>
              <a:t>sizeof</a:t>
            </a:r>
            <a:r>
              <a:rPr lang="en-US" sz="1400" dirty="0" smtClean="0"/>
              <a:t>(node) = 10* 8 =80 bytes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indirectly  </a:t>
            </a:r>
            <a:r>
              <a:rPr lang="en-US" sz="1400" dirty="0" smtClean="0"/>
              <a:t>--&gt; 25*</a:t>
            </a:r>
            <a:r>
              <a:rPr lang="en-US" sz="1400" dirty="0" err="1" smtClean="0"/>
              <a:t>sizeof</a:t>
            </a:r>
            <a:r>
              <a:rPr lang="en-US" sz="1400" dirty="0" smtClean="0"/>
              <a:t>(node) = (25 * 8) bytes</a:t>
            </a:r>
            <a:endParaRPr lang="en-US" sz="1400" dirty="0"/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Dangling </a:t>
            </a:r>
            <a:r>
              <a:rPr lang="en-US" sz="1400" dirty="0">
                <a:solidFill>
                  <a:srgbClr val="FF0000"/>
                </a:solidFill>
              </a:rPr>
              <a:t>Pointer</a:t>
            </a:r>
            <a:r>
              <a:rPr lang="en-US" sz="1400" dirty="0"/>
              <a:t> (in the end): </a:t>
            </a:r>
            <a:r>
              <a:rPr lang="en-US" sz="1400" dirty="0" smtClean="0"/>
              <a:t>p, q , r-&gt;next</a:t>
            </a:r>
          </a:p>
          <a:p>
            <a:pPr>
              <a:defRPr/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1400" smtClean="0"/>
              <a:t>main()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{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int A[10]={10,12, 9, 1, 2, 45, 9, 12, 99, 10};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int *z, *ptr; int x,y;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ptr= function1(A, z);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x = *z;  </a:t>
            </a:r>
            <a:r>
              <a:rPr lang="en-US" altLang="en-US" sz="1400" smtClean="0">
                <a:solidFill>
                  <a:srgbClr val="0000FF"/>
                </a:solidFill>
              </a:rPr>
              <a:t>[pointer z is a dangling pointer so when x tries to dereference z, output is segmentation fault or corrupt value.]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y = *ptr;  </a:t>
            </a:r>
            <a:r>
              <a:rPr lang="en-US" altLang="en-US" sz="1400" smtClean="0">
                <a:solidFill>
                  <a:srgbClr val="0000FF"/>
                </a:solidFill>
              </a:rPr>
              <a:t>// What is the value of y?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}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 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int *function1(int B[10], int *p)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{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int *q;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int y = 5;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p = &amp;y;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       q = &amp;B[5];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	return q; </a:t>
            </a:r>
          </a:p>
          <a:p>
            <a:pPr fontAlgn="base">
              <a:spcAft>
                <a:spcPct val="0"/>
              </a:spcAft>
            </a:pPr>
            <a:r>
              <a:rPr lang="en-US" altLang="en-US" sz="1400" smtClean="0"/>
              <a:t>}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090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Error Detection (Reliability)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400" smtClean="0"/>
              <a:t>prevent errors caused by incompatible data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Abstraction (Writability)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400" smtClean="0"/>
              <a:t>support interfaces that hide implementation details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Efficiency (Runtime cost)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400" smtClean="0"/>
              <a:t>type information useful for compiler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What are types good for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2772" name="TextBox 8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7975" y="5461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b="0" dirty="0">
                <a:solidFill>
                  <a:srgbClr val="000000"/>
                </a:solidFill>
                <a:cs typeface="Times New Roman" panose="02020603050405020304" pitchFamily="18" charset="0"/>
              </a:rPr>
              <a:t>Solutions to Dangling </a:t>
            </a:r>
            <a:r>
              <a:rPr lang="en-US" b="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pointers</a:t>
            </a:r>
            <a:endParaRPr lang="en-US" b="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149225" y="1422400"/>
            <a:ext cx="8796338" cy="16303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·       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Tombstone approach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- allocate extra storage cell to point to block of storage. Every pointer points to a tombstone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     (special cell) which points to the actual storage.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1400" dirty="0" smtClean="0">
                <a:latin typeface="+mn-lt"/>
              </a:rPr>
              <a:t>         </a:t>
            </a: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To remove dangling reference, </a:t>
            </a:r>
            <a:r>
              <a:rPr 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de-allocate storage </a:t>
            </a: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and set "tombstone" to nil.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1400" dirty="0" smtClean="0">
                <a:latin typeface="+mn-lt"/>
              </a:rPr>
              <a:t>        Any access to storage will lead to run-time error.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1400" dirty="0" smtClean="0"/>
              <a:t>        Advantage-prohibits </a:t>
            </a:r>
            <a:r>
              <a:rPr lang="en-IN" sz="1400" dirty="0"/>
              <a:t>access to obsolete </a:t>
            </a:r>
            <a:r>
              <a:rPr lang="en-IN" sz="1400" dirty="0" smtClean="0"/>
              <a:t>data (</a:t>
            </a:r>
            <a:r>
              <a:rPr lang="en-IN" sz="1400" dirty="0" err="1" smtClean="0"/>
              <a:t>deallocated</a:t>
            </a:r>
            <a:r>
              <a:rPr lang="en-IN" sz="1400" dirty="0" smtClean="0"/>
              <a:t> storage).</a:t>
            </a:r>
            <a:endParaRPr lang="en-US" sz="1400" dirty="0" smtClean="0"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800" dirty="0" smtClean="0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533400" y="12636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pic>
        <p:nvPicPr>
          <p:cNvPr id="8192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17800"/>
            <a:ext cx="5324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68325" y="3359150"/>
            <a:ext cx="7559675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400" dirty="0" smtClean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 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Lock and keys approach-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1400" dirty="0" smtClean="0"/>
              <a:t>Pointers are represented as a pair (key, address) and storage as (lock, value).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1400" dirty="0" smtClean="0"/>
              <a:t>2 passwords (lock and key of pointer and storage respectively) </a:t>
            </a:r>
            <a:r>
              <a:rPr lang="en-IN" sz="1400" dirty="0"/>
              <a:t>must match in order to access </a:t>
            </a:r>
            <a:r>
              <a:rPr lang="en-IN" sz="1400" dirty="0" smtClean="0"/>
              <a:t>data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IN" sz="1400" dirty="0" smtClean="0"/>
              <a:t>else leads to run-time error.</a:t>
            </a: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sz="1800" dirty="0" smtClean="0"/>
          </a:p>
        </p:txBody>
      </p:sp>
      <p:pic>
        <p:nvPicPr>
          <p:cNvPr id="819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4800600"/>
            <a:ext cx="44672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2743200"/>
          </a:xfrm>
        </p:spPr>
        <p:txBody>
          <a:bodyPr/>
          <a:lstStyle/>
          <a:p>
            <a:pPr marL="284163" indent="-53975" algn="just"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Reference counting approach- </a:t>
            </a:r>
            <a:r>
              <a:rPr lang="en-US" sz="1800" dirty="0" smtClean="0">
                <a:latin typeface="+mn-lt"/>
              </a:rPr>
              <a:t>maintains a counter in every storage that stores the no. of pointers that are currently pointing to the storage.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Program waits until reference count is 0 before memory is returned to 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heap.</a:t>
            </a:r>
          </a:p>
          <a:p>
            <a:pPr marL="284163" indent="-284163" algn="just">
              <a:defRPr/>
            </a:pPr>
            <a:r>
              <a:rPr lang="en-US" sz="1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     Cannot detect cyclic structures.</a:t>
            </a:r>
            <a:endParaRPr lang="en-US" sz="1800" dirty="0">
              <a:latin typeface="+mn-lt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methods</a:t>
            </a:r>
            <a:endParaRPr lang="en-US" dirty="0"/>
          </a:p>
        </p:txBody>
      </p:sp>
      <p:sp>
        <p:nvSpPr>
          <p:cNvPr id="82948" name="TextBox 6"/>
          <p:cNvSpPr txBox="1">
            <a:spLocks noChangeArrowheads="1"/>
          </p:cNvSpPr>
          <p:nvPr/>
        </p:nvSpPr>
        <p:spPr bwMode="auto">
          <a:xfrm>
            <a:off x="501650" y="4391025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Mark and sweep approach- </a:t>
            </a:r>
          </a:p>
        </p:txBody>
      </p:sp>
      <p:pic>
        <p:nvPicPr>
          <p:cNvPr id="8294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2588"/>
            <a:ext cx="24384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1650" y="4611688"/>
            <a:ext cx="824865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Initially all storage in heap have their check bit set to garbage.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When free space becomes exhausted, mark active storage as live (using check bit). 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Active storage are those which are reachable by chain of pointers </a:t>
            </a:r>
            <a:r>
              <a:rPr lang="en-IN" sz="1600" dirty="0" smtClean="0"/>
              <a:t>that originates from outside </a:t>
            </a:r>
          </a:p>
          <a:p>
            <a:pPr>
              <a:defRPr/>
            </a:pPr>
            <a:r>
              <a:rPr lang="en-IN" sz="1600" dirty="0" smtClean="0"/>
              <a:t>the heap (i.e., from a pointer currently on the stack or from a  global variable) </a:t>
            </a:r>
          </a:p>
          <a:p>
            <a:pPr>
              <a:defRPr/>
            </a:pPr>
            <a:r>
              <a:rPr lang="en-IN" sz="1600" dirty="0" smtClean="0"/>
              <a:t>For each pointer outside the heap do a depth-first search 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using recursion.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Storage in heap which is not active is garbage and it is returned to free space.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Advantage: Can detect cyclic structures and recover space</a:t>
            </a:r>
            <a:endParaRPr lang="en-US" sz="1600" dirty="0" smtClean="0">
              <a:latin typeface="+mn-lt"/>
            </a:endParaRPr>
          </a:p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endParaRPr lang="en-US" sz="600" dirty="0" smtClean="0"/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      </a:t>
            </a:r>
            <a:endParaRPr lang="en-US" dirty="0" smtClean="0"/>
          </a:p>
        </p:txBody>
      </p:sp>
      <p:sp>
        <p:nvSpPr>
          <p:cNvPr id="82951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IN" sz="1400" dirty="0" smtClean="0">
                <a:solidFill>
                  <a:srgbClr val="FF0000"/>
                </a:solidFill>
              </a:rPr>
              <a:t>Stop and copy approach:</a:t>
            </a:r>
          </a:p>
          <a:p>
            <a:pPr>
              <a:defRPr/>
            </a:pPr>
            <a:r>
              <a:rPr lang="en-IN" sz="1400" dirty="0" smtClean="0"/>
              <a:t>      It </a:t>
            </a:r>
            <a:r>
              <a:rPr lang="en-IN" sz="1400" dirty="0"/>
              <a:t>divides the </a:t>
            </a:r>
            <a:r>
              <a:rPr lang="en-IN" sz="1400" dirty="0" smtClean="0"/>
              <a:t>memory </a:t>
            </a:r>
            <a:r>
              <a:rPr lang="en-IN" sz="1400" dirty="0"/>
              <a:t>into two halves of equal size and does all its allocation in one half. </a:t>
            </a:r>
            <a:endParaRPr lang="en-IN" sz="14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1400" dirty="0"/>
              <a:t>When </a:t>
            </a:r>
            <a:r>
              <a:rPr lang="en-IN" sz="1400" dirty="0" smtClean="0"/>
              <a:t>the half </a:t>
            </a:r>
            <a:r>
              <a:rPr lang="en-IN" sz="1400" dirty="0"/>
              <a:t>is </a:t>
            </a:r>
            <a:r>
              <a:rPr lang="en-IN" sz="1400" dirty="0" smtClean="0"/>
              <a:t>full</a:t>
            </a:r>
            <a:r>
              <a:rPr lang="en-IN" sz="1400" dirty="0"/>
              <a:t>, the collector starts its exploration of reachable </a:t>
            </a:r>
            <a:r>
              <a:rPr lang="en-IN" sz="1400" dirty="0" smtClean="0"/>
              <a:t>storage (using depth first search and recursion). </a:t>
            </a:r>
            <a:r>
              <a:rPr lang="en-IN" sz="1400" dirty="0"/>
              <a:t>Each reachable </a:t>
            </a:r>
            <a:r>
              <a:rPr lang="en-IN" sz="1400" dirty="0" smtClean="0"/>
              <a:t>block of storage </a:t>
            </a:r>
            <a:r>
              <a:rPr lang="en-IN" sz="1400" dirty="0"/>
              <a:t>is copied into the second half of the </a:t>
            </a:r>
            <a:r>
              <a:rPr lang="en-IN" sz="1400" dirty="0" smtClean="0"/>
              <a:t>heap.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400" dirty="0" smtClean="0"/>
              <a:t>The </a:t>
            </a:r>
            <a:r>
              <a:rPr lang="en-IN" sz="1400" dirty="0"/>
              <a:t>first half of the </a:t>
            </a:r>
            <a:r>
              <a:rPr lang="en-IN" sz="1400" dirty="0" smtClean="0"/>
              <a:t>memory, </a:t>
            </a:r>
            <a:r>
              <a:rPr lang="en-IN" sz="1400" dirty="0"/>
              <a:t>is </a:t>
            </a:r>
            <a:r>
              <a:rPr lang="en-IN" sz="1400" dirty="0" smtClean="0"/>
              <a:t>reclaimed after resetting the pointers of copied storage in the first half to point to the </a:t>
            </a:r>
            <a:r>
              <a:rPr lang="en-IN" sz="1400" dirty="0"/>
              <a:t>new location.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1400" dirty="0" smtClean="0"/>
              <a:t>Now, any </a:t>
            </a:r>
            <a:r>
              <a:rPr lang="en-IN" sz="1400" dirty="0"/>
              <a:t>pointer that refers to the same </a:t>
            </a:r>
            <a:r>
              <a:rPr lang="en-IN" sz="1400" dirty="0" smtClean="0"/>
              <a:t>storage will point </a:t>
            </a:r>
            <a:r>
              <a:rPr lang="en-IN" sz="1400" dirty="0"/>
              <a:t>to the new location</a:t>
            </a:r>
            <a:r>
              <a:rPr lang="en-IN" sz="1400" dirty="0" smtClean="0"/>
              <a:t>.</a:t>
            </a:r>
          </a:p>
          <a:p>
            <a:pPr marL="0" indent="0">
              <a:defRPr/>
            </a:pPr>
            <a:r>
              <a:rPr lang="en-IN" sz="1400" dirty="0" smtClean="0"/>
              <a:t> Advantage: </a:t>
            </a:r>
            <a:r>
              <a:rPr lang="en-US" sz="1400" dirty="0"/>
              <a:t>Eliminates memory </a:t>
            </a:r>
            <a:r>
              <a:rPr lang="en-US" sz="1400" dirty="0" smtClean="0"/>
              <a:t>fragmentation by using compaction.</a:t>
            </a:r>
            <a:endParaRPr lang="en-US" sz="1400" dirty="0"/>
          </a:p>
          <a:p>
            <a:pPr>
              <a:buFont typeface="Arial" pitchFamily="34" charset="0"/>
              <a:buChar char="•"/>
              <a:defRPr/>
            </a:pPr>
            <a:endParaRPr lang="en-IN" sz="1400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(Contd..)</a:t>
            </a:r>
            <a:endParaRPr lang="en-US" dirty="0"/>
          </a:p>
        </p:txBody>
      </p:sp>
      <p:sp>
        <p:nvSpPr>
          <p:cNvPr id="83972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b="1" smtClean="0"/>
              <a:t>Type checking </a:t>
            </a:r>
            <a:r>
              <a:rPr lang="en-US" altLang="en-US" smtClean="0"/>
              <a:t>is the activity of ensuring that the operands of an operator are of compatible types.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 </a:t>
            </a:r>
            <a:r>
              <a:rPr lang="en-US" altLang="en-US" b="1" smtClean="0"/>
              <a:t>type error </a:t>
            </a:r>
            <a:r>
              <a:rPr lang="en-US" altLang="en-US" smtClean="0"/>
              <a:t>is the application of an operator to an operand of an inappropriate type.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(Association)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dirty="0" smtClean="0"/>
              <a:t>Binding of a variable (identifier) with its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: Compile time.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dirty="0" smtClean="0"/>
              <a:t>Binding of a variable (identifier) with its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: Run-time, value of variable can change at run-time.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dirty="0" smtClean="0"/>
              <a:t>Binding </a:t>
            </a:r>
            <a:r>
              <a:rPr lang="en-US" dirty="0"/>
              <a:t>of a </a:t>
            </a:r>
            <a:r>
              <a:rPr lang="en-US" dirty="0" smtClean="0"/>
              <a:t>variable (identifier) with </a:t>
            </a:r>
            <a:r>
              <a:rPr lang="en-US" dirty="0"/>
              <a:t>its </a:t>
            </a:r>
            <a:r>
              <a:rPr lang="en-US" dirty="0" smtClean="0">
                <a:solidFill>
                  <a:srgbClr val="FF0000"/>
                </a:solidFill>
              </a:rPr>
              <a:t>location</a:t>
            </a:r>
            <a:r>
              <a:rPr lang="en-US" dirty="0" smtClean="0"/>
              <a:t> (relative address): compile-time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dirty="0" smtClean="0"/>
              <a:t>Binding of relative address with </a:t>
            </a:r>
            <a:r>
              <a:rPr lang="en-US" dirty="0" smtClean="0">
                <a:solidFill>
                  <a:srgbClr val="FF0000"/>
                </a:solidFill>
              </a:rPr>
              <a:t>physical address</a:t>
            </a:r>
            <a:r>
              <a:rPr lang="en-US" dirty="0" smtClean="0"/>
              <a:t>: run-time: Logical memory to physical memory address conversion is a run-time issue, actual memory location is known at run-time.</a:t>
            </a:r>
            <a:endParaRPr lang="en-US" dirty="0"/>
          </a:p>
          <a:p>
            <a:pPr marL="457200" indent="-457200">
              <a:buFont typeface="Arial" pitchFamily="34" charset="0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Arial" pitchFamily="34" charset="0"/>
              <a:buAutoNum type="arabicPeriod"/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8602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Dynamic type binding: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 smtClean="0"/>
              <a:t>Type of a variable is not specified in  a declaration statement instead the variable is bound to its type when it is assigned a value in an assignment statement.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 smtClean="0"/>
              <a:t>This assignment also binds the variable to an address in the memory because different type of variables require different storage space.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 smtClean="0"/>
              <a:t>Variable’s type can change any no. of times during program execution.</a:t>
            </a:r>
          </a:p>
          <a:p>
            <a:pPr marL="0" indent="0"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Static type binding: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 smtClean="0"/>
              <a:t>Type of a variable and its address is bound at compile-time.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and dynamic type binding</a:t>
            </a:r>
            <a:endParaRPr lang="en-US" dirty="0"/>
          </a:p>
        </p:txBody>
      </p:sp>
      <p:sp>
        <p:nvSpPr>
          <p:cNvPr id="87044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Static type checking</a:t>
            </a:r>
            <a:r>
              <a:rPr lang="en-US" dirty="0" smtClean="0"/>
              <a:t>: is done when binding of variables to types is done at compile  time (static binding or early binding).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Dynamic type checking</a:t>
            </a:r>
            <a:r>
              <a:rPr lang="en-US" dirty="0" smtClean="0"/>
              <a:t>: is done when binding of variables to types is done at run-time (dynamic binding or late binding).</a:t>
            </a:r>
          </a:p>
          <a:p>
            <a:pPr marL="0" indent="0">
              <a:defRPr/>
            </a:pPr>
            <a:r>
              <a:rPr lang="en-US" sz="1800" dirty="0" smtClean="0"/>
              <a:t>Static checking is better as the earlier the errors are detected, the less costly the correction of error is.</a:t>
            </a:r>
          </a:p>
          <a:p>
            <a:pPr marL="0" indent="0">
              <a:defRPr/>
            </a:pPr>
            <a:r>
              <a:rPr lang="en-US" sz="1800" dirty="0"/>
              <a:t>Type checking is complicated when a language allows a memory cell to store values of different types </a:t>
            </a:r>
            <a:r>
              <a:rPr lang="en-US" sz="1800" dirty="0" smtClean="0"/>
              <a:t>at </a:t>
            </a:r>
            <a:r>
              <a:rPr lang="en-US" sz="1800" dirty="0"/>
              <a:t>execution. </a:t>
            </a:r>
            <a:r>
              <a:rPr lang="en-US" sz="1800" dirty="0" smtClean="0"/>
              <a:t>Example, in case of memory cells created by variant records.</a:t>
            </a:r>
            <a:endParaRPr lang="en-US" sz="1800" dirty="0"/>
          </a:p>
          <a:p>
            <a:pPr marL="0" indent="0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type checking</a:t>
            </a:r>
            <a:endParaRPr lang="en-US" dirty="0"/>
          </a:p>
        </p:txBody>
      </p:sp>
      <p:sp>
        <p:nvSpPr>
          <p:cNvPr id="8806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Strongly typed language</a:t>
            </a:r>
            <a:r>
              <a:rPr lang="en-US" dirty="0" smtClean="0"/>
              <a:t>: </a:t>
            </a:r>
            <a:r>
              <a:rPr lang="en-US" dirty="0"/>
              <a:t>A programming language is </a:t>
            </a:r>
            <a:r>
              <a:rPr lang="en-US" b="1" dirty="0"/>
              <a:t>strongly typed </a:t>
            </a:r>
            <a:r>
              <a:rPr lang="en-US" dirty="0"/>
              <a:t>if type errors are always detected.</a:t>
            </a:r>
          </a:p>
          <a:p>
            <a:pPr marL="0" indent="0">
              <a:defRPr/>
            </a:pPr>
            <a:r>
              <a:rPr lang="en-US" dirty="0" smtClean="0"/>
              <a:t>    Example, Java, Python.</a:t>
            </a:r>
          </a:p>
          <a:p>
            <a:pPr marL="0" indent="0"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Weakly typed language</a:t>
            </a:r>
            <a:r>
              <a:rPr lang="en-US" dirty="0" smtClean="0"/>
              <a:t>: allows implicit type conversion or coercion, error detection capabilities may be weaker.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Coercion is a conversion from one type to another inserted automatically by a programming language. i.e. 2*3.14 is coerced to 2.0 * 3.14</a:t>
            </a:r>
          </a:p>
          <a:p>
            <a:pPr marL="346075" indent="-346075">
              <a:defRPr/>
            </a:pPr>
            <a:r>
              <a:rPr lang="en-US" dirty="0" smtClean="0"/>
              <a:t>    Example, C, C++ (allow unions which cannot be type   checked)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languages</a:t>
            </a:r>
            <a:endParaRPr lang="en-US" dirty="0"/>
          </a:p>
        </p:txBody>
      </p:sp>
      <p:sp>
        <p:nvSpPr>
          <p:cNvPr id="89092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Type equivalence is checking type compatibility between operands of operators without allowing coercion</a:t>
            </a:r>
            <a:r>
              <a:rPr lang="en-US" altLang="en-US" smtClean="0">
                <a:solidFill>
                  <a:srgbClr val="FF0000"/>
                </a:solidFill>
              </a:rPr>
              <a:t>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Type Equivalence is defined in terms of </a:t>
            </a:r>
            <a:r>
              <a:rPr lang="en-US" altLang="en-US" b="1" smtClean="0">
                <a:solidFill>
                  <a:srgbClr val="FF0000"/>
                </a:solidFill>
              </a:rPr>
              <a:t>structural</a:t>
            </a:r>
            <a:r>
              <a:rPr lang="en-US" altLang="en-US" b="1" smtClean="0"/>
              <a:t> </a:t>
            </a:r>
            <a:r>
              <a:rPr lang="en-US" altLang="en-US" smtClean="0"/>
              <a:t>and </a:t>
            </a:r>
            <a:r>
              <a:rPr lang="en-US" altLang="en-US" b="1" smtClean="0">
                <a:solidFill>
                  <a:srgbClr val="FF0000"/>
                </a:solidFill>
              </a:rPr>
              <a:t>name equivalence</a:t>
            </a:r>
            <a:r>
              <a:rPr lang="en-US" altLang="en-US" smtClean="0">
                <a:solidFill>
                  <a:srgbClr val="FF0000"/>
                </a:solidFill>
              </a:rPr>
              <a:t>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Name type equivalence: </a:t>
            </a:r>
            <a:r>
              <a:rPr lang="en-US" altLang="en-US" smtClean="0"/>
              <a:t>Two variables have equivalent name types if they are defined either in the same declaration or in declaration that use the same type name.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Structure type equivalence: </a:t>
            </a:r>
            <a:r>
              <a:rPr lang="en-US" altLang="en-US" smtClean="0"/>
              <a:t>Two variables have equivalent structure types if their types have identical structures.  </a:t>
            </a:r>
            <a:endParaRPr lang="en-US" altLang="en-US" smtClean="0">
              <a:solidFill>
                <a:srgbClr val="FF0000"/>
              </a:solidFill>
            </a:endParaRPr>
          </a:p>
          <a:p>
            <a:pPr fontAlgn="base">
              <a:spcAft>
                <a:spcPct val="0"/>
              </a:spcAft>
            </a:pP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>
                <a:solidFill>
                  <a:srgbClr val="2A14AC"/>
                </a:solidFill>
              </a:rPr>
              <a:t>Type </a:t>
            </a:r>
            <a:r>
              <a:rPr lang="en-US" b="0" dirty="0" smtClean="0">
                <a:solidFill>
                  <a:srgbClr val="2A14AC"/>
                </a:solidFill>
              </a:rPr>
              <a:t>Equivalence </a:t>
            </a:r>
            <a:endParaRPr lang="en-US" dirty="0">
              <a:solidFill>
                <a:srgbClr val="2A14AC"/>
              </a:solidFill>
            </a:endParaRPr>
          </a:p>
        </p:txBody>
      </p:sp>
      <p:sp>
        <p:nvSpPr>
          <p:cNvPr id="9011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4"/>
          <p:cNvSpPr>
            <a:spLocks noGrp="1"/>
          </p:cNvSpPr>
          <p:nvPr>
            <p:ph idx="1"/>
          </p:nvPr>
        </p:nvSpPr>
        <p:spPr>
          <a:xfrm>
            <a:off x="3700463" y="32766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struct complex c,d;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struct polar e;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Example of name &amp; structural equivalence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2895600" cy="1676400"/>
          </a:xfrm>
          <a:prstGeom prst="roundRect">
            <a:avLst/>
          </a:prstGeom>
          <a:gradFill>
            <a:gsLst>
              <a:gs pos="17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struct complex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{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	float re,im;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};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" y="3505200"/>
            <a:ext cx="2895600" cy="1676400"/>
          </a:xfrm>
          <a:prstGeom prst="roundRect">
            <a:avLst/>
          </a:prstGeom>
          <a:gradFill>
            <a:gsLst>
              <a:gs pos="17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struct polar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{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	float </a:t>
            </a:r>
            <a:r>
              <a:rPr lang="en-US" sz="2800" dirty="0" err="1">
                <a:solidFill>
                  <a:srgbClr val="101141"/>
                </a:solidFill>
              </a:rPr>
              <a:t>x,y</a:t>
            </a:r>
            <a:r>
              <a:rPr lang="en-US" sz="2800" dirty="0">
                <a:solidFill>
                  <a:srgbClr val="101141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0" y="1524000"/>
            <a:ext cx="2895600" cy="1676400"/>
          </a:xfrm>
          <a:prstGeom prst="roundRect">
            <a:avLst/>
          </a:prstGeom>
          <a:gradFill>
            <a:gsLst>
              <a:gs pos="17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struct {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	float re,im;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101141"/>
                </a:solidFill>
              </a:rPr>
              <a:t>}</a:t>
            </a:r>
            <a:r>
              <a:rPr lang="en-US" sz="2800" dirty="0" err="1">
                <a:solidFill>
                  <a:srgbClr val="101141"/>
                </a:solidFill>
              </a:rPr>
              <a:t>a,b</a:t>
            </a:r>
            <a:r>
              <a:rPr lang="en-US" sz="2800" dirty="0">
                <a:solidFill>
                  <a:srgbClr val="101141"/>
                </a:solidFill>
              </a:rPr>
              <a:t>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3463925" y="4133850"/>
            <a:ext cx="5562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0000"/>
                </a:solidFill>
              </a:rPr>
              <a:t>Name equivalence: Two types are same under name equivalence when they share the type name(ex. c,d)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04800" y="5791200"/>
            <a:ext cx="4267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Are d and e name equivalent?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724400" y="5791200"/>
            <a:ext cx="7239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3200400" y="5257800"/>
            <a:ext cx="55753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1400">
                <a:solidFill>
                  <a:srgbClr val="FF0000"/>
                </a:solidFill>
              </a:rPr>
              <a:t>Structural equivalence: Two types are same under structural equivalence when they have same structure(ex. a,b,c,d)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91147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Strongly typed language</a:t>
            </a:r>
            <a:r>
              <a:rPr lang="en-US" dirty="0" smtClean="0"/>
              <a:t>: require the expected data type to match the formal data type as declared statically.</a:t>
            </a:r>
          </a:p>
          <a:p>
            <a:pPr marL="0" indent="0">
              <a:defRPr/>
            </a:pPr>
            <a:r>
              <a:rPr lang="en-US" dirty="0"/>
              <a:t> </a:t>
            </a:r>
            <a:r>
              <a:rPr lang="en-US" dirty="0" smtClean="0"/>
              <a:t>   Example, Java, Python.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Weakly typed language</a:t>
            </a:r>
            <a:r>
              <a:rPr lang="en-US" dirty="0" smtClean="0"/>
              <a:t>: allows implicit type conversion or coercion.</a:t>
            </a:r>
          </a:p>
          <a:p>
            <a:pPr marL="0" indent="0">
              <a:defRPr/>
            </a:pPr>
            <a:r>
              <a:rPr lang="en-US" dirty="0" smtClean="0"/>
              <a:t>    Example, 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languages</a:t>
            </a:r>
            <a:endParaRPr lang="en-US" dirty="0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smtClean="0"/>
              <a:t>• A value of one type </a:t>
            </a:r>
            <a:r>
              <a:rPr lang="en-US" altLang="en-US" b="1" smtClean="0">
                <a:solidFill>
                  <a:srgbClr val="FF0000"/>
                </a:solidFill>
              </a:rPr>
              <a:t>can be used in a context of another </a:t>
            </a:r>
            <a:r>
              <a:rPr lang="en-US" altLang="en-US" smtClean="0"/>
              <a:t>type using </a:t>
            </a:r>
            <a:r>
              <a:rPr lang="en-US" altLang="en-US" b="1" smtClean="0">
                <a:solidFill>
                  <a:srgbClr val="FF0000"/>
                </a:solidFill>
              </a:rPr>
              <a:t>type conversion </a:t>
            </a:r>
            <a:r>
              <a:rPr lang="en-US" altLang="en-US" smtClean="0"/>
              <a:t>or </a:t>
            </a:r>
            <a:r>
              <a:rPr lang="en-US" altLang="en-US" b="1" smtClean="0">
                <a:solidFill>
                  <a:srgbClr val="FF0000"/>
                </a:solidFill>
              </a:rPr>
              <a:t>type cast.</a:t>
            </a:r>
          </a:p>
          <a:p>
            <a:pPr algn="just" fontAlgn="base">
              <a:spcAft>
                <a:spcPct val="0"/>
              </a:spcAft>
            </a:pPr>
            <a:endParaRPr lang="en-US" altLang="en-US" b="1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• Under a </a:t>
            </a:r>
            <a:r>
              <a:rPr lang="en-US" altLang="en-US" b="1" smtClean="0">
                <a:solidFill>
                  <a:srgbClr val="FF0000"/>
                </a:solidFill>
              </a:rPr>
              <a:t>converting type cast</a:t>
            </a:r>
            <a:r>
              <a:rPr lang="en-US" altLang="en-US" smtClean="0"/>
              <a:t>, the </a:t>
            </a:r>
            <a:r>
              <a:rPr lang="en-US" altLang="en-US" b="1" smtClean="0">
                <a:solidFill>
                  <a:srgbClr val="FF0000"/>
                </a:solidFill>
              </a:rPr>
              <a:t>underlying bits are</a:t>
            </a:r>
          </a:p>
          <a:p>
            <a:pPr fontAlgn="base">
              <a:spcAft>
                <a:spcPct val="0"/>
              </a:spcAft>
            </a:pPr>
            <a:r>
              <a:rPr lang="en-US" altLang="en-US" b="1" smtClean="0">
                <a:solidFill>
                  <a:srgbClr val="FF0000"/>
                </a:solidFill>
              </a:rPr>
              <a:t>changed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>
                <a:solidFill>
                  <a:srgbClr val="2A14AC"/>
                </a:solidFill>
              </a:rPr>
              <a:t>Type Conversion</a:t>
            </a:r>
            <a:endParaRPr lang="en-US" dirty="0">
              <a:solidFill>
                <a:srgbClr val="2A14AC"/>
              </a:solidFill>
            </a:endParaRP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71875"/>
            <a:ext cx="47148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• Type </a:t>
            </a:r>
            <a:r>
              <a:rPr lang="en-US" altLang="en-US" b="1" smtClean="0">
                <a:solidFill>
                  <a:srgbClr val="FF0000"/>
                </a:solidFill>
              </a:rPr>
              <a:t>coercion</a:t>
            </a:r>
            <a:r>
              <a:rPr lang="en-US" altLang="en-US" b="1" smtClean="0"/>
              <a:t> </a:t>
            </a:r>
            <a:r>
              <a:rPr lang="en-US" altLang="en-US" smtClean="0"/>
              <a:t>allows a value of </a:t>
            </a:r>
            <a:r>
              <a:rPr lang="en-US" altLang="en-US" b="1" smtClean="0">
                <a:solidFill>
                  <a:srgbClr val="FF0000"/>
                </a:solidFill>
              </a:rPr>
              <a:t>one type to be used in</a:t>
            </a:r>
          </a:p>
          <a:p>
            <a:pPr fontAlgn="base">
              <a:spcAft>
                <a:spcPct val="0"/>
              </a:spcAft>
            </a:pPr>
            <a:r>
              <a:rPr lang="en-US" altLang="en-US" b="1" smtClean="0">
                <a:solidFill>
                  <a:srgbClr val="FF0000"/>
                </a:solidFill>
              </a:rPr>
              <a:t>a context that expects another</a:t>
            </a:r>
            <a:r>
              <a:rPr lang="en-US" altLang="en-US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(Contd..)</a:t>
            </a:r>
            <a:endParaRPr lang="en-US" dirty="0"/>
          </a:p>
        </p:txBody>
      </p:sp>
      <p:pic>
        <p:nvPicPr>
          <p:cNvPr id="931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95613"/>
            <a:ext cx="47339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Rectangle 3"/>
          <p:cNvSpPr>
            <a:spLocks noChangeArrowheads="1"/>
          </p:cNvSpPr>
          <p:nvPr/>
        </p:nvSpPr>
        <p:spPr bwMode="auto">
          <a:xfrm>
            <a:off x="3657600" y="6015038"/>
            <a:ext cx="525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libri" panose="020F0502020204030204" pitchFamily="34" charset="0"/>
              </a:rPr>
              <a:t>This makes the system type weaker.</a:t>
            </a:r>
          </a:p>
        </p:txBody>
      </p:sp>
      <p:sp>
        <p:nvSpPr>
          <p:cNvPr id="93190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The primitive data types of most imperative languages include numeric, character, and Boolean types. The numeric types are often directly supported by hardware.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The Complex data types like arrays, records are based on primitive data types and while designing them we are mainly concerned about the access methods to retrieve the individual elements.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Pointer types pose serious problems.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Type check is the only way to avoid error with respect to data types.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4212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Primitive type</a:t>
            </a:r>
            <a:r>
              <a:rPr lang="en-US" dirty="0" smtClean="0"/>
              <a:t>: basic type, it cannot be expressed in terms of other types</a:t>
            </a:r>
          </a:p>
          <a:p>
            <a:pPr marL="0" indent="0" fontAlgn="base">
              <a:spcAft>
                <a:spcPct val="0"/>
              </a:spcAft>
              <a:defRPr/>
            </a:pPr>
            <a:r>
              <a:rPr lang="en-US" dirty="0" smtClean="0"/>
              <a:t>    - Integer, char, float, Boolean, enumeration, </a:t>
            </a:r>
            <a:r>
              <a:rPr lang="en-US" dirty="0" err="1" smtClean="0"/>
              <a:t>subrange</a:t>
            </a:r>
            <a:endParaRPr lang="en-US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Constructed type: </a:t>
            </a:r>
            <a:r>
              <a:rPr lang="en-US" dirty="0" smtClean="0"/>
              <a:t>Structured type, it is built from basic types.</a:t>
            </a:r>
          </a:p>
          <a:p>
            <a:pPr marL="0" indent="0" fontAlgn="base">
              <a:spcAft>
                <a:spcPct val="0"/>
              </a:spcAft>
              <a:defRPr/>
            </a:pPr>
            <a:r>
              <a:rPr lang="en-US" dirty="0" smtClean="0"/>
              <a:t>    - Arrays, records, pointers</a:t>
            </a:r>
          </a:p>
          <a:p>
            <a:pPr marL="0" indent="0" fontAlgn="base">
              <a:spcAft>
                <a:spcPct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Static Layout decisions: </a:t>
            </a:r>
            <a:r>
              <a:rPr lang="en-US" dirty="0">
                <a:solidFill>
                  <a:srgbClr val="0000FF"/>
                </a:solidFill>
              </a:rPr>
              <a:t>Occupy a fixed amount of space in the memory.</a:t>
            </a:r>
          </a:p>
          <a:p>
            <a:pPr marL="0" indent="0" fontAlgn="base">
              <a:spcAft>
                <a:spcPct val="0"/>
              </a:spcAft>
              <a:defRPr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Primitive vs. Constructed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FF"/>
                </a:solidFill>
              </a:rPr>
              <a:t>Integer </a:t>
            </a:r>
            <a:r>
              <a:rPr lang="en-US" dirty="0">
                <a:solidFill>
                  <a:srgbClr val="0000FF"/>
                </a:solidFill>
              </a:rPr>
              <a:t>&amp; </a:t>
            </a:r>
            <a:r>
              <a:rPr lang="en-US" dirty="0" smtClean="0">
                <a:solidFill>
                  <a:srgbClr val="0000FF"/>
                </a:solidFill>
              </a:rPr>
              <a:t>Floats:</a:t>
            </a:r>
            <a:endParaRPr lang="en-US" dirty="0">
              <a:solidFill>
                <a:srgbClr val="0000FF"/>
              </a:solidFill>
            </a:endParaRP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Range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Unsigned (0-65535)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Signed (-32768 to +32767)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Operations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Arithmetic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Conditional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Logical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Primitive types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572000" y="31242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Float point numbers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44100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Introduced in ALGOL 60.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Could be implemented as bits, but often as bytes.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Advantage over say 1 and 0: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7815263" y="6596063"/>
            <a:ext cx="1328737" cy="261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Pilani Campus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5673</TotalTime>
  <Words>3631</Words>
  <Application>Microsoft Office PowerPoint</Application>
  <PresentationFormat>On-screen Show (4:3)</PresentationFormat>
  <Paragraphs>530</Paragraphs>
  <Slides>62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Calibri</vt:lpstr>
      <vt:lpstr>Arial</vt:lpstr>
      <vt:lpstr>ＭＳ Ｐゴシック</vt:lpstr>
      <vt:lpstr>Helvetica</vt:lpstr>
      <vt:lpstr>Wingdings</vt:lpstr>
      <vt:lpstr>Times New Roman</vt:lpstr>
      <vt:lpstr>Office Theme</vt:lpstr>
      <vt:lpstr>2_Office Theme</vt:lpstr>
      <vt:lpstr>Image Document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VARIANT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531</cp:revision>
  <dcterms:created xsi:type="dcterms:W3CDTF">2011-09-14T09:42:05Z</dcterms:created>
  <dcterms:modified xsi:type="dcterms:W3CDTF">2018-09-12T05:53:40Z</dcterms:modified>
</cp:coreProperties>
</file>