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366" r:id="rId4"/>
    <p:sldId id="367" r:id="rId5"/>
    <p:sldId id="368" r:id="rId6"/>
    <p:sldId id="372" r:id="rId7"/>
    <p:sldId id="379" r:id="rId8"/>
    <p:sldId id="369" r:id="rId9"/>
    <p:sldId id="370" r:id="rId10"/>
    <p:sldId id="375" r:id="rId11"/>
    <p:sldId id="371" r:id="rId12"/>
    <p:sldId id="373" r:id="rId13"/>
    <p:sldId id="378" r:id="rId14"/>
    <p:sldId id="374" r:id="rId15"/>
    <p:sldId id="376" r:id="rId16"/>
    <p:sldId id="377" r:id="rId17"/>
    <p:sldId id="380" r:id="rId18"/>
    <p:sldId id="381" r:id="rId19"/>
    <p:sldId id="382" r:id="rId20"/>
    <p:sldId id="385" r:id="rId21"/>
    <p:sldId id="386" r:id="rId22"/>
    <p:sldId id="387" r:id="rId23"/>
    <p:sldId id="388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AFBFC"/>
    <a:srgbClr val="F3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howGuides="1">
      <p:cViewPr varScale="1">
        <p:scale>
          <a:sx n="74" d="100"/>
          <a:sy n="74" d="100"/>
        </p:scale>
        <p:origin x="46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-31330" y="5614792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5/15/2017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pic>
        <p:nvPicPr>
          <p:cNvPr id="3078" name="Picture 6" descr="Image result for jquer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000" y="738000"/>
            <a:ext cx="10584000" cy="626400"/>
          </a:xfrm>
          <a:solidFill>
            <a:srgbClr val="FDFDFD"/>
          </a:solidFill>
          <a:ln>
            <a:noFill/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pic>
        <p:nvPicPr>
          <p:cNvPr id="4098" name="Picture 2" descr="Image result for jquery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722485"/>
            <a:ext cx="618572" cy="61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exercises/DOM_exercise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exercises/BasicSelectors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exercises/BasicFilter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exercises/HierarchySelector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ercises/AttributeFilters.html" TargetMode="External"/><Relationship Id="rId2" Type="http://schemas.openxmlformats.org/officeDocument/2006/relationships/hyperlink" Target="exercises/HierarchySelecto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exercises/AttributeFilters.html" TargetMode="External"/><Relationship Id="rId2" Type="http://schemas.openxmlformats.org/officeDocument/2006/relationships/hyperlink" Target="exercises/ChildVisCon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xercises/compare_js_jquer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xercises/welcom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39496" y="3074914"/>
            <a:ext cx="8329031" cy="1116085"/>
          </a:xfrm>
        </p:spPr>
        <p:txBody>
          <a:bodyPr>
            <a:normAutofit/>
          </a:bodyPr>
          <a:lstStyle/>
          <a:p>
            <a:r>
              <a:rPr lang="en-US" dirty="0" smtClean="0"/>
              <a:t>SYST24444</a:t>
            </a:r>
          </a:p>
          <a:p>
            <a:r>
              <a:rPr lang="en-CA" dirty="0"/>
              <a:t>Mobile Web-Based Application Development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3412" y="5867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Prepared for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002060"/>
                </a:solidFill>
              </a:rPr>
              <a:t>School of Applied Computing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i="1" dirty="0" smtClean="0">
                <a:solidFill>
                  <a:srgbClr val="002060"/>
                </a:solidFill>
              </a:rPr>
              <a:t>Summer 2017 – </a:t>
            </a:r>
            <a:r>
              <a:rPr lang="en-US" i="1" dirty="0" smtClean="0">
                <a:solidFill>
                  <a:srgbClr val="002060"/>
                </a:solidFill>
              </a:rPr>
              <a:t>Week2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3" name="AutoShape 2" descr="Image result for sheridan college faculty of applied science and techn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sheridan college faculty of applied science and technology"/>
          <p:cNvSpPr>
            <a:spLocks noChangeAspect="1" noChangeArrowheads="1"/>
          </p:cNvSpPr>
          <p:nvPr/>
        </p:nvSpPr>
        <p:spPr bwMode="auto">
          <a:xfrm>
            <a:off x="4341812" y="914400"/>
            <a:ext cx="4724400" cy="472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1066800"/>
            <a:ext cx="7429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 Simple jQuery Page</a:t>
            </a:r>
            <a:r>
              <a:rPr lang="en-CA" dirty="0" smtClean="0"/>
              <a:t>...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38" y="1676976"/>
            <a:ext cx="10569374" cy="449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1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28600"/>
            <a:ext cx="9757675" cy="64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 - 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10139776" cy="5105400"/>
          </a:xfrm>
        </p:spPr>
        <p:txBody>
          <a:bodyPr>
            <a:normAutofit fontScale="77500" lnSpcReduction="20000"/>
          </a:bodyPr>
          <a:lstStyle/>
          <a:p>
            <a:r>
              <a:rPr lang="en-CA" b="1" dirty="0"/>
              <a:t>Organized structure of objects</a:t>
            </a:r>
            <a:endParaRPr lang="en-CA" dirty="0"/>
          </a:p>
          <a:p>
            <a:r>
              <a:rPr lang="en-CA" dirty="0" smtClean="0"/>
              <a:t>Systematic </a:t>
            </a:r>
            <a:r>
              <a:rPr lang="en-CA" dirty="0"/>
              <a:t>organization makes every object in a document </a:t>
            </a:r>
            <a:r>
              <a:rPr lang="en-CA" b="1" dirty="0"/>
              <a:t>accessible to jQuery</a:t>
            </a:r>
            <a:endParaRPr lang="en-CA" dirty="0"/>
          </a:p>
          <a:p>
            <a:r>
              <a:rPr lang="en-CA" dirty="0" smtClean="0"/>
              <a:t>Objects </a:t>
            </a:r>
            <a:r>
              <a:rPr lang="en-CA" dirty="0"/>
              <a:t>are organized into a </a:t>
            </a:r>
            <a:r>
              <a:rPr lang="en-CA" b="1" dirty="0"/>
              <a:t>document tree</a:t>
            </a:r>
            <a:endParaRPr lang="en-CA" dirty="0"/>
          </a:p>
          <a:p>
            <a:r>
              <a:rPr lang="en-CA" b="1" dirty="0" smtClean="0"/>
              <a:t>Object </a:t>
            </a:r>
            <a:r>
              <a:rPr lang="en-CA" b="1" dirty="0"/>
              <a:t>collections</a:t>
            </a:r>
            <a:r>
              <a:rPr lang="en-CA" dirty="0"/>
              <a:t> ... same type of objects are organized into arrays:</a:t>
            </a:r>
          </a:p>
          <a:p>
            <a:pPr lvl="1"/>
            <a:r>
              <a:rPr lang="en-CA" dirty="0"/>
              <a:t>Ex. $("</a:t>
            </a:r>
            <a:r>
              <a:rPr lang="en-CA" dirty="0" err="1"/>
              <a:t>img</a:t>
            </a:r>
            <a:r>
              <a:rPr lang="en-CA" dirty="0"/>
              <a:t>"), $("a"), $("form"), etc</a:t>
            </a:r>
            <a:r>
              <a:rPr lang="en-CA" dirty="0" smtClean="0"/>
              <a:t>.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/>
              <a:t>Load array ... </a:t>
            </a:r>
            <a:r>
              <a:rPr lang="en-CA" b="1" i="1" dirty="0"/>
              <a:t>$("</a:t>
            </a:r>
            <a:r>
              <a:rPr lang="en-CA" b="1" i="1" dirty="0" err="1"/>
              <a:t>img</a:t>
            </a:r>
            <a:r>
              <a:rPr lang="en-CA" b="1" i="1" dirty="0"/>
              <a:t>")</a:t>
            </a:r>
            <a:r>
              <a:rPr lang="en-CA" dirty="0"/>
              <a:t> ... creates an array of &lt;</a:t>
            </a:r>
            <a:r>
              <a:rPr lang="en-CA" dirty="0" err="1"/>
              <a:t>img</a:t>
            </a:r>
            <a:r>
              <a:rPr lang="en-CA" dirty="0"/>
              <a:t>&gt; </a:t>
            </a:r>
            <a:r>
              <a:rPr lang="en-CA" dirty="0" smtClean="0"/>
              <a:t>elements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Can </a:t>
            </a:r>
            <a:r>
              <a:rPr lang="en-CA" dirty="0"/>
              <a:t>reference individually by order in array...</a:t>
            </a:r>
          </a:p>
          <a:p>
            <a:pPr lvl="2"/>
            <a:r>
              <a:rPr lang="en-CA" b="1" i="1" dirty="0"/>
              <a:t>$("h1:nth(0)").</a:t>
            </a:r>
            <a:r>
              <a:rPr lang="en-CA" b="1" i="1" dirty="0" err="1"/>
              <a:t>css</a:t>
            </a:r>
            <a:r>
              <a:rPr lang="en-CA" b="1" i="1" dirty="0"/>
              <a:t>("font-size", "24px");</a:t>
            </a:r>
            <a:r>
              <a:rPr lang="en-CA" dirty="0"/>
              <a:t> // changes 1st &lt;h1&gt; in document to 24px size</a:t>
            </a:r>
          </a:p>
          <a:p>
            <a:pPr lvl="2"/>
            <a:endParaRPr lang="en-CA" dirty="0" smtClean="0"/>
          </a:p>
          <a:p>
            <a:pPr lvl="2"/>
            <a:r>
              <a:rPr lang="en-CA" b="1" i="1" dirty="0" smtClean="0"/>
              <a:t>$("</a:t>
            </a:r>
            <a:r>
              <a:rPr lang="en-CA" b="1" i="1" dirty="0"/>
              <a:t>h1:first").html("First h1 element");</a:t>
            </a:r>
            <a:r>
              <a:rPr lang="en-CA" dirty="0"/>
              <a:t> // also changes 1st &lt;h1&gt; to new </a:t>
            </a:r>
            <a:r>
              <a:rPr lang="en-CA" dirty="0" smtClean="0"/>
              <a:t>text</a:t>
            </a:r>
          </a:p>
          <a:p>
            <a:pPr lvl="2"/>
            <a:endParaRPr lang="en-CA" dirty="0"/>
          </a:p>
          <a:p>
            <a:pPr lvl="2"/>
            <a:r>
              <a:rPr lang="en-CA" dirty="0"/>
              <a:t/>
            </a:r>
            <a:br>
              <a:rPr lang="en-CA" dirty="0"/>
            </a:br>
            <a:r>
              <a:rPr lang="en-CA" b="1" i="1" dirty="0"/>
              <a:t>$("#</a:t>
            </a:r>
            <a:r>
              <a:rPr lang="en-CA" b="1" i="1" dirty="0" err="1"/>
              <a:t>lastImg</a:t>
            </a:r>
            <a:r>
              <a:rPr lang="en-CA" b="1" i="1" dirty="0"/>
              <a:t>").append(($("</a:t>
            </a:r>
            <a:r>
              <a:rPr lang="en-CA" b="1" i="1" dirty="0" err="1"/>
              <a:t>img:last</a:t>
            </a:r>
            <a:r>
              <a:rPr lang="en-CA" b="1" i="1" dirty="0"/>
              <a:t>").</a:t>
            </a:r>
            <a:r>
              <a:rPr lang="en-CA" b="1" i="1" dirty="0" err="1"/>
              <a:t>attr</a:t>
            </a:r>
            <a:r>
              <a:rPr lang="en-CA" b="1" i="1" dirty="0"/>
              <a:t>("</a:t>
            </a:r>
            <a:r>
              <a:rPr lang="en-CA" b="1" i="1" dirty="0" err="1"/>
              <a:t>src</a:t>
            </a:r>
            <a:r>
              <a:rPr lang="en-CA" b="1" i="1" dirty="0"/>
              <a:t>")));</a:t>
            </a:r>
            <a:r>
              <a:rPr lang="en-CA" dirty="0"/>
              <a:t> // places the </a:t>
            </a:r>
            <a:r>
              <a:rPr lang="en-CA" dirty="0" err="1"/>
              <a:t>src</a:t>
            </a:r>
            <a:r>
              <a:rPr lang="en-CA" dirty="0"/>
              <a:t> attribute of the last image into the ID element</a:t>
            </a:r>
          </a:p>
          <a:p>
            <a:r>
              <a:rPr lang="en-CA" dirty="0">
                <a:hlinkClick r:id="rId2" action="ppaction://hlinkfile"/>
              </a:rPr>
              <a:t>DOM Tree Exercise Example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65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Selectors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</a:t>
            </a:r>
            <a:r>
              <a:rPr lang="en-CA" dirty="0" smtClean="0">
                <a:hlinkClick r:id="rId2" action="ppaction://hlinkfile"/>
              </a:rPr>
              <a:t>BasicSelectors.htm </a:t>
            </a:r>
            <a:r>
              <a:rPr lang="en-CA" dirty="0" smtClean="0"/>
              <a:t>from exercises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42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jQuery Basic Filters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825" y="1790700"/>
            <a:ext cx="94202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Filters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</a:t>
            </a:r>
            <a:r>
              <a:rPr lang="en-CA" dirty="0" smtClean="0">
                <a:hlinkClick r:id="rId2" action="ppaction://hlinkfile"/>
              </a:rPr>
              <a:t>BasicFilters.htm</a:t>
            </a:r>
            <a:r>
              <a:rPr lang="en-CA" dirty="0" smtClean="0"/>
              <a:t> from exercises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6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jQuery Hierarchy selectors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To select elements based on their position in the document tree, use the Hierarchy </a:t>
            </a:r>
            <a:r>
              <a:rPr lang="en-CA" dirty="0" smtClean="0"/>
              <a:t>Selectors.</a:t>
            </a:r>
          </a:p>
          <a:p>
            <a:r>
              <a:rPr lang="en-CA" dirty="0" smtClean="0"/>
              <a:t>The </a:t>
            </a:r>
            <a:r>
              <a:rPr lang="en-CA" dirty="0"/>
              <a:t>Hierarchy Selectors work by examining the position of target elements relative to other elements</a:t>
            </a:r>
            <a:r>
              <a:rPr lang="en-CA" dirty="0" smtClean="0"/>
              <a:t>:</a:t>
            </a:r>
          </a:p>
          <a:p>
            <a:endParaRPr lang="en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200" dirty="0"/>
              <a:t>$("parent &gt; child"): selects "child" elements that are immediate descendants of the "</a:t>
            </a:r>
            <a:r>
              <a:rPr lang="en-CA" sz="2200" dirty="0" smtClean="0"/>
              <a:t>parent“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200" dirty="0"/>
              <a:t>$("ancestor descendant"): selects "descendant" elements as long as they have an "ancestor" element somewhere above </a:t>
            </a:r>
            <a:r>
              <a:rPr lang="en-CA" sz="2200" dirty="0" smtClean="0"/>
              <a:t>them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200" dirty="0"/>
              <a:t>$("</a:t>
            </a:r>
            <a:r>
              <a:rPr lang="en-CA" sz="2200" dirty="0" err="1"/>
              <a:t>prev</a:t>
            </a:r>
            <a:r>
              <a:rPr lang="en-CA" sz="2200" dirty="0"/>
              <a:t> + next"): selects the "next" element if it is immediately preceded by a "</a:t>
            </a:r>
            <a:r>
              <a:rPr lang="en-CA" sz="2200" dirty="0" err="1"/>
              <a:t>prev</a:t>
            </a:r>
            <a:r>
              <a:rPr lang="en-CA" sz="2200" dirty="0"/>
              <a:t>" </a:t>
            </a:r>
            <a:r>
              <a:rPr lang="en-CA" sz="2200" dirty="0" smtClean="0"/>
              <a:t>element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200" dirty="0"/>
              <a:t>$("</a:t>
            </a:r>
            <a:r>
              <a:rPr lang="en-CA" sz="2200" dirty="0" err="1"/>
              <a:t>prev</a:t>
            </a:r>
            <a:r>
              <a:rPr lang="en-CA" sz="2200" dirty="0"/>
              <a:t> ~ siblings"): selects all "siblings" elements that come after a "</a:t>
            </a:r>
            <a:r>
              <a:rPr lang="en-CA" sz="2200" dirty="0" err="1"/>
              <a:t>prev</a:t>
            </a:r>
            <a:r>
              <a:rPr lang="en-CA" sz="2200" dirty="0"/>
              <a:t>" element</a:t>
            </a:r>
          </a:p>
        </p:txBody>
      </p:sp>
    </p:spTree>
    <p:extLst>
      <p:ext uri="{BB962C8B-B14F-4D97-AF65-F5344CB8AC3E}">
        <p14:creationId xmlns:p14="http://schemas.microsoft.com/office/powerpoint/2010/main" val="40345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jQuery Hierarchy selectors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</a:t>
            </a:r>
            <a:r>
              <a:rPr lang="en-CA" dirty="0" smtClean="0">
                <a:hlinkClick r:id="rId2" action="ppaction://hlinkfile"/>
              </a:rPr>
              <a:t> HiererchySelectors.html </a:t>
            </a:r>
            <a:r>
              <a:rPr lang="en-CA" dirty="0" smtClean="0"/>
              <a:t>from exercises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45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jQuery Attribute Filters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Attribute filters are used to select elements in the Web page that have attribute values matching a given set of criteria.</a:t>
            </a:r>
          </a:p>
          <a:p>
            <a:r>
              <a:rPr lang="en-CA" dirty="0"/>
              <a:t>Some examples include</a:t>
            </a:r>
            <a:r>
              <a:rPr lang="en-CA" dirty="0" smtClean="0"/>
              <a:t>:</a:t>
            </a:r>
          </a:p>
          <a:p>
            <a:endParaRPr lang="en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[</a:t>
            </a:r>
            <a:r>
              <a:rPr lang="en-CA" i="1" dirty="0" err="1"/>
              <a:t>attr</a:t>
            </a:r>
            <a:r>
              <a:rPr lang="en-CA" dirty="0"/>
              <a:t>]: element has an attribute named </a:t>
            </a:r>
            <a:r>
              <a:rPr lang="en-CA" i="1" dirty="0" err="1"/>
              <a:t>attr</a:t>
            </a:r>
            <a:endParaRPr lang="en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[</a:t>
            </a:r>
            <a:r>
              <a:rPr lang="en-CA" i="1" dirty="0" err="1"/>
              <a:t>attr</a:t>
            </a:r>
            <a:r>
              <a:rPr lang="en-CA" dirty="0"/>
              <a:t>=</a:t>
            </a:r>
            <a:r>
              <a:rPr lang="en-CA" dirty="0" err="1"/>
              <a:t>val</a:t>
            </a:r>
            <a:r>
              <a:rPr lang="en-CA" dirty="0"/>
              <a:t>]: element has an attribute whose value is "</a:t>
            </a:r>
            <a:r>
              <a:rPr lang="en-CA" dirty="0" err="1"/>
              <a:t>val</a:t>
            </a:r>
            <a:r>
              <a:rPr lang="en-CA" dirty="0"/>
              <a:t>"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[</a:t>
            </a:r>
            <a:r>
              <a:rPr lang="en-CA" i="1" dirty="0" err="1"/>
              <a:t>attr</a:t>
            </a:r>
            <a:r>
              <a:rPr lang="en-CA" dirty="0"/>
              <a:t>^=</a:t>
            </a:r>
            <a:r>
              <a:rPr lang="en-CA" dirty="0" err="1"/>
              <a:t>val</a:t>
            </a:r>
            <a:r>
              <a:rPr lang="en-CA" dirty="0"/>
              <a:t>]: element has an attribute whose value starts with "</a:t>
            </a:r>
            <a:r>
              <a:rPr lang="en-CA" dirty="0" err="1"/>
              <a:t>val</a:t>
            </a:r>
            <a:r>
              <a:rPr lang="en-CA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923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jQuery Attribute Filters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</a:t>
            </a:r>
            <a:r>
              <a:rPr lang="en-CA" dirty="0" smtClean="0">
                <a:hlinkClick r:id="rId2" action="ppaction://hlinkfile"/>
              </a:rPr>
              <a:t> </a:t>
            </a:r>
            <a:r>
              <a:rPr lang="en-CA" dirty="0" smtClean="0">
                <a:hlinkClick r:id="rId3" action="ppaction://hlinkfile"/>
              </a:rPr>
              <a:t>AttributeFilters.html </a:t>
            </a:r>
            <a:r>
              <a:rPr lang="en-CA" dirty="0" smtClean="0"/>
              <a:t>from exercises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79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 to jQuery</a:t>
            </a:r>
          </a:p>
          <a:p>
            <a:r>
              <a:rPr lang="en-CA" dirty="0" smtClean="0"/>
              <a:t>DOM</a:t>
            </a:r>
            <a:endParaRPr lang="en-CA" dirty="0" smtClean="0"/>
          </a:p>
          <a:p>
            <a:r>
              <a:rPr lang="en-CA" dirty="0" smtClean="0"/>
              <a:t>jQuery Selectors and Filters</a:t>
            </a:r>
          </a:p>
          <a:p>
            <a:r>
              <a:rPr lang="en-CA" dirty="0"/>
              <a:t>E</a:t>
            </a:r>
            <a:r>
              <a:rPr lang="en-CA" dirty="0" smtClean="0"/>
              <a:t>xercise1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18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Child</a:t>
            </a:r>
            <a:r>
              <a:rPr lang="en-CA" dirty="0"/>
              <a:t>, Visibility, and Content </a:t>
            </a:r>
            <a:r>
              <a:rPr lang="en-CA" dirty="0" smtClean="0"/>
              <a:t>Filters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These selectors are used to retrieve content that matches certain conditions, such as whether they contain certain content, whether they are visible/hidden, or whether they are in a certain position within their parent.</a:t>
            </a:r>
          </a:p>
          <a:p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:contains('text'): select elements that contain specific text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:parent: select elements have at least one child node (element or text)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:has(selector): select elements that contain at least one element that matches the selector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:first-child: select elements that are the first child of their parents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:last-of-type: select elements that are the last of their type among siblings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/>
              <a:t>:nth-child(): select elements that are the nth child of their parent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410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jQuery Attribute Filters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</a:t>
            </a:r>
            <a:r>
              <a:rPr lang="en-CA" dirty="0" smtClean="0">
                <a:hlinkClick r:id="rId2" action="ppaction://hlinkfile"/>
              </a:rPr>
              <a:t>ChildVisCont.html</a:t>
            </a:r>
            <a:r>
              <a:rPr lang="en-CA" dirty="0" smtClean="0">
                <a:hlinkClick r:id="rId3" action="ppaction://hlinkfile"/>
              </a:rPr>
              <a:t> </a:t>
            </a:r>
            <a:r>
              <a:rPr lang="en-CA" dirty="0" smtClean="0"/>
              <a:t>from exercises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80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In-Class Exercise   </a:t>
            </a:r>
            <a:r>
              <a:rPr lang="en-CA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4" name="Picture 5" descr="C:\Users\Joe\Pictures\Microsoft Clip Organizer\CG5A9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74" y="1676400"/>
            <a:ext cx="6361252" cy="477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85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jQuery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Free Open-source JavaScript Library</a:t>
            </a:r>
          </a:p>
          <a:p>
            <a:r>
              <a:rPr lang="en-CA" dirty="0"/>
              <a:t>Lightweight and contains all the common DOM, </a:t>
            </a:r>
            <a:r>
              <a:rPr lang="en-CA" dirty="0" smtClean="0"/>
              <a:t>event, etc. functions</a:t>
            </a:r>
          </a:p>
          <a:p>
            <a:r>
              <a:rPr lang="en-CA" dirty="0" smtClean="0"/>
              <a:t>Simplifies common web development tasks- highly interactive and responsive</a:t>
            </a:r>
          </a:p>
          <a:p>
            <a:pPr lvl="1"/>
            <a:r>
              <a:rPr lang="en-CA" dirty="0" smtClean="0"/>
              <a:t>AJAX</a:t>
            </a:r>
          </a:p>
          <a:p>
            <a:pPr lvl="1"/>
            <a:r>
              <a:rPr lang="en-CA" dirty="0" smtClean="0"/>
              <a:t>Contents manipulation</a:t>
            </a:r>
          </a:p>
          <a:p>
            <a:pPr lvl="1"/>
            <a:r>
              <a:rPr lang="en-CA" dirty="0" smtClean="0"/>
              <a:t>Animations</a:t>
            </a:r>
          </a:p>
          <a:p>
            <a:r>
              <a:rPr lang="en-CA" dirty="0" smtClean="0"/>
              <a:t>Smooths over cross-browser development issues</a:t>
            </a:r>
          </a:p>
          <a:p>
            <a:r>
              <a:rPr lang="en-CA" dirty="0" smtClean="0"/>
              <a:t>Concise and easy-to-read syntax that reduces verbose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32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jQuery at a glance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Uses CSS syntax for common operations (e.g., find and select page contents)</a:t>
            </a:r>
          </a:p>
          <a:p>
            <a:r>
              <a:rPr lang="en-CA" dirty="0" smtClean="0"/>
              <a:t>Designed to work on sets of elements </a:t>
            </a:r>
          </a:p>
          <a:p>
            <a:r>
              <a:rPr lang="en-CA" dirty="0" smtClean="0"/>
              <a:t>Concise code via statement chaining</a:t>
            </a:r>
          </a:p>
          <a:p>
            <a:r>
              <a:rPr lang="en-CA" dirty="0" smtClean="0"/>
              <a:t>Highly extensible with plugins</a:t>
            </a:r>
          </a:p>
          <a:p>
            <a:r>
              <a:rPr lang="en-CA" dirty="0"/>
              <a:t>Distributed as a single script file that has to be referenced in your HTML page</a:t>
            </a:r>
          </a:p>
          <a:p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87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447800"/>
            <a:ext cx="9997196" cy="416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jQuery vs JavaScript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 action="ppaction://hlinkfile"/>
              </a:rPr>
              <a:t>Open compare_js_jquery.html</a:t>
            </a:r>
            <a:r>
              <a:rPr lang="en-CA" dirty="0" smtClean="0"/>
              <a:t> from exercises folder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372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Welcome to jQuery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First jQuery enabled page!</a:t>
            </a:r>
          </a:p>
          <a:p>
            <a:pPr lvl="1"/>
            <a:r>
              <a:rPr lang="en-CA" dirty="0" smtClean="0"/>
              <a:t>Open exercises folder -&gt; </a:t>
            </a:r>
            <a:r>
              <a:rPr lang="en-CA" dirty="0" smtClean="0">
                <a:hlinkClick r:id="rId2" action="ppaction://hlinkfile"/>
              </a:rPr>
              <a:t>welcome.html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390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Selectors and filters in jQuery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2" y="1365473"/>
            <a:ext cx="10364601" cy="51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752600"/>
            <a:ext cx="9324975" cy="41243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jQuery selectors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541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493</Words>
  <Application>Microsoft Office PowerPoint</Application>
  <PresentationFormat>Custom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Euphemia</vt:lpstr>
      <vt:lpstr>Wingdings</vt:lpstr>
      <vt:lpstr>Math 16x9</vt:lpstr>
      <vt:lpstr>PowerPoint Presentation</vt:lpstr>
      <vt:lpstr>Outline</vt:lpstr>
      <vt:lpstr>What’s jQuery</vt:lpstr>
      <vt:lpstr>jQuery at a glance</vt:lpstr>
      <vt:lpstr>PowerPoint Presentation</vt:lpstr>
      <vt:lpstr>jQuery vs JavaScript</vt:lpstr>
      <vt:lpstr>Welcome to jQuery</vt:lpstr>
      <vt:lpstr>Selectors and filters in jQuery</vt:lpstr>
      <vt:lpstr>Basic jQuery selectors</vt:lpstr>
      <vt:lpstr>A Simple jQuery Page...</vt:lpstr>
      <vt:lpstr>PowerPoint Presentation</vt:lpstr>
      <vt:lpstr>DOM - Document Object Model</vt:lpstr>
      <vt:lpstr>Selectors example</vt:lpstr>
      <vt:lpstr>jQuery Basic Filters</vt:lpstr>
      <vt:lpstr>Filters example</vt:lpstr>
      <vt:lpstr>jQuery Hierarchy selectors </vt:lpstr>
      <vt:lpstr>jQuery Hierarchy selectors </vt:lpstr>
      <vt:lpstr>jQuery Attribute Filters </vt:lpstr>
      <vt:lpstr>jQuery Attribute Filters </vt:lpstr>
      <vt:lpstr>Child, Visibility, and Content Filters </vt:lpstr>
      <vt:lpstr>jQuery Attribute Filters </vt:lpstr>
      <vt:lpstr>In-Class Exercise  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2016-07-14T20:41:25Z</dcterms:created>
  <dcterms:modified xsi:type="dcterms:W3CDTF">2017-05-16T15:12:07Z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