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D9CA"/>
          </a:solidFill>
        </a:fill>
      </a:tcStyle>
    </a:wholeTbl>
    <a:band2H>
      <a:tcTxStyle/>
      <a:tcStyle>
        <a:tcBdr/>
        <a:fill>
          <a:solidFill>
            <a:srgbClr val="FAED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CFCC"/>
          </a:solidFill>
        </a:fill>
      </a:tcStyle>
    </a:wholeTbl>
    <a:band2H>
      <a:tcTxStyle/>
      <a:tcStyle>
        <a:tcBdr/>
        <a:fill>
          <a:solidFill>
            <a:srgbClr val="ED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BD5"/>
          </a:solidFill>
        </a:fill>
      </a:tcStyle>
    </a:wholeTbl>
    <a:band2H>
      <a:tcTxStyle/>
      <a:tcStyle>
        <a:tcBdr/>
        <a:fill>
          <a:solidFill>
            <a:srgbClr val="ECEE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39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4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52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Freeform 36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5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Freeform 6"/>
          <p:cNvSpPr/>
          <p:nvPr/>
        </p:nvSpPr>
        <p:spPr>
          <a:xfrm>
            <a:off x="-1" y="4323810"/>
            <a:ext cx="1742309" cy="77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4513982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204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7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3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29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217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1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3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5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Freeform 36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1" name="Title Text"/>
          <p:cNvSpPr txBox="1">
            <a:spLocks noGrp="1"/>
          </p:cNvSpPr>
          <p:nvPr>
            <p:ph type="title"/>
          </p:nvPr>
        </p:nvSpPr>
        <p:spPr>
          <a:xfrm>
            <a:off x="2589211" y="609600"/>
            <a:ext cx="8915401" cy="311704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24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2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66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254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2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3" name="Freeform 36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Title Text"/>
          <p:cNvSpPr txBox="1">
            <a:spLocks noGrp="1"/>
          </p:cNvSpPr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271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2" name="TextBox 13"/>
          <p:cNvSpPr txBox="1"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273" name="TextBox 14"/>
          <p:cNvSpPr txBox="1"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2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28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4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2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6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294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5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Freeform 36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Title Text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1" cy="2724845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0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3" y="5181600"/>
            <a:ext cx="8915401" cy="7296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>
              <a:buClrTx/>
              <a:defRPr>
                <a:solidFill>
                  <a:srgbClr val="595959"/>
                </a:solidFill>
              </a:defRPr>
            </a:lvl2pPr>
            <a:lvl3pPr>
              <a:buClrTx/>
              <a:defRPr>
                <a:solidFill>
                  <a:srgbClr val="595959"/>
                </a:solidFill>
              </a:defRPr>
            </a:lvl3pPr>
            <a:lvl4pPr>
              <a:buClrTx/>
              <a:defRPr>
                <a:solidFill>
                  <a:srgbClr val="595959"/>
                </a:solidFill>
              </a:defRPr>
            </a:lvl4pPr>
            <a:lvl5pPr>
              <a:buClrTx/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31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43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331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2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6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7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9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0" name="Freeform 36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2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4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5" name="Title Text"/>
          <p:cNvSpPr txBox="1">
            <a:spLocks noGrp="1"/>
          </p:cNvSpPr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89213" y="5181599"/>
            <a:ext cx="8915401" cy="72962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34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9" name="TextBox 16"/>
          <p:cNvSpPr txBox="1"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350" name="TextBox 17"/>
          <p:cNvSpPr txBox="1"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3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35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83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371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2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3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4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5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7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8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9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0" name="Freeform 36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1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2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Title Text"/>
          <p:cNvSpPr txBox="1">
            <a:spLocks noGrp="1"/>
          </p:cNvSpPr>
          <p:nvPr>
            <p:ph type="title"/>
          </p:nvPr>
        </p:nvSpPr>
        <p:spPr>
          <a:xfrm>
            <a:off x="2589211" y="627407"/>
            <a:ext cx="8915401" cy="288002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89213" y="5181599"/>
            <a:ext cx="8915401" cy="72962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38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85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0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98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Freeform 36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1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2589211" y="2058749"/>
            <a:ext cx="8915401" cy="14688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1" y="3530129"/>
            <a:ext cx="8915401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1" y="2133600"/>
            <a:ext cx="4313865" cy="377762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939372" y="1972703"/>
            <a:ext cx="3992733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506628" y="1969474"/>
            <a:ext cx="39990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2589211" y="446087"/>
            <a:ext cx="3505200" cy="976313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23012" y="446087"/>
            <a:ext cx="5181601" cy="5414964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89211" y="1598613"/>
            <a:ext cx="3505199" cy="426243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6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91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79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Freeform 36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2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94" name="Picture Placeholder 2"/>
          <p:cNvSpPr>
            <a:spLocks noGrp="1"/>
          </p:cNvSpPr>
          <p:nvPr>
            <p:ph type="pic" idx="13"/>
          </p:nvPr>
        </p:nvSpPr>
        <p:spPr>
          <a:xfrm>
            <a:off x="2589211" y="634965"/>
            <a:ext cx="8915401" cy="38549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2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7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5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Freeform 36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itle 1"/>
          <p:cNvSpPr txBox="1">
            <a:spLocks noGrp="1"/>
          </p:cNvSpPr>
          <p:nvPr>
            <p:ph type="ctrTitle"/>
          </p:nvPr>
        </p:nvSpPr>
        <p:spPr>
          <a:xfrm>
            <a:off x="2589212" y="765698"/>
            <a:ext cx="8915401" cy="2262783"/>
          </a:xfrm>
          <a:prstGeom prst="rect">
            <a:avLst/>
          </a:prstGeom>
        </p:spPr>
        <p:txBody>
          <a:bodyPr anchor="ctr"/>
          <a:lstStyle>
            <a:lvl1pPr algn="ctr">
              <a:defRPr sz="5500" b="1"/>
            </a:lvl1pPr>
          </a:lstStyle>
          <a:p>
            <a:r>
              <a:t>Smart Sentence Generator</a:t>
            </a:r>
          </a:p>
        </p:txBody>
      </p:sp>
      <p:sp>
        <p:nvSpPr>
          <p:cNvPr id="39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589212" y="3428999"/>
            <a:ext cx="8915401" cy="2927414"/>
          </a:xfrm>
          <a:prstGeom prst="rect">
            <a:avLst/>
          </a:prstGeom>
        </p:spPr>
        <p:txBody>
          <a:bodyPr/>
          <a:lstStyle/>
          <a:p>
            <a:pPr algn="ctr" defTabSz="397763">
              <a:spcBef>
                <a:spcPts val="800"/>
              </a:spcBef>
              <a:defRPr sz="21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Navkar Shah (60003160055)</a:t>
            </a:r>
          </a:p>
          <a:p>
            <a:pPr algn="ctr" defTabSz="397763">
              <a:spcBef>
                <a:spcPts val="800"/>
              </a:spcBef>
              <a:defRPr sz="21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Bhavi Modi (60003178007)</a:t>
            </a:r>
          </a:p>
          <a:p>
            <a:pPr algn="ctr" defTabSz="397763">
              <a:spcBef>
                <a:spcPts val="800"/>
              </a:spcBef>
              <a:defRPr sz="21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Yash Adke (60003178012)</a:t>
            </a:r>
          </a:p>
          <a:p>
            <a:pPr algn="ctr" defTabSz="397763">
              <a:spcBef>
                <a:spcPts val="800"/>
              </a:spcBef>
              <a:defRPr sz="21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algn="ctr" defTabSz="397763">
              <a:spcBef>
                <a:spcPts val="800"/>
              </a:spcBef>
              <a:defRPr sz="21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Project Guides: Dr. Abhijit Joshi</a:t>
            </a:r>
          </a:p>
          <a:p>
            <a:pPr algn="ctr" defTabSz="397763">
              <a:spcBef>
                <a:spcPts val="800"/>
              </a:spcBef>
              <a:defRPr sz="21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	          Prof. Lakshmi Kurup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1"/>
          <p:cNvSpPr txBox="1">
            <a:spLocks noGrp="1"/>
          </p:cNvSpPr>
          <p:nvPr>
            <p:ph type="title"/>
          </p:nvPr>
        </p:nvSpPr>
        <p:spPr>
          <a:xfrm>
            <a:off x="2580333" y="2788554"/>
            <a:ext cx="8911688" cy="1280891"/>
          </a:xfrm>
          <a:prstGeom prst="rect">
            <a:avLst/>
          </a:prstGeom>
        </p:spPr>
        <p:txBody>
          <a:bodyPr/>
          <a:lstStyle>
            <a:lvl1pPr algn="ctr">
              <a:defRPr sz="7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1"/>
          <p:cNvSpPr txBox="1">
            <a:spLocks noGrp="1"/>
          </p:cNvSpPr>
          <p:nvPr>
            <p:ph type="title"/>
          </p:nvPr>
        </p:nvSpPr>
        <p:spPr>
          <a:xfrm>
            <a:off x="2592925" y="459009"/>
            <a:ext cx="8911688" cy="1280892"/>
          </a:xfrm>
          <a:prstGeom prst="rect">
            <a:avLst/>
          </a:prstGeom>
        </p:spPr>
        <p:txBody>
          <a:bodyPr anchor="ctr"/>
          <a:lstStyle>
            <a:lvl1pPr algn="ctr">
              <a:defRPr sz="4000" b="1"/>
            </a:lvl1pPr>
          </a:lstStyle>
          <a:p>
            <a:r>
              <a:t>Introduction</a:t>
            </a:r>
          </a:p>
        </p:txBody>
      </p:sp>
      <p:sp>
        <p:nvSpPr>
          <p:cNvPr id="40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5" y="1748901"/>
            <a:ext cx="8915401" cy="4570694"/>
          </a:xfrm>
          <a:prstGeom prst="rect">
            <a:avLst/>
          </a:prstGeom>
        </p:spPr>
        <p:txBody>
          <a:bodyPr anchor="ctr"/>
          <a:lstStyle/>
          <a:p>
            <a:pPr marL="342899" indent="-342899">
              <a:defRPr sz="2000">
                <a:solidFill>
                  <a:srgbClr val="000000"/>
                </a:solidFill>
              </a:defRPr>
            </a:pPr>
            <a:r>
              <a:rPr dirty="0"/>
              <a:t>The Smart Sentence Generator is a system implemented for helping the students to learn sentence formation and other aspects of English language.</a:t>
            </a:r>
          </a:p>
          <a:p>
            <a:pPr marL="342899" indent="-342899">
              <a:defRPr sz="2000">
                <a:solidFill>
                  <a:srgbClr val="000000"/>
                </a:solidFill>
              </a:defRPr>
            </a:pPr>
            <a:endParaRPr dirty="0"/>
          </a:p>
          <a:p>
            <a:pPr marL="342899" indent="-342899">
              <a:defRPr sz="2000">
                <a:solidFill>
                  <a:srgbClr val="000000"/>
                </a:solidFill>
              </a:defRPr>
            </a:pPr>
            <a:r>
              <a:rPr dirty="0"/>
              <a:t>Our system aims at providing the students with a unique way to learn sentence formation and its structure, using correct grammar in the sentences.</a:t>
            </a:r>
          </a:p>
          <a:p>
            <a:pPr marL="342899" indent="-342899">
              <a:defRPr sz="2000">
                <a:solidFill>
                  <a:srgbClr val="000000"/>
                </a:solidFill>
              </a:defRPr>
            </a:pPr>
            <a:endParaRPr dirty="0"/>
          </a:p>
          <a:p>
            <a:pPr marL="342899" indent="-342899">
              <a:defRPr sz="2000">
                <a:solidFill>
                  <a:srgbClr val="000000"/>
                </a:solidFill>
              </a:defRPr>
            </a:pPr>
            <a:r>
              <a:rPr dirty="0"/>
              <a:t>It makes use of NLP (Natural Language Processing) based algorithms and libraries for creating these sentences that will vary from simple to compound and complex sentences.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itle 1"/>
          <p:cNvSpPr txBox="1">
            <a:spLocks noGrp="1"/>
          </p:cNvSpPr>
          <p:nvPr>
            <p:ph type="title"/>
          </p:nvPr>
        </p:nvSpPr>
        <p:spPr>
          <a:xfrm>
            <a:off x="2504147" y="179348"/>
            <a:ext cx="8911688" cy="1280892"/>
          </a:xfrm>
          <a:prstGeom prst="rect">
            <a:avLst/>
          </a:prstGeom>
        </p:spPr>
        <p:txBody>
          <a:bodyPr anchor="ctr"/>
          <a:lstStyle>
            <a:lvl1pPr algn="ctr">
              <a:defRPr sz="4000" b="1"/>
            </a:lvl1pPr>
          </a:lstStyle>
          <a:p>
            <a:r>
              <a:t>Proposed System Architecture</a:t>
            </a:r>
          </a:p>
        </p:txBody>
      </p:sp>
      <p:pic>
        <p:nvPicPr>
          <p:cNvPr id="405" name="Content Placeholder 12" descr="Content Placeholder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24" y="1288139"/>
            <a:ext cx="5426134" cy="5475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ystem Mo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4000"/>
            </a:lvl1pPr>
          </a:lstStyle>
          <a:p>
            <a:r>
              <a:rPr dirty="0"/>
              <a:t>System Modules</a:t>
            </a:r>
          </a:p>
        </p:txBody>
      </p:sp>
      <p:sp>
        <p:nvSpPr>
          <p:cNvPr id="408" name="Module 1: Simple Sentence Generation…"/>
          <p:cNvSpPr txBox="1">
            <a:spLocks noGrp="1"/>
          </p:cNvSpPr>
          <p:nvPr>
            <p:ph type="body" idx="1"/>
          </p:nvPr>
        </p:nvSpPr>
        <p:spPr>
          <a:xfrm>
            <a:off x="2591068" y="1908603"/>
            <a:ext cx="8915401" cy="3777623"/>
          </a:xfrm>
          <a:prstGeom prst="rect">
            <a:avLst/>
          </a:prstGeom>
        </p:spPr>
        <p:txBody>
          <a:bodyPr numCol="2" spcCol="445770"/>
          <a:lstStyle/>
          <a:p>
            <a:pPr marL="281177" indent="-281177" defTabSz="374904">
              <a:spcBef>
                <a:spcPts val="800"/>
              </a:spcBef>
              <a:defRPr sz="1640">
                <a:solidFill>
                  <a:srgbClr val="000000"/>
                </a:solidFill>
              </a:defRPr>
            </a:pPr>
            <a:r>
              <a:rPr dirty="0"/>
              <a:t>Module 1: Simple Sentence Generation </a:t>
            </a:r>
          </a:p>
          <a:p>
            <a:pPr marL="281177" indent="-281177" defTabSz="374904">
              <a:spcBef>
                <a:spcPts val="800"/>
              </a:spcBef>
              <a:buChar char="•"/>
              <a:defRPr sz="1640">
                <a:solidFill>
                  <a:srgbClr val="000000"/>
                </a:solidFill>
              </a:defRPr>
            </a:pPr>
            <a:r>
              <a:rPr dirty="0"/>
              <a:t>Using Single subject, verb and object (SVO).</a:t>
            </a:r>
          </a:p>
          <a:p>
            <a:pPr marL="281177" indent="-281177" defTabSz="374904">
              <a:spcBef>
                <a:spcPts val="800"/>
              </a:spcBef>
              <a:defRPr sz="1640">
                <a:solidFill>
                  <a:srgbClr val="000000"/>
                </a:solidFill>
              </a:defRPr>
            </a:pPr>
            <a:endParaRPr dirty="0"/>
          </a:p>
          <a:p>
            <a:pPr marL="281177" indent="-281177" defTabSz="374904">
              <a:spcBef>
                <a:spcPts val="800"/>
              </a:spcBef>
              <a:defRPr sz="1640">
                <a:solidFill>
                  <a:srgbClr val="000000"/>
                </a:solidFill>
              </a:defRPr>
            </a:pPr>
            <a:r>
              <a:rPr dirty="0"/>
              <a:t>Module 2:</a:t>
            </a:r>
            <a:r>
              <a:rPr lang="en-US" dirty="0"/>
              <a:t>Generation of Interrogative Sentences.</a:t>
            </a:r>
          </a:p>
          <a:p>
            <a:pPr marL="281177" indent="-281177" defTabSz="374904">
              <a:spcBef>
                <a:spcPts val="800"/>
              </a:spcBef>
              <a:buChar char="•"/>
              <a:defRPr sz="1640">
                <a:solidFill>
                  <a:srgbClr val="000000"/>
                </a:solidFill>
              </a:defRPr>
            </a:pPr>
            <a:r>
              <a:rPr lang="en-US" dirty="0"/>
              <a:t>Using Question Mark (?)along with SVO.</a:t>
            </a:r>
          </a:p>
          <a:p>
            <a:pPr marL="281177" indent="-281177" defTabSz="374904">
              <a:spcBef>
                <a:spcPts val="800"/>
              </a:spcBef>
              <a:defRPr sz="1640">
                <a:solidFill>
                  <a:srgbClr val="000000"/>
                </a:solidFill>
              </a:defRPr>
            </a:pPr>
            <a:endParaRPr dirty="0"/>
          </a:p>
          <a:p>
            <a:pPr marL="281177" indent="-281177" defTabSz="374904">
              <a:spcBef>
                <a:spcPts val="800"/>
              </a:spcBef>
              <a:defRPr sz="1640">
                <a:solidFill>
                  <a:srgbClr val="000000"/>
                </a:solidFill>
              </a:defRPr>
            </a:pPr>
            <a:r>
              <a:rPr dirty="0"/>
              <a:t>Module 3:</a:t>
            </a:r>
            <a:r>
              <a:rPr lang="en-US" dirty="0"/>
              <a:t>Generation of Exclamatory Sentences.</a:t>
            </a:r>
          </a:p>
          <a:p>
            <a:pPr defTabSz="374904">
              <a:spcBef>
                <a:spcPts val="800"/>
              </a:spcBef>
              <a:buFont typeface="Arial" panose="020B0604020202020204" pitchFamily="34" charset="0"/>
              <a:buChar char="•"/>
              <a:defRPr sz="1640">
                <a:solidFill>
                  <a:srgbClr val="000000"/>
                </a:solidFill>
              </a:defRPr>
            </a:pPr>
            <a:r>
              <a:rPr lang="en-US" dirty="0"/>
              <a:t>Using Exclamation Mark(!) along with SVO.</a:t>
            </a:r>
          </a:p>
          <a:p>
            <a:pPr defTabSz="374904">
              <a:spcBef>
                <a:spcPts val="800"/>
              </a:spcBef>
              <a:buFont typeface="Arial" panose="020B0604020202020204" pitchFamily="34" charset="0"/>
              <a:buChar char="•"/>
              <a:defRPr sz="1640">
                <a:solidFill>
                  <a:srgbClr val="000000"/>
                </a:solidFill>
              </a:defRPr>
            </a:pPr>
            <a:endParaRPr dirty="0"/>
          </a:p>
          <a:p>
            <a:pPr marL="281177" indent="-281177" defTabSz="374904">
              <a:spcBef>
                <a:spcPts val="800"/>
              </a:spcBef>
              <a:defRPr sz="1640">
                <a:solidFill>
                  <a:srgbClr val="000000"/>
                </a:solidFill>
              </a:defRPr>
            </a:pPr>
            <a:r>
              <a:rPr dirty="0"/>
              <a:t>Module 4: Generation of Complex Sentences.</a:t>
            </a:r>
          </a:p>
          <a:p>
            <a:pPr marL="281177" indent="-281177" defTabSz="374904">
              <a:spcBef>
                <a:spcPts val="800"/>
              </a:spcBef>
              <a:buChar char="•"/>
              <a:defRPr sz="1640">
                <a:solidFill>
                  <a:srgbClr val="000000"/>
                </a:solidFill>
              </a:defRPr>
            </a:pPr>
            <a:r>
              <a:rPr dirty="0"/>
              <a:t>Using Multiple subjects, verbs and objects along with clauses.</a:t>
            </a:r>
          </a:p>
          <a:p>
            <a:pPr marL="281177" indent="-281177" defTabSz="374904">
              <a:spcBef>
                <a:spcPts val="800"/>
              </a:spcBef>
              <a:defRPr sz="164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officeArt object" descr="officeArt obj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33" y="1918666"/>
            <a:ext cx="6542952" cy="4849591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Title 1"/>
          <p:cNvSpPr txBox="1">
            <a:spLocks noGrp="1"/>
          </p:cNvSpPr>
          <p:nvPr>
            <p:ph type="title"/>
          </p:nvPr>
        </p:nvSpPr>
        <p:spPr>
          <a:xfrm>
            <a:off x="3212137" y="542550"/>
            <a:ext cx="6864143" cy="850947"/>
          </a:xfrm>
          <a:prstGeom prst="rect">
            <a:avLst/>
          </a:prstGeom>
        </p:spPr>
        <p:txBody>
          <a:bodyPr anchor="ctr"/>
          <a:lstStyle>
            <a:lvl1pPr algn="ctr">
              <a:defRPr sz="4000"/>
            </a:lvl1pPr>
          </a:lstStyle>
          <a:p>
            <a:r>
              <a:t>Design Specifications</a:t>
            </a:r>
          </a:p>
        </p:txBody>
      </p:sp>
      <p:sp>
        <p:nvSpPr>
          <p:cNvPr id="412" name="Use Case Diagram"/>
          <p:cNvSpPr txBox="1"/>
          <p:nvPr/>
        </p:nvSpPr>
        <p:spPr>
          <a:xfrm>
            <a:off x="3327200" y="1457961"/>
            <a:ext cx="257135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  <a:defRPr sz="2000"/>
            </a:lvl1pPr>
          </a:lstStyle>
          <a:p>
            <a:r>
              <a:t>Use Case Diagram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officeArt object" descr="officeArt obj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05" y="1474362"/>
            <a:ext cx="6572775" cy="5000123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Activity Diagram"/>
          <p:cNvSpPr txBox="1"/>
          <p:nvPr/>
        </p:nvSpPr>
        <p:spPr>
          <a:xfrm>
            <a:off x="3120648" y="895101"/>
            <a:ext cx="233038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  <a:defRPr sz="2000"/>
            </a:lvl1pPr>
          </a:lstStyle>
          <a:p>
            <a:r>
              <a:t>Activity Diagram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oftware And Hardware Requir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 defTabSz="438911">
              <a:defRPr sz="3839" b="1"/>
            </a:lvl1pPr>
          </a:lstStyle>
          <a:p>
            <a:r>
              <a:t>Software And Hardware Requirements</a:t>
            </a:r>
          </a:p>
        </p:txBody>
      </p:sp>
      <p:sp>
        <p:nvSpPr>
          <p:cNvPr id="418" name="Software Requirements 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buChar char="➡"/>
              <a:defRPr sz="2000">
                <a:solidFill>
                  <a:srgbClr val="000000"/>
                </a:solidFill>
              </a:defRPr>
            </a:pPr>
            <a:r>
              <a:t>Software Requirements : </a:t>
            </a:r>
          </a:p>
          <a:p>
            <a:pPr marL="342899" indent="-342899">
              <a:buChar char="•"/>
              <a:defRPr sz="2000">
                <a:solidFill>
                  <a:srgbClr val="000000"/>
                </a:solidFill>
              </a:defRPr>
            </a:pPr>
            <a:r>
              <a:t>Technologies : Anaconda, Python</a:t>
            </a:r>
          </a:p>
          <a:p>
            <a:pPr marL="342899" indent="-342899">
              <a:buChar char="•"/>
              <a:defRPr sz="2000">
                <a:solidFill>
                  <a:srgbClr val="000000"/>
                </a:solidFill>
              </a:defRPr>
            </a:pPr>
            <a:r>
              <a:t>Back End : JSON</a:t>
            </a:r>
          </a:p>
          <a:p>
            <a:pPr marL="342899" indent="-342899">
              <a:buChar char="•"/>
              <a:defRPr sz="2000">
                <a:solidFill>
                  <a:srgbClr val="000000"/>
                </a:solidFill>
              </a:defRPr>
            </a:pPr>
            <a:endParaRPr/>
          </a:p>
          <a:p>
            <a:pPr marL="342899" indent="-342899">
              <a:buChar char="•"/>
              <a:defRPr sz="2000">
                <a:solidFill>
                  <a:srgbClr val="000000"/>
                </a:solidFill>
              </a:defRPr>
            </a:pPr>
            <a:endParaRPr/>
          </a:p>
          <a:p>
            <a:pPr marL="342899" indent="-342899">
              <a:buChar char="➡"/>
              <a:defRPr sz="2000">
                <a:solidFill>
                  <a:srgbClr val="000000"/>
                </a:solidFill>
              </a:defRPr>
            </a:pPr>
            <a:r>
              <a:t>Hardware Requirements :</a:t>
            </a:r>
          </a:p>
          <a:p>
            <a:pPr marL="342899" indent="-342899">
              <a:buChar char="•"/>
              <a:defRPr sz="2000">
                <a:solidFill>
                  <a:srgbClr val="000000"/>
                </a:solidFill>
              </a:defRPr>
            </a:pPr>
            <a:r>
              <a:t>16 GB RAM</a:t>
            </a:r>
          </a:p>
          <a:p>
            <a:pPr marL="342899" indent="-342899">
              <a:buChar char="•"/>
              <a:defRPr sz="2000">
                <a:solidFill>
                  <a:srgbClr val="000000"/>
                </a:solidFill>
              </a:defRPr>
            </a:pPr>
            <a:r>
              <a:t>GPU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Algorithms And Methodolo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4000" b="1"/>
            </a:lvl1pPr>
          </a:lstStyle>
          <a:p>
            <a:r>
              <a:t>Algorithms And Methodologies</a:t>
            </a:r>
          </a:p>
        </p:txBody>
      </p:sp>
      <p:sp>
        <p:nvSpPr>
          <p:cNvPr id="421" name="The contemporary algorithms are not able to generate semantically correct sentences, which cannot be used in our sentence genera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000">
                <a:solidFill>
                  <a:srgbClr val="000000"/>
                </a:solidFill>
              </a:defRPr>
            </a:pPr>
            <a:r>
              <a:t>The contemporary algorithms are not able to generate semantically correct sentences, which cannot be used in our sentence generation.</a:t>
            </a:r>
          </a:p>
          <a:p>
            <a:pPr marL="342899" indent="-342899">
              <a:defRPr sz="2000">
                <a:solidFill>
                  <a:srgbClr val="000000"/>
                </a:solidFill>
              </a:defRPr>
            </a:pPr>
            <a:r>
              <a:t>Hence, we created our own database templates that provide a means for relation between different parts of speech.</a:t>
            </a:r>
          </a:p>
          <a:p>
            <a:pPr marL="342899" indent="-342899">
              <a:defRPr sz="2000">
                <a:solidFill>
                  <a:srgbClr val="000000"/>
                </a:solidFill>
              </a:defRPr>
            </a:pPr>
            <a:r>
              <a:t>The algorithm is written to use this templates for generating syntactically and semantically correct sentences.</a:t>
            </a:r>
          </a:p>
          <a:p>
            <a:pPr marL="342899" indent="-342899">
              <a:defRPr sz="2000">
                <a:solidFill>
                  <a:srgbClr val="000000"/>
                </a:solidFill>
              </a:defRPr>
            </a:pPr>
            <a:r>
              <a:t>Gensim Model is to be used for generation of templates as it is primarily used for topic modelling and document similarity. It has word2vec and sentence2vec also implemented.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ime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4000" b="1"/>
            </a:lvl1pPr>
          </a:lstStyle>
          <a:p>
            <a:r>
              <a:t>Timeline</a:t>
            </a:r>
          </a:p>
        </p:txBody>
      </p:sp>
      <p:pic>
        <p:nvPicPr>
          <p:cNvPr id="424" name="Capture.JPG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78" y="2404924"/>
            <a:ext cx="8450244" cy="2285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0000FF"/>
      </a:hlink>
      <a:folHlink>
        <a:srgbClr val="FF00FF"/>
      </a:folHlink>
    </a:clrScheme>
    <a:fontScheme name="Wisp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Wis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0000FF"/>
      </a:hlink>
      <a:folHlink>
        <a:srgbClr val="FF00FF"/>
      </a:folHlink>
    </a:clrScheme>
    <a:fontScheme name="Wisp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Wis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Wisp</vt:lpstr>
      <vt:lpstr>Smart Sentence Generator</vt:lpstr>
      <vt:lpstr>Introduction</vt:lpstr>
      <vt:lpstr>Proposed System Architecture</vt:lpstr>
      <vt:lpstr>System Modules</vt:lpstr>
      <vt:lpstr>Design Specifications</vt:lpstr>
      <vt:lpstr>PowerPoint Presentation</vt:lpstr>
      <vt:lpstr>Software And Hardware Requirements</vt:lpstr>
      <vt:lpstr>Algorithms And Methodologies</vt:lpstr>
      <vt:lpstr>Timeline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Sentence Generator</dc:title>
  <cp:lastModifiedBy>Yash Adke</cp:lastModifiedBy>
  <cp:revision>3</cp:revision>
  <dcterms:modified xsi:type="dcterms:W3CDTF">2020-02-14T04:30:01Z</dcterms:modified>
</cp:coreProperties>
</file>