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Average"/>
      <p:regular r:id="rId42"/>
    </p:embeddedFon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jUA3KhnM06wZduFxoeitZxw/q8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EC05C0-8E10-40A7-A210-D730D910DE52}">
  <a:tblStyle styleId="{E0EC05C0-8E10-40A7-A210-D730D910DE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Average-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swald-bold.fntdata"/><Relationship Id="rId21" Type="http://schemas.openxmlformats.org/officeDocument/2006/relationships/slide" Target="slides/slide16.xml"/><Relationship Id="rId43" Type="http://schemas.openxmlformats.org/officeDocument/2006/relationships/font" Target="fonts/Oswald-regular.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88a133de9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288a133de9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88a133de9_0_3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288a133de9_0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88a133de9_0_3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288a133de9_0_3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88a133de9_0_3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88a133de9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88a133de9_0_3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88a133de9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88a133de9_0_4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88a133de9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903a9bb3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903a9bb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903a9bb30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903a9bb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903a9bb30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903a9bb3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88a133de9_0_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88a133de9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88a133de9_0_4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88a133de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88a133de9_0_4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88a133de9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88a133de9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2288a133de9_0_4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88a133de9_0_4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2288a133de9_0_4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88a133de9_0_4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88a133de9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88a133de9_0_4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88a133de9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903a9bb3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903a9bb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88a133de9_0_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2288a133de9_0_3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903a9bb3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903a9bb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6a3339a33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g1f6a3339a3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903a9bb3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2903a9bb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903a9bb3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903a9bb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88a133de9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2288a133de9_0_3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88a133de9_0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2288a133de9_0_3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903a9bb30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2903a9bb3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903a9bb30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2903a9bb3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88a133de9_0_4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88a133de9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5dcbade6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f5dcbade6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88a133de9_0_3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2288a133de9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88a133de9_0_3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288a133de9_0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88a133de9_0_3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88a133de9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g2288a133de9_0_255"/>
          <p:cNvGrpSpPr/>
          <p:nvPr/>
        </p:nvGrpSpPr>
        <p:grpSpPr>
          <a:xfrm>
            <a:off x="5800234" y="3807170"/>
            <a:ext cx="591423" cy="140843"/>
            <a:chOff x="4137525" y="2915950"/>
            <a:chExt cx="869100" cy="207000"/>
          </a:xfrm>
        </p:grpSpPr>
        <p:sp>
          <p:nvSpPr>
            <p:cNvPr id="11" name="Google Shape;11;g2288a133de9_0_255"/>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2288a133de9_0_255"/>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2288a133de9_0_255"/>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2288a133de9_0_255"/>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6400"/>
              <a:buNone/>
              <a:defRPr sz="64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p:txBody>
      </p:sp>
      <p:sp>
        <p:nvSpPr>
          <p:cNvPr id="15" name="Google Shape;15;g2288a133de9_0_255"/>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 name="Google Shape;16;g2288a133de9_0_25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2288a133de9_0_295"/>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51" name="Google Shape;51;g2288a133de9_0_295"/>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rtl="0" algn="ctr">
              <a:spcBef>
                <a:spcPts val="0"/>
              </a:spcBef>
              <a:spcAft>
                <a:spcPts val="0"/>
              </a:spcAft>
              <a:buSzPts val="2400"/>
              <a:buChar char="●"/>
              <a:defRPr/>
            </a:lvl1pPr>
            <a:lvl2pPr indent="-349250" lvl="1" marL="914400" rtl="0" algn="ctr">
              <a:spcBef>
                <a:spcPts val="0"/>
              </a:spcBef>
              <a:spcAft>
                <a:spcPts val="0"/>
              </a:spcAft>
              <a:buSzPts val="1900"/>
              <a:buChar char="○"/>
              <a:defRPr/>
            </a:lvl2pPr>
            <a:lvl3pPr indent="-349250" lvl="2" marL="1371600" rtl="0" algn="ctr">
              <a:spcBef>
                <a:spcPts val="0"/>
              </a:spcBef>
              <a:spcAft>
                <a:spcPts val="0"/>
              </a:spcAft>
              <a:buSzPts val="1900"/>
              <a:buChar char="■"/>
              <a:defRPr/>
            </a:lvl3pPr>
            <a:lvl4pPr indent="-349250" lvl="3" marL="1828800" rtl="0" algn="ctr">
              <a:spcBef>
                <a:spcPts val="0"/>
              </a:spcBef>
              <a:spcAft>
                <a:spcPts val="0"/>
              </a:spcAft>
              <a:buSzPts val="1900"/>
              <a:buChar char="●"/>
              <a:defRPr/>
            </a:lvl4pPr>
            <a:lvl5pPr indent="-349250" lvl="4" marL="2286000" rtl="0" algn="ctr">
              <a:spcBef>
                <a:spcPts val="0"/>
              </a:spcBef>
              <a:spcAft>
                <a:spcPts val="0"/>
              </a:spcAft>
              <a:buSzPts val="1900"/>
              <a:buChar char="○"/>
              <a:defRPr/>
            </a:lvl5pPr>
            <a:lvl6pPr indent="-349250" lvl="5" marL="2743200" rtl="0" algn="ctr">
              <a:spcBef>
                <a:spcPts val="0"/>
              </a:spcBef>
              <a:spcAft>
                <a:spcPts val="0"/>
              </a:spcAft>
              <a:buSzPts val="1900"/>
              <a:buChar char="■"/>
              <a:defRPr/>
            </a:lvl6pPr>
            <a:lvl7pPr indent="-349250" lvl="6" marL="3200400" rtl="0" algn="ctr">
              <a:spcBef>
                <a:spcPts val="0"/>
              </a:spcBef>
              <a:spcAft>
                <a:spcPts val="0"/>
              </a:spcAft>
              <a:buSzPts val="1900"/>
              <a:buChar char="●"/>
              <a:defRPr/>
            </a:lvl7pPr>
            <a:lvl8pPr indent="-349250" lvl="7" marL="3657600" rtl="0" algn="ctr">
              <a:spcBef>
                <a:spcPts val="0"/>
              </a:spcBef>
              <a:spcAft>
                <a:spcPts val="0"/>
              </a:spcAft>
              <a:buSzPts val="1900"/>
              <a:buChar char="○"/>
              <a:defRPr/>
            </a:lvl8pPr>
            <a:lvl9pPr indent="-349250" lvl="8" marL="4114800" rtl="0" algn="ctr">
              <a:spcBef>
                <a:spcPts val="0"/>
              </a:spcBef>
              <a:spcAft>
                <a:spcPts val="0"/>
              </a:spcAft>
              <a:buSzPts val="1900"/>
              <a:buChar char="■"/>
              <a:defRPr/>
            </a:lvl9pPr>
          </a:lstStyle>
          <a:p/>
        </p:txBody>
      </p:sp>
      <p:sp>
        <p:nvSpPr>
          <p:cNvPr id="52" name="Google Shape;52;g2288a133de9_0_29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2288a133de9_0_29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g2288a133de9_0_301"/>
          <p:cNvSpPr/>
          <p:nvPr/>
        </p:nvSpPr>
        <p:spPr>
          <a:xfrm>
            <a:off x="0" y="0"/>
            <a:ext cx="12192005"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57" name="Google Shape;57;g2288a133de9_0_301"/>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1800"/>
              <a:buNone/>
              <a:defRPr/>
            </a:lvl1pPr>
            <a:lvl2pPr lvl="1" rtl="0" algn="l">
              <a:lnSpc>
                <a:spcPct val="100000"/>
              </a:lnSpc>
              <a:spcBef>
                <a:spcPts val="0"/>
              </a:spcBef>
              <a:spcAft>
                <a:spcPts val="0"/>
              </a:spcAft>
              <a:buSzPts val="4000"/>
              <a:buNone/>
              <a:defRPr/>
            </a:lvl2pPr>
            <a:lvl3pPr lvl="2" rtl="0" algn="l">
              <a:lnSpc>
                <a:spcPct val="100000"/>
              </a:lnSpc>
              <a:spcBef>
                <a:spcPts val="0"/>
              </a:spcBef>
              <a:spcAft>
                <a:spcPts val="0"/>
              </a:spcAft>
              <a:buSzPts val="4000"/>
              <a:buNone/>
              <a:defRPr/>
            </a:lvl3pPr>
            <a:lvl4pPr lvl="3" rtl="0" algn="l">
              <a:lnSpc>
                <a:spcPct val="100000"/>
              </a:lnSpc>
              <a:spcBef>
                <a:spcPts val="0"/>
              </a:spcBef>
              <a:spcAft>
                <a:spcPts val="0"/>
              </a:spcAft>
              <a:buSzPts val="4000"/>
              <a:buNone/>
              <a:defRPr/>
            </a:lvl4pPr>
            <a:lvl5pPr lvl="4" rtl="0" algn="l">
              <a:lnSpc>
                <a:spcPct val="100000"/>
              </a:lnSpc>
              <a:spcBef>
                <a:spcPts val="0"/>
              </a:spcBef>
              <a:spcAft>
                <a:spcPts val="0"/>
              </a:spcAft>
              <a:buSzPts val="4000"/>
              <a:buNone/>
              <a:defRPr/>
            </a:lvl5pPr>
            <a:lvl6pPr lvl="5" rtl="0" algn="l">
              <a:lnSpc>
                <a:spcPct val="100000"/>
              </a:lnSpc>
              <a:spcBef>
                <a:spcPts val="0"/>
              </a:spcBef>
              <a:spcAft>
                <a:spcPts val="0"/>
              </a:spcAft>
              <a:buSzPts val="4000"/>
              <a:buNone/>
              <a:defRPr/>
            </a:lvl6pPr>
            <a:lvl7pPr lvl="6" rtl="0" algn="l">
              <a:lnSpc>
                <a:spcPct val="100000"/>
              </a:lnSpc>
              <a:spcBef>
                <a:spcPts val="0"/>
              </a:spcBef>
              <a:spcAft>
                <a:spcPts val="0"/>
              </a:spcAft>
              <a:buSzPts val="4000"/>
              <a:buNone/>
              <a:defRPr/>
            </a:lvl7pPr>
            <a:lvl8pPr lvl="7" rtl="0" algn="l">
              <a:lnSpc>
                <a:spcPct val="100000"/>
              </a:lnSpc>
              <a:spcBef>
                <a:spcPts val="0"/>
              </a:spcBef>
              <a:spcAft>
                <a:spcPts val="0"/>
              </a:spcAft>
              <a:buSzPts val="4000"/>
              <a:buNone/>
              <a:defRPr/>
            </a:lvl8pPr>
            <a:lvl9pPr lvl="8" rtl="0" algn="l">
              <a:lnSpc>
                <a:spcPct val="100000"/>
              </a:lnSpc>
              <a:spcBef>
                <a:spcPts val="0"/>
              </a:spcBef>
              <a:spcAft>
                <a:spcPts val="0"/>
              </a:spcAft>
              <a:buSzPts val="4000"/>
              <a:buNone/>
              <a:defRPr/>
            </a:lvl9pPr>
          </a:lstStyle>
          <a:p/>
        </p:txBody>
      </p:sp>
      <p:sp>
        <p:nvSpPr>
          <p:cNvPr id="58" name="Google Shape;58;g2288a133de9_0_301"/>
          <p:cNvSpPr txBox="1"/>
          <p:nvPr>
            <p:ph idx="1" type="body"/>
          </p:nvPr>
        </p:nvSpPr>
        <p:spPr>
          <a:xfrm>
            <a:off x="818712" y="2222287"/>
            <a:ext cx="10554600" cy="3636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rtl="0" algn="l">
              <a:lnSpc>
                <a:spcPct val="115000"/>
              </a:lnSpc>
              <a:spcBef>
                <a:spcPts val="360"/>
              </a:spcBef>
              <a:spcAft>
                <a:spcPts val="0"/>
              </a:spcAft>
              <a:buSzPts val="1800"/>
              <a:buChar char="●"/>
              <a:defRPr/>
            </a:lvl1pPr>
            <a:lvl2pPr indent="-342900" lvl="1" marL="914400" rtl="0" algn="l">
              <a:lnSpc>
                <a:spcPct val="115000"/>
              </a:lnSpc>
              <a:spcBef>
                <a:spcPts val="600"/>
              </a:spcBef>
              <a:spcAft>
                <a:spcPts val="0"/>
              </a:spcAft>
              <a:buSzPts val="1800"/>
              <a:buChar char="○"/>
              <a:defRPr/>
            </a:lvl2pPr>
            <a:lvl3pPr indent="-342900" lvl="2" marL="1371600" rtl="0" algn="l">
              <a:lnSpc>
                <a:spcPct val="115000"/>
              </a:lnSpc>
              <a:spcBef>
                <a:spcPts val="600"/>
              </a:spcBef>
              <a:spcAft>
                <a:spcPts val="0"/>
              </a:spcAft>
              <a:buSzPts val="1800"/>
              <a:buChar char="■"/>
              <a:defRPr/>
            </a:lvl3pPr>
            <a:lvl4pPr indent="-342900" lvl="3" marL="1828800" rtl="0" algn="l">
              <a:lnSpc>
                <a:spcPct val="115000"/>
              </a:lnSpc>
              <a:spcBef>
                <a:spcPts val="600"/>
              </a:spcBef>
              <a:spcAft>
                <a:spcPts val="0"/>
              </a:spcAft>
              <a:buSzPts val="1800"/>
              <a:buChar char="●"/>
              <a:defRPr/>
            </a:lvl4pPr>
            <a:lvl5pPr indent="-342900" lvl="4" marL="2286000" rtl="0" algn="l">
              <a:lnSpc>
                <a:spcPct val="115000"/>
              </a:lnSpc>
              <a:spcBef>
                <a:spcPts val="600"/>
              </a:spcBef>
              <a:spcAft>
                <a:spcPts val="0"/>
              </a:spcAft>
              <a:buSzPts val="1800"/>
              <a:buChar char="○"/>
              <a:defRPr/>
            </a:lvl5pPr>
            <a:lvl6pPr indent="-342900" lvl="5" marL="2743200" rtl="0" algn="l">
              <a:lnSpc>
                <a:spcPct val="115000"/>
              </a:lnSpc>
              <a:spcBef>
                <a:spcPts val="600"/>
              </a:spcBef>
              <a:spcAft>
                <a:spcPts val="0"/>
              </a:spcAft>
              <a:buSzPts val="1800"/>
              <a:buChar char="■"/>
              <a:defRPr/>
            </a:lvl6pPr>
            <a:lvl7pPr indent="-342900" lvl="6" marL="3200400" rtl="0" algn="l">
              <a:lnSpc>
                <a:spcPct val="115000"/>
              </a:lnSpc>
              <a:spcBef>
                <a:spcPts val="600"/>
              </a:spcBef>
              <a:spcAft>
                <a:spcPts val="0"/>
              </a:spcAft>
              <a:buSzPts val="1800"/>
              <a:buChar char="●"/>
              <a:defRPr/>
            </a:lvl7pPr>
            <a:lvl8pPr indent="-342900" lvl="7" marL="3657600" rtl="0" algn="l">
              <a:lnSpc>
                <a:spcPct val="115000"/>
              </a:lnSpc>
              <a:spcBef>
                <a:spcPts val="600"/>
              </a:spcBef>
              <a:spcAft>
                <a:spcPts val="0"/>
              </a:spcAft>
              <a:buSzPts val="1800"/>
              <a:buChar char="○"/>
              <a:defRPr/>
            </a:lvl8pPr>
            <a:lvl9pPr indent="-342900" lvl="8" marL="4114800" rtl="0" algn="l">
              <a:lnSpc>
                <a:spcPct val="115000"/>
              </a:lnSpc>
              <a:spcBef>
                <a:spcPts val="600"/>
              </a:spcBef>
              <a:spcAft>
                <a:spcPts val="600"/>
              </a:spcAft>
              <a:buSzPts val="1800"/>
              <a:buChar char="■"/>
              <a:defRPr/>
            </a:lvl9pPr>
          </a:lstStyle>
          <a:p/>
        </p:txBody>
      </p:sp>
      <p:sp>
        <p:nvSpPr>
          <p:cNvPr id="59" name="Google Shape;59;g2288a133de9_0_301"/>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0" name="Google Shape;60;g2288a133de9_0_301"/>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1" name="Google Shape;61;g2288a133de9_0_301"/>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288a133de9_0_26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g2288a133de9_0_26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288a133de9_0_26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2" name="Google Shape;22;g2288a133de9_0_266"/>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23" name="Google Shape;23;g2288a133de9_0_26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288a133de9_0_27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6" name="Google Shape;26;g2288a133de9_0_270"/>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7" name="Google Shape;27;g2288a133de9_0_270"/>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 name="Google Shape;28;g2288a133de9_0_27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288a133de9_0_27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1" name="Google Shape;31;g2288a133de9_0_27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288a133de9_0_278"/>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4" name="Google Shape;34;g2288a133de9_0_278"/>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5" name="Google Shape;35;g2288a133de9_0_27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2288a133de9_0_282"/>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p:txBody>
      </p:sp>
      <p:sp>
        <p:nvSpPr>
          <p:cNvPr id="38" name="Google Shape;38;g2288a133de9_0_28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288a133de9_0_285"/>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g2288a133de9_0_28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g2288a133de9_0_285"/>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43" name="Google Shape;43;g2288a133de9_0_285"/>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Clr>
                <a:schemeClr val="dk1"/>
              </a:buClr>
              <a:buSzPts val="2800"/>
              <a:buNone/>
              <a:defRPr sz="28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g2288a133de9_0_285"/>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rtl="0">
              <a:spcBef>
                <a:spcPts val="0"/>
              </a:spcBef>
              <a:spcAft>
                <a:spcPts val="0"/>
              </a:spcAft>
              <a:buClr>
                <a:schemeClr val="lt1"/>
              </a:buClr>
              <a:buSzPts val="2400"/>
              <a:buChar char="●"/>
              <a:defRPr>
                <a:solidFill>
                  <a:schemeClr val="lt1"/>
                </a:solidFill>
              </a:defRPr>
            </a:lvl1pPr>
            <a:lvl2pPr indent="-349250" lvl="1" marL="914400" rtl="0">
              <a:spcBef>
                <a:spcPts val="0"/>
              </a:spcBef>
              <a:spcAft>
                <a:spcPts val="0"/>
              </a:spcAft>
              <a:buClr>
                <a:schemeClr val="lt1"/>
              </a:buClr>
              <a:buSzPts val="1900"/>
              <a:buChar char="○"/>
              <a:defRPr>
                <a:solidFill>
                  <a:schemeClr val="lt1"/>
                </a:solidFill>
              </a:defRPr>
            </a:lvl2pPr>
            <a:lvl3pPr indent="-349250" lvl="2" marL="1371600" rtl="0">
              <a:spcBef>
                <a:spcPts val="0"/>
              </a:spcBef>
              <a:spcAft>
                <a:spcPts val="0"/>
              </a:spcAft>
              <a:buClr>
                <a:schemeClr val="lt1"/>
              </a:buClr>
              <a:buSzPts val="1900"/>
              <a:buChar char="■"/>
              <a:defRPr>
                <a:solidFill>
                  <a:schemeClr val="lt1"/>
                </a:solidFill>
              </a:defRPr>
            </a:lvl3pPr>
            <a:lvl4pPr indent="-349250" lvl="3" marL="1828800" rtl="0">
              <a:spcBef>
                <a:spcPts val="0"/>
              </a:spcBef>
              <a:spcAft>
                <a:spcPts val="0"/>
              </a:spcAft>
              <a:buClr>
                <a:schemeClr val="lt1"/>
              </a:buClr>
              <a:buSzPts val="1900"/>
              <a:buChar char="●"/>
              <a:defRPr>
                <a:solidFill>
                  <a:schemeClr val="lt1"/>
                </a:solidFill>
              </a:defRPr>
            </a:lvl4pPr>
            <a:lvl5pPr indent="-349250" lvl="4" marL="2286000" rtl="0">
              <a:spcBef>
                <a:spcPts val="0"/>
              </a:spcBef>
              <a:spcAft>
                <a:spcPts val="0"/>
              </a:spcAft>
              <a:buClr>
                <a:schemeClr val="lt1"/>
              </a:buClr>
              <a:buSzPts val="1900"/>
              <a:buChar char="○"/>
              <a:defRPr>
                <a:solidFill>
                  <a:schemeClr val="lt1"/>
                </a:solidFill>
              </a:defRPr>
            </a:lvl5pPr>
            <a:lvl6pPr indent="-349250" lvl="5" marL="2743200" rtl="0">
              <a:spcBef>
                <a:spcPts val="0"/>
              </a:spcBef>
              <a:spcAft>
                <a:spcPts val="0"/>
              </a:spcAft>
              <a:buClr>
                <a:schemeClr val="lt1"/>
              </a:buClr>
              <a:buSzPts val="1900"/>
              <a:buChar char="■"/>
              <a:defRPr>
                <a:solidFill>
                  <a:schemeClr val="lt1"/>
                </a:solidFill>
              </a:defRPr>
            </a:lvl6pPr>
            <a:lvl7pPr indent="-349250" lvl="6" marL="3200400" rtl="0">
              <a:spcBef>
                <a:spcPts val="0"/>
              </a:spcBef>
              <a:spcAft>
                <a:spcPts val="0"/>
              </a:spcAft>
              <a:buClr>
                <a:schemeClr val="lt1"/>
              </a:buClr>
              <a:buSzPts val="1900"/>
              <a:buChar char="●"/>
              <a:defRPr>
                <a:solidFill>
                  <a:schemeClr val="lt1"/>
                </a:solidFill>
              </a:defRPr>
            </a:lvl7pPr>
            <a:lvl8pPr indent="-349250" lvl="7" marL="3657600" rtl="0">
              <a:spcBef>
                <a:spcPts val="0"/>
              </a:spcBef>
              <a:spcAft>
                <a:spcPts val="0"/>
              </a:spcAft>
              <a:buClr>
                <a:schemeClr val="lt1"/>
              </a:buClr>
              <a:buSzPts val="1900"/>
              <a:buChar char="○"/>
              <a:defRPr>
                <a:solidFill>
                  <a:schemeClr val="lt1"/>
                </a:solidFill>
              </a:defRPr>
            </a:lvl8pPr>
            <a:lvl9pPr indent="-349250" lvl="8" marL="4114800" rtl="0">
              <a:spcBef>
                <a:spcPts val="0"/>
              </a:spcBef>
              <a:spcAft>
                <a:spcPts val="0"/>
              </a:spcAft>
              <a:buClr>
                <a:schemeClr val="lt1"/>
              </a:buClr>
              <a:buSzPts val="1900"/>
              <a:buChar char="■"/>
              <a:defRPr>
                <a:solidFill>
                  <a:schemeClr val="lt1"/>
                </a:solidFill>
              </a:defRPr>
            </a:lvl9pPr>
          </a:lstStyle>
          <a:p/>
        </p:txBody>
      </p:sp>
      <p:sp>
        <p:nvSpPr>
          <p:cNvPr id="45" name="Google Shape;45;g2288a133de9_0_28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2288a133de9_0_292"/>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g2288a133de9_0_29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g2288a133de9_0_25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g2288a133de9_0_25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g2288a133de9_0_25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accent3"/>
                </a:solidFill>
                <a:latin typeface="Average"/>
                <a:ea typeface="Average"/>
                <a:cs typeface="Average"/>
                <a:sym typeface="Average"/>
              </a:defRPr>
            </a:lvl1pPr>
            <a:lvl2pPr lvl="1" rtl="0" algn="r">
              <a:buNone/>
              <a:defRPr sz="1300">
                <a:solidFill>
                  <a:schemeClr val="accent3"/>
                </a:solidFill>
                <a:latin typeface="Average"/>
                <a:ea typeface="Average"/>
                <a:cs typeface="Average"/>
                <a:sym typeface="Average"/>
              </a:defRPr>
            </a:lvl2pPr>
            <a:lvl3pPr lvl="2" rtl="0" algn="r">
              <a:buNone/>
              <a:defRPr sz="1300">
                <a:solidFill>
                  <a:schemeClr val="accent3"/>
                </a:solidFill>
                <a:latin typeface="Average"/>
                <a:ea typeface="Average"/>
                <a:cs typeface="Average"/>
                <a:sym typeface="Average"/>
              </a:defRPr>
            </a:lvl3pPr>
            <a:lvl4pPr lvl="3" rtl="0" algn="r">
              <a:buNone/>
              <a:defRPr sz="1300">
                <a:solidFill>
                  <a:schemeClr val="accent3"/>
                </a:solidFill>
                <a:latin typeface="Average"/>
                <a:ea typeface="Average"/>
                <a:cs typeface="Average"/>
                <a:sym typeface="Average"/>
              </a:defRPr>
            </a:lvl4pPr>
            <a:lvl5pPr lvl="4" rtl="0" algn="r">
              <a:buNone/>
              <a:defRPr sz="1300">
                <a:solidFill>
                  <a:schemeClr val="accent3"/>
                </a:solidFill>
                <a:latin typeface="Average"/>
                <a:ea typeface="Average"/>
                <a:cs typeface="Average"/>
                <a:sym typeface="Average"/>
              </a:defRPr>
            </a:lvl5pPr>
            <a:lvl6pPr lvl="5" rtl="0" algn="r">
              <a:buNone/>
              <a:defRPr sz="1300">
                <a:solidFill>
                  <a:schemeClr val="accent3"/>
                </a:solidFill>
                <a:latin typeface="Average"/>
                <a:ea typeface="Average"/>
                <a:cs typeface="Average"/>
                <a:sym typeface="Average"/>
              </a:defRPr>
            </a:lvl6pPr>
            <a:lvl7pPr lvl="6" rtl="0" algn="r">
              <a:buNone/>
              <a:defRPr sz="1300">
                <a:solidFill>
                  <a:schemeClr val="accent3"/>
                </a:solidFill>
                <a:latin typeface="Average"/>
                <a:ea typeface="Average"/>
                <a:cs typeface="Average"/>
                <a:sym typeface="Average"/>
              </a:defRPr>
            </a:lvl7pPr>
            <a:lvl8pPr lvl="7" rtl="0" algn="r">
              <a:buNone/>
              <a:defRPr sz="1300">
                <a:solidFill>
                  <a:schemeClr val="accent3"/>
                </a:solidFill>
                <a:latin typeface="Average"/>
                <a:ea typeface="Average"/>
                <a:cs typeface="Average"/>
                <a:sym typeface="Average"/>
              </a:defRPr>
            </a:lvl8pPr>
            <a:lvl9pPr lvl="8" rtl="0"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810000" y="793226"/>
            <a:ext cx="10572000" cy="30114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ctr">
              <a:lnSpc>
                <a:spcPct val="115000"/>
              </a:lnSpc>
              <a:spcBef>
                <a:spcPts val="0"/>
              </a:spcBef>
              <a:spcAft>
                <a:spcPts val="0"/>
              </a:spcAft>
              <a:buClr>
                <a:srgbClr val="FEFEFE"/>
              </a:buClr>
              <a:buSzPts val="6000"/>
              <a:buFont typeface="Century Gothic"/>
              <a:buNone/>
            </a:pPr>
            <a:r>
              <a:rPr lang="en-IN" sz="5000"/>
              <a:t>EconIndia</a:t>
            </a:r>
            <a:r>
              <a:rPr lang="en-IN" sz="5000"/>
              <a:t> : </a:t>
            </a:r>
            <a:r>
              <a:rPr lang="en-IN" sz="5000"/>
              <a:t>Indian Economy</a:t>
            </a:r>
            <a:endParaRPr sz="5000"/>
          </a:p>
          <a:p>
            <a:pPr indent="0" lvl="0" marL="0" rtl="0" algn="ctr">
              <a:lnSpc>
                <a:spcPct val="115000"/>
              </a:lnSpc>
              <a:spcBef>
                <a:spcPts val="0"/>
              </a:spcBef>
              <a:spcAft>
                <a:spcPts val="0"/>
              </a:spcAft>
              <a:buClr>
                <a:srgbClr val="FEFEFE"/>
              </a:buClr>
              <a:buSzPts val="6000"/>
              <a:buFont typeface="Century Gothic"/>
              <a:buNone/>
            </a:pPr>
            <a:r>
              <a:rPr lang="en-IN" sz="5000"/>
              <a:t>Analysis Website</a:t>
            </a:r>
            <a:br>
              <a:rPr lang="en-IN"/>
            </a:br>
            <a:endParaRPr sz="3600"/>
          </a:p>
        </p:txBody>
      </p:sp>
      <p:sp>
        <p:nvSpPr>
          <p:cNvPr id="67" name="Google Shape;67;p1"/>
          <p:cNvSpPr txBox="1"/>
          <p:nvPr>
            <p:ph idx="1" type="subTitle"/>
          </p:nvPr>
        </p:nvSpPr>
        <p:spPr>
          <a:xfrm>
            <a:off x="810001" y="4870546"/>
            <a:ext cx="10572000" cy="11199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SzPct val="64285"/>
              <a:buNone/>
            </a:pPr>
            <a:r>
              <a:rPr lang="en-IN">
                <a:solidFill>
                  <a:schemeClr val="dk1"/>
                </a:solidFill>
              </a:rPr>
              <a:t>Navkar Shah						Aayush Durgule					Saksham Raina</a:t>
            </a:r>
            <a:endParaRPr>
              <a:solidFill>
                <a:schemeClr val="dk1"/>
              </a:solidFill>
            </a:endParaRPr>
          </a:p>
          <a:p>
            <a:pPr indent="0" lvl="0" marL="0" rtl="0" algn="l">
              <a:lnSpc>
                <a:spcPct val="100000"/>
              </a:lnSpc>
              <a:spcBef>
                <a:spcPts val="960"/>
              </a:spcBef>
              <a:spcAft>
                <a:spcPts val="0"/>
              </a:spcAft>
              <a:buSzPct val="64285"/>
              <a:buNone/>
            </a:pPr>
            <a:r>
              <a:rPr lang="en-IN">
                <a:solidFill>
                  <a:schemeClr val="dk1"/>
                </a:solidFill>
              </a:rPr>
              <a:t>16010120189						16010120203						16010120204</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288a133de9_0_313"/>
          <p:cNvSpPr txBox="1"/>
          <p:nvPr/>
        </p:nvSpPr>
        <p:spPr>
          <a:xfrm>
            <a:off x="220225" y="1132525"/>
            <a:ext cx="3145800" cy="350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200"/>
              <a:buFont typeface="Arial"/>
              <a:buNone/>
            </a:pPr>
            <a:r>
              <a:rPr b="0" i="0" lang="en-IN" sz="7200" u="none" cap="none" strike="noStrike">
                <a:solidFill>
                  <a:schemeClr val="dk1"/>
                </a:solidFill>
                <a:latin typeface="Oswald"/>
                <a:ea typeface="Oswald"/>
                <a:cs typeface="Oswald"/>
                <a:sym typeface="Oswald"/>
              </a:rPr>
              <a:t>Use Case Diagram</a:t>
            </a:r>
            <a:endParaRPr b="0" i="0" sz="7200" u="none" cap="none" strike="noStrike">
              <a:solidFill>
                <a:srgbClr val="000000"/>
              </a:solidFill>
              <a:latin typeface="Arial"/>
              <a:ea typeface="Arial"/>
              <a:cs typeface="Arial"/>
              <a:sym typeface="Arial"/>
            </a:endParaRPr>
          </a:p>
        </p:txBody>
      </p:sp>
      <p:pic>
        <p:nvPicPr>
          <p:cNvPr id="117" name="Google Shape;117;g2288a133de9_0_313"/>
          <p:cNvPicPr preferRelativeResize="0"/>
          <p:nvPr/>
        </p:nvPicPr>
        <p:blipFill>
          <a:blip r:embed="rId3">
            <a:alphaModFix/>
          </a:blip>
          <a:stretch>
            <a:fillRect/>
          </a:stretch>
        </p:blipFill>
        <p:spPr>
          <a:xfrm>
            <a:off x="3661975" y="152400"/>
            <a:ext cx="7665331" cy="655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288a133de9_0_356"/>
          <p:cNvSpPr txBox="1"/>
          <p:nvPr/>
        </p:nvSpPr>
        <p:spPr>
          <a:xfrm>
            <a:off x="252125" y="63950"/>
            <a:ext cx="114543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lang="en-IN" sz="7200">
                <a:solidFill>
                  <a:schemeClr val="dk1"/>
                </a:solidFill>
                <a:latin typeface="Oswald"/>
                <a:ea typeface="Oswald"/>
                <a:cs typeface="Oswald"/>
                <a:sym typeface="Oswald"/>
              </a:rPr>
              <a:t>Architecture Diagram</a:t>
            </a:r>
            <a:endParaRPr b="0" i="0" sz="7200" u="none" cap="none" strike="noStrike">
              <a:solidFill>
                <a:srgbClr val="000000"/>
              </a:solidFill>
              <a:latin typeface="Arial"/>
              <a:ea typeface="Arial"/>
              <a:cs typeface="Arial"/>
              <a:sym typeface="Arial"/>
            </a:endParaRPr>
          </a:p>
        </p:txBody>
      </p:sp>
      <p:pic>
        <p:nvPicPr>
          <p:cNvPr id="123" name="Google Shape;123;g2288a133de9_0_356"/>
          <p:cNvPicPr preferRelativeResize="0"/>
          <p:nvPr/>
        </p:nvPicPr>
        <p:blipFill>
          <a:blip r:embed="rId3">
            <a:alphaModFix/>
          </a:blip>
          <a:stretch>
            <a:fillRect/>
          </a:stretch>
        </p:blipFill>
        <p:spPr>
          <a:xfrm>
            <a:off x="503275" y="1509350"/>
            <a:ext cx="11410950" cy="476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288a133de9_0_361"/>
          <p:cNvSpPr txBox="1"/>
          <p:nvPr/>
        </p:nvSpPr>
        <p:spPr>
          <a:xfrm>
            <a:off x="382775" y="1918275"/>
            <a:ext cx="2567700" cy="203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lang="en-IN" sz="6000">
                <a:solidFill>
                  <a:schemeClr val="dk1"/>
                </a:solidFill>
                <a:latin typeface="Oswald"/>
                <a:ea typeface="Oswald"/>
                <a:cs typeface="Oswald"/>
                <a:sym typeface="Oswald"/>
              </a:rPr>
              <a:t>Flow Diagram</a:t>
            </a:r>
            <a:endParaRPr b="0" i="0" sz="6000" u="none" cap="none" strike="noStrike">
              <a:solidFill>
                <a:srgbClr val="000000"/>
              </a:solidFill>
              <a:latin typeface="Arial"/>
              <a:ea typeface="Arial"/>
              <a:cs typeface="Arial"/>
              <a:sym typeface="Arial"/>
            </a:endParaRPr>
          </a:p>
        </p:txBody>
      </p:sp>
      <p:pic>
        <p:nvPicPr>
          <p:cNvPr id="129" name="Google Shape;129;g2288a133de9_0_361"/>
          <p:cNvPicPr preferRelativeResize="0"/>
          <p:nvPr/>
        </p:nvPicPr>
        <p:blipFill>
          <a:blip r:embed="rId3">
            <a:alphaModFix/>
          </a:blip>
          <a:stretch>
            <a:fillRect/>
          </a:stretch>
        </p:blipFill>
        <p:spPr>
          <a:xfrm>
            <a:off x="3395751" y="0"/>
            <a:ext cx="8796251" cy="69678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g2288a133de9_0_387"/>
          <p:cNvPicPr preferRelativeResize="0"/>
          <p:nvPr/>
        </p:nvPicPr>
        <p:blipFill>
          <a:blip r:embed="rId3">
            <a:alphaModFix/>
          </a:blip>
          <a:stretch>
            <a:fillRect/>
          </a:stretch>
        </p:blipFill>
        <p:spPr>
          <a:xfrm>
            <a:off x="3734400" y="756725"/>
            <a:ext cx="4723200" cy="3386449"/>
          </a:xfrm>
          <a:prstGeom prst="rect">
            <a:avLst/>
          </a:prstGeom>
          <a:noFill/>
          <a:ln>
            <a:noFill/>
          </a:ln>
        </p:spPr>
      </p:pic>
      <p:sp>
        <p:nvSpPr>
          <p:cNvPr id="135" name="Google Shape;135;g2288a133de9_0_387"/>
          <p:cNvSpPr/>
          <p:nvPr/>
        </p:nvSpPr>
        <p:spPr>
          <a:xfrm>
            <a:off x="540175" y="4802321"/>
            <a:ext cx="8807447" cy="7080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Unbiasedness : Data Sources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288a133de9_0_393"/>
          <p:cNvSpPr txBox="1"/>
          <p:nvPr>
            <p:ph idx="4294967295" type="title"/>
          </p:nvPr>
        </p:nvSpPr>
        <p:spPr>
          <a:xfrm>
            <a:off x="111600" y="3811775"/>
            <a:ext cx="11968800" cy="970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IN" sz="4600"/>
              <a:t>Self Created </a:t>
            </a:r>
            <a:endParaRPr sz="4600"/>
          </a:p>
          <a:p>
            <a:pPr indent="0" lvl="0" marL="0" rtl="0" algn="ctr">
              <a:spcBef>
                <a:spcPts val="0"/>
              </a:spcBef>
              <a:spcAft>
                <a:spcPts val="0"/>
              </a:spcAft>
              <a:buNone/>
            </a:pPr>
            <a:r>
              <a:rPr lang="en-IN" sz="4600"/>
              <a:t>Model for Assigning Priorities to Data Sources and </a:t>
            </a:r>
            <a:endParaRPr sz="4600"/>
          </a:p>
          <a:p>
            <a:pPr indent="0" lvl="0" marL="0" rtl="0" algn="ctr">
              <a:spcBef>
                <a:spcPts val="0"/>
              </a:spcBef>
              <a:spcAft>
                <a:spcPts val="0"/>
              </a:spcAft>
              <a:buNone/>
            </a:pPr>
            <a:r>
              <a:rPr lang="en-IN" sz="4600"/>
              <a:t>Calculating Priority Multiply Factor (PMF) </a:t>
            </a:r>
            <a:endParaRPr sz="4600"/>
          </a:p>
        </p:txBody>
      </p:sp>
      <p:pic>
        <p:nvPicPr>
          <p:cNvPr id="141" name="Google Shape;141;g2288a133de9_0_393"/>
          <p:cNvPicPr preferRelativeResize="0"/>
          <p:nvPr/>
        </p:nvPicPr>
        <p:blipFill>
          <a:blip r:embed="rId3">
            <a:alphaModFix/>
          </a:blip>
          <a:stretch>
            <a:fillRect/>
          </a:stretch>
        </p:blipFill>
        <p:spPr>
          <a:xfrm>
            <a:off x="3440537" y="676325"/>
            <a:ext cx="5310926" cy="2536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288a133de9_0_40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4200"/>
              <a:t>Data Sources Accuracy</a:t>
            </a:r>
            <a:endParaRPr sz="4200"/>
          </a:p>
        </p:txBody>
      </p:sp>
      <p:sp>
        <p:nvSpPr>
          <p:cNvPr id="147" name="Google Shape;147;g2288a133de9_0_402"/>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IN">
                <a:solidFill>
                  <a:schemeClr val="dk1"/>
                </a:solidFill>
              </a:rPr>
              <a:t>We </a:t>
            </a:r>
            <a:r>
              <a:rPr lang="en-IN">
                <a:solidFill>
                  <a:schemeClr val="dk1"/>
                </a:solidFill>
              </a:rPr>
              <a:t>need to</a:t>
            </a:r>
            <a:r>
              <a:rPr lang="en-IN">
                <a:solidFill>
                  <a:schemeClr val="dk1"/>
                </a:solidFill>
              </a:rPr>
              <a:t> create a model which takes input as data sets composed of data sources and certain parameters like , its age , its acceptance , number of countries , accuracy of its past predictions and gives output as priority order of the data sources and also calculates priority multiply factor based on the given concept.</a:t>
            </a:r>
            <a:endParaRPr>
              <a:solidFill>
                <a:schemeClr val="dk1"/>
              </a:solidFill>
            </a:endParaRPr>
          </a:p>
          <a:p>
            <a:pPr indent="0" lvl="0" marL="0" rtl="0" algn="l">
              <a:spcBef>
                <a:spcPts val="1600"/>
              </a:spcBef>
              <a:spcAft>
                <a:spcPts val="0"/>
              </a:spcAft>
              <a:buNone/>
            </a:pPr>
            <a:r>
              <a:rPr b="1" lang="en-IN">
                <a:solidFill>
                  <a:schemeClr val="dk1"/>
                </a:solidFill>
              </a:rPr>
              <a:t>Priority Multiply Factor </a:t>
            </a:r>
            <a:r>
              <a:rPr lang="en-IN">
                <a:solidFill>
                  <a:schemeClr val="dk1"/>
                </a:solidFill>
              </a:rPr>
              <a:t>: It ranges from 0 to 1 ,where 0 is completely inaccurate and 1 is completely accurate .Based on values of priority multiply factor , the higher the value the more accurate the data source is. </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22903a9bb30_0_25"/>
          <p:cNvPicPr preferRelativeResize="0"/>
          <p:nvPr/>
        </p:nvPicPr>
        <p:blipFill>
          <a:blip r:embed="rId3">
            <a:alphaModFix/>
          </a:blip>
          <a:stretch>
            <a:fillRect/>
          </a:stretch>
        </p:blipFill>
        <p:spPr>
          <a:xfrm>
            <a:off x="2482600" y="1259948"/>
            <a:ext cx="6959350" cy="4322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2903a9bb30_0_33"/>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IN"/>
              <a:t>Example Calculation</a:t>
            </a:r>
            <a:endParaRPr/>
          </a:p>
        </p:txBody>
      </p:sp>
      <p:sp>
        <p:nvSpPr>
          <p:cNvPr id="158" name="Google Shape;158;g22903a9bb30_0_33"/>
          <p:cNvSpPr txBox="1"/>
          <p:nvPr>
            <p:ph idx="1" type="body"/>
          </p:nvPr>
        </p:nvSpPr>
        <p:spPr>
          <a:xfrm>
            <a:off x="415600" y="1536624"/>
            <a:ext cx="11360700" cy="50343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IN" sz="3300"/>
              <a:t>PMFI (World Bank) = (Age (Normalized) + number of countries(Normalized) + acceptance(Normalized) + …) / Number of Factors</a:t>
            </a:r>
            <a:endParaRPr sz="3300"/>
          </a:p>
          <a:p>
            <a:pPr indent="0" lvl="0" marL="0" rtl="0" algn="l">
              <a:spcBef>
                <a:spcPts val="1600"/>
              </a:spcBef>
              <a:spcAft>
                <a:spcPts val="0"/>
              </a:spcAft>
              <a:buNone/>
            </a:pPr>
            <a:r>
              <a:rPr lang="en-IN" sz="3300"/>
              <a:t>PMF (World Bank) = Scaled down (PMFI) </a:t>
            </a:r>
            <a:endParaRPr sz="3300"/>
          </a:p>
          <a:p>
            <a:pPr indent="0" lvl="0" marL="0" rtl="0" algn="l">
              <a:spcBef>
                <a:spcPts val="1600"/>
              </a:spcBef>
              <a:spcAft>
                <a:spcPts val="1600"/>
              </a:spcAft>
              <a:buNone/>
            </a:pPr>
            <a:r>
              <a:rPr lang="en-IN" sz="3300"/>
              <a:t>Calculated GDP = GDP(World Bank) x PMF(World Bank) + GDP(RBI) x PMF(RBI) + …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g22903a9bb30_0_40"/>
          <p:cNvGraphicFramePr/>
          <p:nvPr/>
        </p:nvGraphicFramePr>
        <p:xfrm>
          <a:off x="952500" y="816925"/>
          <a:ext cx="3000000" cy="3000000"/>
        </p:xfrm>
        <a:graphic>
          <a:graphicData uri="http://schemas.openxmlformats.org/drawingml/2006/table">
            <a:tbl>
              <a:tblPr>
                <a:noFill/>
                <a:tableStyleId>{E0EC05C0-8E10-40A7-A210-D730D910DE52}</a:tableStyleId>
              </a:tblPr>
              <a:tblGrid>
                <a:gridCol w="2571750"/>
                <a:gridCol w="2571750"/>
                <a:gridCol w="2571750"/>
                <a:gridCol w="2571750"/>
              </a:tblGrid>
              <a:tr h="1274150">
                <a:tc>
                  <a:txBody>
                    <a:bodyPr/>
                    <a:lstStyle/>
                    <a:p>
                      <a:pPr indent="0" lvl="0" marL="0" rtl="0" algn="l">
                        <a:spcBef>
                          <a:spcPts val="0"/>
                        </a:spcBef>
                        <a:spcAft>
                          <a:spcPts val="0"/>
                        </a:spcAft>
                        <a:buNone/>
                      </a:pPr>
                      <a:r>
                        <a:rPr lang="en-IN" sz="1800">
                          <a:solidFill>
                            <a:schemeClr val="dk1"/>
                          </a:solidFill>
                        </a:rPr>
                        <a:t>Data-Sources/Economy Indicator</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IN" sz="1800">
                          <a:solidFill>
                            <a:schemeClr val="dk1"/>
                          </a:solidFill>
                        </a:rPr>
                        <a:t>PMF</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IN" sz="1800">
                          <a:solidFill>
                            <a:schemeClr val="dk1"/>
                          </a:solidFill>
                        </a:rPr>
                        <a:t>GDP (US $ Trillion)</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IN" sz="1800">
                          <a:solidFill>
                            <a:schemeClr val="dk1"/>
                          </a:solidFill>
                        </a:rPr>
                        <a:t>PMF * GDP</a:t>
                      </a:r>
                      <a:endParaRPr sz="1800">
                        <a:solidFill>
                          <a:schemeClr val="dk1"/>
                        </a:solidFill>
                      </a:endParaRPr>
                    </a:p>
                  </a:txBody>
                  <a:tcPr marT="91425" marB="91425" marR="91425" marL="91425"/>
                </a:tc>
              </a:tr>
              <a:tr h="1210325">
                <a:tc>
                  <a:txBody>
                    <a:bodyPr/>
                    <a:lstStyle/>
                    <a:p>
                      <a:pPr indent="0" lvl="0" marL="0" rtl="0" algn="l">
                        <a:spcBef>
                          <a:spcPts val="0"/>
                        </a:spcBef>
                        <a:spcAft>
                          <a:spcPts val="0"/>
                        </a:spcAft>
                        <a:buNone/>
                      </a:pPr>
                      <a:r>
                        <a:rPr lang="en-IN" sz="1800">
                          <a:solidFill>
                            <a:schemeClr val="dk1"/>
                          </a:solidFill>
                        </a:rPr>
                        <a:t>World Bank</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IN" sz="1800">
                          <a:solidFill>
                            <a:schemeClr val="dk1"/>
                          </a:solidFill>
                        </a:rPr>
                        <a:t>0.70</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IN" sz="1800">
                          <a:solidFill>
                            <a:schemeClr val="dk1"/>
                          </a:solidFill>
                        </a:rPr>
                        <a:t>3.2</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IN" sz="1800">
                          <a:solidFill>
                            <a:schemeClr val="dk1"/>
                          </a:solidFill>
                        </a:rPr>
                        <a:t>2.240</a:t>
                      </a:r>
                      <a:endParaRPr sz="1800">
                        <a:solidFill>
                          <a:schemeClr val="dk1"/>
                        </a:solidFill>
                      </a:endParaRPr>
                    </a:p>
                  </a:txBody>
                  <a:tcPr marT="91425" marB="91425" marR="91425" marL="91425"/>
                </a:tc>
              </a:tr>
              <a:tr h="1194375">
                <a:tc>
                  <a:txBody>
                    <a:bodyPr/>
                    <a:lstStyle/>
                    <a:p>
                      <a:pPr indent="0" lvl="0" marL="0" rtl="0" algn="l">
                        <a:spcBef>
                          <a:spcPts val="0"/>
                        </a:spcBef>
                        <a:spcAft>
                          <a:spcPts val="0"/>
                        </a:spcAft>
                        <a:buNone/>
                      </a:pPr>
                      <a:r>
                        <a:rPr lang="en-IN" sz="1800">
                          <a:solidFill>
                            <a:schemeClr val="dk1"/>
                          </a:solidFill>
                        </a:rPr>
                        <a:t>IMF</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IN" sz="1800">
                          <a:solidFill>
                            <a:schemeClr val="dk1"/>
                          </a:solidFill>
                        </a:rPr>
                        <a:t>0.21</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IN" sz="1800">
                          <a:solidFill>
                            <a:schemeClr val="dk1"/>
                          </a:solidFill>
                        </a:rPr>
                        <a:t>3.1</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IN" sz="1800">
                          <a:solidFill>
                            <a:schemeClr val="dk1"/>
                          </a:solidFill>
                        </a:rPr>
                        <a:t>0.651</a:t>
                      </a:r>
                      <a:endParaRPr sz="1800">
                        <a:solidFill>
                          <a:schemeClr val="dk1"/>
                        </a:solidFill>
                      </a:endParaRPr>
                    </a:p>
                  </a:txBody>
                  <a:tcPr marT="91425" marB="91425" marR="91425" marL="91425"/>
                </a:tc>
              </a:tr>
              <a:tr h="1066825">
                <a:tc>
                  <a:txBody>
                    <a:bodyPr/>
                    <a:lstStyle/>
                    <a:p>
                      <a:pPr indent="0" lvl="0" marL="0" rtl="0" algn="l">
                        <a:spcBef>
                          <a:spcPts val="0"/>
                        </a:spcBef>
                        <a:spcAft>
                          <a:spcPts val="0"/>
                        </a:spcAft>
                        <a:buNone/>
                      </a:pPr>
                      <a:r>
                        <a:rPr lang="en-IN" sz="1800">
                          <a:solidFill>
                            <a:schemeClr val="dk1"/>
                          </a:solidFill>
                        </a:rPr>
                        <a:t>RBI</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IN" sz="1800">
                          <a:solidFill>
                            <a:schemeClr val="dk1"/>
                          </a:solidFill>
                        </a:rPr>
                        <a:t>0.09</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IN" sz="1800">
                          <a:solidFill>
                            <a:schemeClr val="dk1"/>
                          </a:solidFill>
                        </a:rPr>
                        <a:t>3.9</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IN" sz="1800">
                          <a:solidFill>
                            <a:schemeClr val="dk1"/>
                          </a:solidFill>
                        </a:rPr>
                        <a:t>0.351</a:t>
                      </a:r>
                      <a:endParaRPr sz="1800">
                        <a:solidFill>
                          <a:schemeClr val="dk1"/>
                        </a:solidFill>
                      </a:endParaRPr>
                    </a:p>
                  </a:txBody>
                  <a:tcPr marT="91425" marB="91425" marR="91425" marL="91425"/>
                </a:tc>
              </a:tr>
            </a:tbl>
          </a:graphicData>
        </a:graphic>
      </p:graphicFrame>
      <p:sp>
        <p:nvSpPr>
          <p:cNvPr id="164" name="Google Shape;164;g22903a9bb30_0_40"/>
          <p:cNvSpPr txBox="1"/>
          <p:nvPr/>
        </p:nvSpPr>
        <p:spPr>
          <a:xfrm>
            <a:off x="2838900" y="5837275"/>
            <a:ext cx="708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Average"/>
                <a:ea typeface="Average"/>
                <a:cs typeface="Average"/>
                <a:sym typeface="Average"/>
              </a:rPr>
              <a:t>GDP Predicted = 2.240 + 0.651 + 0.351 = 3.24 Trillion US$</a:t>
            </a:r>
            <a:endParaRPr sz="1800">
              <a:solidFill>
                <a:schemeClr val="dk1"/>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288a133de9_0_372"/>
          <p:cNvSpPr txBox="1"/>
          <p:nvPr>
            <p:ph type="title"/>
          </p:nvPr>
        </p:nvSpPr>
        <p:spPr>
          <a:xfrm>
            <a:off x="861150" y="2073500"/>
            <a:ext cx="10469700" cy="11481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IN" sz="6200"/>
              <a:t>#1 Machine Learning Model </a:t>
            </a:r>
            <a:endParaRPr sz="6200"/>
          </a:p>
          <a:p>
            <a:pPr indent="0" lvl="0" marL="0" rtl="0" algn="ctr">
              <a:spcBef>
                <a:spcPts val="0"/>
              </a:spcBef>
              <a:spcAft>
                <a:spcPts val="0"/>
              </a:spcAft>
              <a:buNone/>
            </a:pPr>
            <a:r>
              <a:rPr lang="en-IN" sz="6200"/>
              <a:t> Linear Regression</a:t>
            </a:r>
            <a:endParaRPr sz="6200"/>
          </a:p>
        </p:txBody>
      </p:sp>
      <p:sp>
        <p:nvSpPr>
          <p:cNvPr id="170" name="Google Shape;170;g2288a133de9_0_372"/>
          <p:cNvSpPr/>
          <p:nvPr/>
        </p:nvSpPr>
        <p:spPr>
          <a:xfrm>
            <a:off x="3273000" y="3939350"/>
            <a:ext cx="5646000" cy="20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585875" y="626463"/>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IN" sz="8000"/>
              <a:t>Motivation</a:t>
            </a:r>
            <a:endParaRPr sz="8000"/>
          </a:p>
        </p:txBody>
      </p:sp>
      <p:sp>
        <p:nvSpPr>
          <p:cNvPr id="73" name="Google Shape;73;p2"/>
          <p:cNvSpPr txBox="1"/>
          <p:nvPr>
            <p:ph idx="1" type="body"/>
          </p:nvPr>
        </p:nvSpPr>
        <p:spPr>
          <a:xfrm>
            <a:off x="818700" y="2500687"/>
            <a:ext cx="10554600" cy="3636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800"/>
              <a:buNone/>
            </a:pPr>
            <a:r>
              <a:rPr lang="en-IN" sz="3600">
                <a:solidFill>
                  <a:schemeClr val="dk1"/>
                </a:solidFill>
              </a:rPr>
              <a:t>Problem in Current Working Websites :</a:t>
            </a:r>
            <a:endParaRPr sz="3600">
              <a:solidFill>
                <a:schemeClr val="dk1"/>
              </a:solidFill>
            </a:endParaRPr>
          </a:p>
          <a:p>
            <a:pPr indent="-457200" lvl="0" marL="914400" rtl="0" algn="l">
              <a:lnSpc>
                <a:spcPct val="115000"/>
              </a:lnSpc>
              <a:spcBef>
                <a:spcPts val="0"/>
              </a:spcBef>
              <a:spcAft>
                <a:spcPts val="0"/>
              </a:spcAft>
              <a:buClr>
                <a:schemeClr val="dk1"/>
              </a:buClr>
              <a:buSzPts val="3600"/>
              <a:buChar char="●"/>
            </a:pPr>
            <a:r>
              <a:rPr lang="en-IN" sz="3600">
                <a:solidFill>
                  <a:schemeClr val="dk1"/>
                </a:solidFill>
              </a:rPr>
              <a:t>Time Lag in Analysis</a:t>
            </a:r>
            <a:endParaRPr sz="3600">
              <a:solidFill>
                <a:schemeClr val="dk1"/>
              </a:solidFill>
            </a:endParaRPr>
          </a:p>
          <a:p>
            <a:pPr indent="-457200" lvl="0" marL="914400" rtl="0" algn="l">
              <a:lnSpc>
                <a:spcPct val="115000"/>
              </a:lnSpc>
              <a:spcBef>
                <a:spcPts val="0"/>
              </a:spcBef>
              <a:spcAft>
                <a:spcPts val="0"/>
              </a:spcAft>
              <a:buClr>
                <a:schemeClr val="dk1"/>
              </a:buClr>
              <a:buSzPts val="3600"/>
              <a:buChar char="●"/>
            </a:pPr>
            <a:r>
              <a:rPr lang="en-IN" sz="3600">
                <a:solidFill>
                  <a:schemeClr val="dk1"/>
                </a:solidFill>
              </a:rPr>
              <a:t>Biased</a:t>
            </a:r>
            <a:endParaRPr sz="3600">
              <a:solidFill>
                <a:schemeClr val="dk1"/>
              </a:solidFill>
            </a:endParaRPr>
          </a:p>
          <a:p>
            <a:pPr indent="-457200" lvl="0" marL="914400" rtl="0" algn="l">
              <a:lnSpc>
                <a:spcPct val="115000"/>
              </a:lnSpc>
              <a:spcBef>
                <a:spcPts val="0"/>
              </a:spcBef>
              <a:spcAft>
                <a:spcPts val="0"/>
              </a:spcAft>
              <a:buClr>
                <a:schemeClr val="dk1"/>
              </a:buClr>
              <a:buSzPts val="3600"/>
              <a:buChar char="●"/>
            </a:pPr>
            <a:r>
              <a:rPr lang="en-IN" sz="3600">
                <a:solidFill>
                  <a:schemeClr val="dk1"/>
                </a:solidFill>
              </a:rPr>
              <a:t>Spread False Propaganda</a:t>
            </a:r>
            <a:endParaRPr sz="3600">
              <a:solidFill>
                <a:schemeClr val="dk1"/>
              </a:solidFill>
            </a:endParaRPr>
          </a:p>
          <a:p>
            <a:pPr indent="-457200" lvl="0" marL="914400" rtl="0" algn="l">
              <a:lnSpc>
                <a:spcPct val="115000"/>
              </a:lnSpc>
              <a:spcBef>
                <a:spcPts val="0"/>
              </a:spcBef>
              <a:spcAft>
                <a:spcPts val="0"/>
              </a:spcAft>
              <a:buClr>
                <a:schemeClr val="dk1"/>
              </a:buClr>
              <a:buSzPts val="3600"/>
              <a:buChar char="●"/>
            </a:pPr>
            <a:r>
              <a:rPr lang="en-IN" sz="3600">
                <a:solidFill>
                  <a:schemeClr val="dk1"/>
                </a:solidFill>
              </a:rPr>
              <a:t>Inaccuracy in Analysis</a:t>
            </a:r>
            <a:endParaRPr sz="3600">
              <a:solidFill>
                <a:schemeClr val="dk1"/>
              </a:solidFill>
            </a:endParaRPr>
          </a:p>
          <a:p>
            <a:pPr indent="-457200" lvl="0" marL="914400" rtl="0" algn="l">
              <a:lnSpc>
                <a:spcPct val="115000"/>
              </a:lnSpc>
              <a:spcBef>
                <a:spcPts val="0"/>
              </a:spcBef>
              <a:spcAft>
                <a:spcPts val="0"/>
              </a:spcAft>
              <a:buClr>
                <a:schemeClr val="dk1"/>
              </a:buClr>
              <a:buSzPts val="3600"/>
              <a:buChar char="●"/>
            </a:pPr>
            <a:r>
              <a:rPr lang="en-IN" sz="3600">
                <a:solidFill>
                  <a:schemeClr val="dk1"/>
                </a:solidFill>
              </a:rPr>
              <a:t>Advertisement Overload</a:t>
            </a:r>
            <a:endParaRPr sz="3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txBox="1"/>
          <p:nvPr>
            <p:ph idx="1" type="body"/>
          </p:nvPr>
        </p:nvSpPr>
        <p:spPr>
          <a:xfrm>
            <a:off x="415650" y="558197"/>
            <a:ext cx="11360700" cy="61077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406400" lvl="0" marL="457200" rtl="0" algn="l">
              <a:lnSpc>
                <a:spcPct val="108000"/>
              </a:lnSpc>
              <a:spcBef>
                <a:spcPts val="0"/>
              </a:spcBef>
              <a:spcAft>
                <a:spcPts val="0"/>
              </a:spcAft>
              <a:buClr>
                <a:schemeClr val="dk1"/>
              </a:buClr>
              <a:buSzPts val="2800"/>
              <a:buChar char="●"/>
            </a:pPr>
            <a:r>
              <a:rPr lang="en-IN" sz="2800">
                <a:solidFill>
                  <a:schemeClr val="dk1"/>
                </a:solidFill>
              </a:rPr>
              <a:t>It models the relationship between a dependent variable and one or more independent variables. </a:t>
            </a:r>
            <a:endParaRPr sz="2800">
              <a:solidFill>
                <a:schemeClr val="dk1"/>
              </a:solidFill>
            </a:endParaRPr>
          </a:p>
          <a:p>
            <a:pPr indent="-406400" lvl="0" marL="457200" rtl="0" algn="l">
              <a:lnSpc>
                <a:spcPct val="108000"/>
              </a:lnSpc>
              <a:spcBef>
                <a:spcPts val="0"/>
              </a:spcBef>
              <a:spcAft>
                <a:spcPts val="0"/>
              </a:spcAft>
              <a:buClr>
                <a:schemeClr val="dk1"/>
              </a:buClr>
              <a:buSzPts val="2800"/>
              <a:buChar char="●"/>
            </a:pPr>
            <a:r>
              <a:rPr lang="en-IN" sz="2800">
                <a:solidFill>
                  <a:schemeClr val="dk1"/>
                </a:solidFill>
              </a:rPr>
              <a:t>In the context of predicting economic factors of a nation, we can use linear regression to model the relationship between input features, such as GDP, unemployment rate, and per capita income, and an output variable, such as real GDP or nominal GDP.</a:t>
            </a:r>
            <a:endParaRPr sz="2800">
              <a:solidFill>
                <a:schemeClr val="dk1"/>
              </a:solidFill>
            </a:endParaRPr>
          </a:p>
          <a:p>
            <a:pPr indent="-406400" lvl="0" marL="457200" rtl="0" algn="l">
              <a:lnSpc>
                <a:spcPct val="108000"/>
              </a:lnSpc>
              <a:spcBef>
                <a:spcPts val="0"/>
              </a:spcBef>
              <a:spcAft>
                <a:spcPts val="0"/>
              </a:spcAft>
              <a:buClr>
                <a:schemeClr val="dk1"/>
              </a:buClr>
              <a:buSzPts val="2800"/>
              <a:buChar char="●"/>
            </a:pPr>
            <a:r>
              <a:rPr lang="en-IN" sz="2800">
                <a:solidFill>
                  <a:schemeClr val="dk1"/>
                </a:solidFill>
              </a:rPr>
              <a:t>We assume that the relationship between the inputs and the output is linear, which means that we can approximate it using a straight line. </a:t>
            </a:r>
            <a:endParaRPr sz="2800">
              <a:solidFill>
                <a:schemeClr val="dk1"/>
              </a:solidFill>
            </a:endParaRPr>
          </a:p>
          <a:p>
            <a:pPr indent="-406400" lvl="0" marL="457200" rtl="0" algn="l">
              <a:lnSpc>
                <a:spcPct val="108000"/>
              </a:lnSpc>
              <a:spcBef>
                <a:spcPts val="0"/>
              </a:spcBef>
              <a:spcAft>
                <a:spcPts val="0"/>
              </a:spcAft>
              <a:buClr>
                <a:schemeClr val="dk1"/>
              </a:buClr>
              <a:buSzPts val="2800"/>
              <a:buChar char="●"/>
            </a:pPr>
            <a:r>
              <a:rPr lang="en-IN" sz="2800">
                <a:solidFill>
                  <a:schemeClr val="dk1"/>
                </a:solidFill>
              </a:rPr>
              <a:t>The goal of the model is to find the line that best fits the data, which means minimizing the difference between the predicted output values and the actual output values.</a:t>
            </a:r>
            <a:endParaRPr sz="2800">
              <a:solidFill>
                <a:schemeClr val="dk1"/>
              </a:solidFill>
            </a:endParaRPr>
          </a:p>
          <a:p>
            <a:pPr indent="0" lvl="0" marL="0" rtl="0" algn="l">
              <a:lnSpc>
                <a:spcPct val="108000"/>
              </a:lnSpc>
              <a:spcBef>
                <a:spcPts val="0"/>
              </a:spcBef>
              <a:spcAft>
                <a:spcPts val="0"/>
              </a:spcAft>
              <a:buNone/>
            </a:pPr>
            <a:r>
              <a:t/>
            </a:r>
            <a:endParaRPr sz="2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288a133de9_0_445"/>
          <p:cNvSpPr txBox="1"/>
          <p:nvPr/>
        </p:nvSpPr>
        <p:spPr>
          <a:xfrm>
            <a:off x="61588" y="127600"/>
            <a:ext cx="119139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7000">
                <a:solidFill>
                  <a:schemeClr val="dk1"/>
                </a:solidFill>
                <a:latin typeface="Oswald"/>
                <a:ea typeface="Oswald"/>
                <a:cs typeface="Oswald"/>
                <a:sym typeface="Oswald"/>
              </a:rPr>
              <a:t>Algorithm (Linear Regression)</a:t>
            </a:r>
            <a:endParaRPr/>
          </a:p>
        </p:txBody>
      </p:sp>
      <p:pic>
        <p:nvPicPr>
          <p:cNvPr id="181" name="Google Shape;181;g2288a133de9_0_445"/>
          <p:cNvPicPr preferRelativeResize="0"/>
          <p:nvPr/>
        </p:nvPicPr>
        <p:blipFill>
          <a:blip r:embed="rId3">
            <a:alphaModFix/>
          </a:blip>
          <a:stretch>
            <a:fillRect/>
          </a:stretch>
        </p:blipFill>
        <p:spPr>
          <a:xfrm>
            <a:off x="265675" y="1685625"/>
            <a:ext cx="11408874" cy="4676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288a133de9_0_405"/>
          <p:cNvSpPr txBox="1"/>
          <p:nvPr>
            <p:ph type="title"/>
          </p:nvPr>
        </p:nvSpPr>
        <p:spPr>
          <a:xfrm>
            <a:off x="861150" y="2073500"/>
            <a:ext cx="10469700" cy="11481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IN" sz="6200"/>
              <a:t>Machine Learning Model</a:t>
            </a:r>
            <a:endParaRPr sz="6200"/>
          </a:p>
          <a:p>
            <a:pPr indent="0" lvl="0" marL="0" rtl="0" algn="ctr">
              <a:spcBef>
                <a:spcPts val="0"/>
              </a:spcBef>
              <a:spcAft>
                <a:spcPts val="0"/>
              </a:spcAft>
              <a:buNone/>
            </a:pPr>
            <a:r>
              <a:rPr lang="en-IN" sz="6200"/>
              <a:t>#2</a:t>
            </a:r>
            <a:endParaRPr sz="6200"/>
          </a:p>
        </p:txBody>
      </p:sp>
      <p:sp>
        <p:nvSpPr>
          <p:cNvPr id="187" name="Google Shape;187;g2288a133de9_0_405"/>
          <p:cNvSpPr/>
          <p:nvPr/>
        </p:nvSpPr>
        <p:spPr>
          <a:xfrm>
            <a:off x="3273000" y="3939350"/>
            <a:ext cx="5646000" cy="20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288a133de9_0_410"/>
          <p:cNvSpPr txBox="1"/>
          <p:nvPr>
            <p:ph type="title"/>
          </p:nvPr>
        </p:nvSpPr>
        <p:spPr>
          <a:xfrm>
            <a:off x="415600" y="242492"/>
            <a:ext cx="11360700" cy="763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EFEFE"/>
              </a:buClr>
              <a:buSzPts val="4000"/>
              <a:buFont typeface="Century Gothic"/>
              <a:buNone/>
            </a:pPr>
            <a:r>
              <a:rPr lang="en-IN" sz="5500"/>
              <a:t>Decision Tree Model</a:t>
            </a:r>
            <a:endParaRPr sz="5500"/>
          </a:p>
        </p:txBody>
      </p:sp>
      <p:sp>
        <p:nvSpPr>
          <p:cNvPr id="193" name="Google Shape;193;g2288a133de9_0_410"/>
          <p:cNvSpPr txBox="1"/>
          <p:nvPr>
            <p:ph idx="1" type="body"/>
          </p:nvPr>
        </p:nvSpPr>
        <p:spPr>
          <a:xfrm>
            <a:off x="415600" y="1006008"/>
            <a:ext cx="11360700" cy="4555200"/>
          </a:xfrm>
          <a:prstGeom prst="rect">
            <a:avLst/>
          </a:prstGeom>
        </p:spPr>
        <p:txBody>
          <a:bodyPr anchorCtr="0" anchor="t" bIns="121900" lIns="121900" spcFirstLastPara="1" rIns="121900" wrap="square" tIns="121900">
            <a:noAutofit/>
          </a:bodyPr>
          <a:lstStyle/>
          <a:p>
            <a:pPr indent="-387350" lvl="0" marL="457200" rtl="0" algn="l">
              <a:spcBef>
                <a:spcPts val="0"/>
              </a:spcBef>
              <a:spcAft>
                <a:spcPts val="0"/>
              </a:spcAft>
              <a:buClr>
                <a:schemeClr val="dk1"/>
              </a:buClr>
              <a:buSzPts val="2500"/>
              <a:buChar char="●"/>
            </a:pPr>
            <a:r>
              <a:rPr lang="en-IN" sz="2500">
                <a:solidFill>
                  <a:schemeClr val="dk1"/>
                </a:solidFill>
              </a:rPr>
              <a:t>Decision tree is a type of machine learning algorithm that creates a tree-like structure of decision nodes and leaf nodes to predict outcomes based on input features. </a:t>
            </a:r>
            <a:endParaRPr sz="2500">
              <a:solidFill>
                <a:schemeClr val="dk1"/>
              </a:solidFill>
            </a:endParaRPr>
          </a:p>
          <a:p>
            <a:pPr indent="-387350" lvl="0" marL="457200" rtl="0" algn="l">
              <a:spcBef>
                <a:spcPts val="0"/>
              </a:spcBef>
              <a:spcAft>
                <a:spcPts val="0"/>
              </a:spcAft>
              <a:buClr>
                <a:schemeClr val="dk1"/>
              </a:buClr>
              <a:buSzPts val="2500"/>
              <a:buChar char="●"/>
            </a:pPr>
            <a:r>
              <a:rPr lang="en-IN" sz="2500">
                <a:solidFill>
                  <a:schemeClr val="dk1"/>
                </a:solidFill>
              </a:rPr>
              <a:t>In the context of India's economy, decision tree models can be used to predict economic indicators such as GDP growth, inflation, unemployment, and income distribution. </a:t>
            </a:r>
            <a:endParaRPr sz="2500">
              <a:solidFill>
                <a:schemeClr val="dk1"/>
              </a:solidFill>
            </a:endParaRPr>
          </a:p>
          <a:p>
            <a:pPr indent="-387350" lvl="0" marL="457200" rtl="0" algn="l">
              <a:spcBef>
                <a:spcPts val="0"/>
              </a:spcBef>
              <a:spcAft>
                <a:spcPts val="0"/>
              </a:spcAft>
              <a:buClr>
                <a:schemeClr val="dk1"/>
              </a:buClr>
              <a:buSzPts val="2500"/>
              <a:buChar char="●"/>
            </a:pPr>
            <a:r>
              <a:rPr lang="en-IN" sz="2500">
                <a:solidFill>
                  <a:schemeClr val="dk1"/>
                </a:solidFill>
              </a:rPr>
              <a:t>One advantage of using a decision tree model  is that it can be used to identify the most important factors that contribute to economic growth and development. By analyzing the decision nodes of the tree, we can gain insights into the underlying drivers of economic growth and identify areas for policy intervention and reform.</a:t>
            </a:r>
            <a:endParaRPr sz="2500">
              <a:solidFill>
                <a:schemeClr val="dk1"/>
              </a:solidFill>
            </a:endParaRPr>
          </a:p>
          <a:p>
            <a:pPr indent="-387350" lvl="0" marL="457200" rtl="0" algn="l">
              <a:spcBef>
                <a:spcPts val="0"/>
              </a:spcBef>
              <a:spcAft>
                <a:spcPts val="0"/>
              </a:spcAft>
              <a:buClr>
                <a:schemeClr val="dk1"/>
              </a:buClr>
              <a:buSzPts val="2500"/>
              <a:buChar char="●"/>
            </a:pPr>
            <a:r>
              <a:rPr lang="en-IN" sz="2500">
                <a:solidFill>
                  <a:schemeClr val="dk1"/>
                </a:solidFill>
              </a:rPr>
              <a:t>However, it can be prone to overfitting if the tree becomes too complex.</a:t>
            </a:r>
            <a:endParaRPr sz="25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g2288a133de9_0_420"/>
          <p:cNvPicPr preferRelativeResize="0"/>
          <p:nvPr/>
        </p:nvPicPr>
        <p:blipFill>
          <a:blip r:embed="rId3">
            <a:alphaModFix/>
          </a:blip>
          <a:stretch>
            <a:fillRect/>
          </a:stretch>
        </p:blipFill>
        <p:spPr>
          <a:xfrm>
            <a:off x="350875" y="1747275"/>
            <a:ext cx="11490250" cy="4626151"/>
          </a:xfrm>
          <a:prstGeom prst="rect">
            <a:avLst/>
          </a:prstGeom>
          <a:noFill/>
          <a:ln>
            <a:noFill/>
          </a:ln>
        </p:spPr>
      </p:pic>
      <p:sp>
        <p:nvSpPr>
          <p:cNvPr id="199" name="Google Shape;199;g2288a133de9_0_420"/>
          <p:cNvSpPr txBox="1"/>
          <p:nvPr/>
        </p:nvSpPr>
        <p:spPr>
          <a:xfrm>
            <a:off x="139038" y="223275"/>
            <a:ext cx="119139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7000">
                <a:solidFill>
                  <a:schemeClr val="dk1"/>
                </a:solidFill>
                <a:latin typeface="Oswald"/>
                <a:ea typeface="Oswald"/>
                <a:cs typeface="Oswald"/>
                <a:sym typeface="Oswald"/>
              </a:rPr>
              <a:t>Algorithm (Decision Tree)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288a133de9_0_462"/>
          <p:cNvSpPr txBox="1"/>
          <p:nvPr>
            <p:ph type="title"/>
          </p:nvPr>
        </p:nvSpPr>
        <p:spPr>
          <a:xfrm>
            <a:off x="288000" y="226542"/>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IN" sz="5000"/>
              <a:t>Text To Speech </a:t>
            </a:r>
            <a:endParaRPr sz="5000"/>
          </a:p>
        </p:txBody>
      </p:sp>
      <p:sp>
        <p:nvSpPr>
          <p:cNvPr id="205" name="Google Shape;205;g2288a133de9_0_462"/>
          <p:cNvSpPr txBox="1"/>
          <p:nvPr>
            <p:ph idx="1" type="body"/>
          </p:nvPr>
        </p:nvSpPr>
        <p:spPr>
          <a:xfrm>
            <a:off x="288000" y="653850"/>
            <a:ext cx="11360700" cy="555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sz="2600">
              <a:solidFill>
                <a:schemeClr val="dk1"/>
              </a:solidFill>
            </a:endParaRPr>
          </a:p>
          <a:p>
            <a:pPr indent="-393700" lvl="0" marL="457200" rtl="0" algn="l">
              <a:spcBef>
                <a:spcPts val="1600"/>
              </a:spcBef>
              <a:spcAft>
                <a:spcPts val="0"/>
              </a:spcAft>
              <a:buClr>
                <a:schemeClr val="dk1"/>
              </a:buClr>
              <a:buSzPts val="2600"/>
              <a:buChar char="●"/>
            </a:pPr>
            <a:r>
              <a:rPr lang="en-IN" sz="2600">
                <a:solidFill>
                  <a:schemeClr val="dk1"/>
                </a:solidFill>
              </a:rPr>
              <a:t>Text-to-speech (TTS) is a technology that converts written text into spoken words. </a:t>
            </a:r>
            <a:endParaRPr sz="2600">
              <a:solidFill>
                <a:schemeClr val="dk1"/>
              </a:solidFill>
            </a:endParaRPr>
          </a:p>
          <a:p>
            <a:pPr indent="-393700" lvl="0" marL="457200" rtl="0" algn="l">
              <a:spcBef>
                <a:spcPts val="0"/>
              </a:spcBef>
              <a:spcAft>
                <a:spcPts val="0"/>
              </a:spcAft>
              <a:buClr>
                <a:schemeClr val="dk1"/>
              </a:buClr>
              <a:buSzPts val="2600"/>
              <a:buChar char="●"/>
            </a:pPr>
            <a:r>
              <a:rPr lang="en-IN" sz="2600">
                <a:solidFill>
                  <a:schemeClr val="dk1"/>
                </a:solidFill>
              </a:rPr>
              <a:t>The Web Speech API is a JavaScript API that provides developers with a way to add speech recognition and synthesis capabilities to web applications. </a:t>
            </a:r>
            <a:endParaRPr sz="2600">
              <a:solidFill>
                <a:schemeClr val="dk1"/>
              </a:solidFill>
            </a:endParaRPr>
          </a:p>
          <a:p>
            <a:pPr indent="-393700" lvl="0" marL="457200" rtl="0" algn="l">
              <a:spcBef>
                <a:spcPts val="0"/>
              </a:spcBef>
              <a:spcAft>
                <a:spcPts val="0"/>
              </a:spcAft>
              <a:buClr>
                <a:schemeClr val="dk1"/>
              </a:buClr>
              <a:buSzPts val="2600"/>
              <a:buChar char="●"/>
            </a:pPr>
            <a:r>
              <a:rPr lang="en-IN" sz="2600">
                <a:solidFill>
                  <a:schemeClr val="dk1"/>
                </a:solidFill>
              </a:rPr>
              <a:t>The Speech Synthesis API, a part of the Web Speech API, allows developers to add text-to-speech functionality to web applications by generating synthetic speech from text. </a:t>
            </a:r>
            <a:endParaRPr sz="2600">
              <a:solidFill>
                <a:schemeClr val="dk1"/>
              </a:solidFill>
            </a:endParaRPr>
          </a:p>
          <a:p>
            <a:pPr indent="-393700" lvl="0" marL="457200" rtl="0" algn="l">
              <a:spcBef>
                <a:spcPts val="0"/>
              </a:spcBef>
              <a:spcAft>
                <a:spcPts val="0"/>
              </a:spcAft>
              <a:buClr>
                <a:schemeClr val="dk1"/>
              </a:buClr>
              <a:buSzPts val="2600"/>
              <a:buChar char="●"/>
            </a:pPr>
            <a:r>
              <a:rPr lang="en-IN" sz="2600">
                <a:solidFill>
                  <a:schemeClr val="dk1"/>
                </a:solidFill>
              </a:rPr>
              <a:t>The Speech Synthesis API works by sending the text to a speech synthesis engine, which generates a digital audio file that contains the spoken words.</a:t>
            </a:r>
            <a:endParaRPr sz="2600">
              <a:solidFill>
                <a:schemeClr val="dk1"/>
              </a:solidFill>
            </a:endParaRPr>
          </a:p>
          <a:p>
            <a:pPr indent="-393700" lvl="0" marL="457200" rtl="0" algn="l">
              <a:spcBef>
                <a:spcPts val="0"/>
              </a:spcBef>
              <a:spcAft>
                <a:spcPts val="0"/>
              </a:spcAft>
              <a:buClr>
                <a:schemeClr val="dk1"/>
              </a:buClr>
              <a:buSzPts val="2600"/>
              <a:buChar char="●"/>
            </a:pPr>
            <a:r>
              <a:rPr lang="en-IN" sz="2600">
                <a:solidFill>
                  <a:schemeClr val="dk1"/>
                </a:solidFill>
              </a:rPr>
              <a:t> The API supports multiple voices and languages and can be used in various      web applications.</a:t>
            </a:r>
            <a:endParaRPr sz="2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288a133de9_0_456"/>
          <p:cNvSpPr txBox="1"/>
          <p:nvPr>
            <p:ph type="title"/>
          </p:nvPr>
        </p:nvSpPr>
        <p:spPr>
          <a:xfrm>
            <a:off x="547275" y="178692"/>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IN" sz="5300"/>
              <a:t>Algorithm(</a:t>
            </a:r>
            <a:r>
              <a:rPr lang="en-IN" sz="5300"/>
              <a:t>Text to Speech)</a:t>
            </a:r>
            <a:endParaRPr sz="5300">
              <a:solidFill>
                <a:srgbClr val="FF0000"/>
              </a:solidFill>
            </a:endParaRPr>
          </a:p>
        </p:txBody>
      </p:sp>
      <p:pic>
        <p:nvPicPr>
          <p:cNvPr id="211" name="Google Shape;211;g2288a133de9_0_456"/>
          <p:cNvPicPr preferRelativeResize="0"/>
          <p:nvPr/>
        </p:nvPicPr>
        <p:blipFill>
          <a:blip r:embed="rId3">
            <a:alphaModFix/>
          </a:blip>
          <a:stretch>
            <a:fillRect/>
          </a:stretch>
        </p:blipFill>
        <p:spPr>
          <a:xfrm>
            <a:off x="284025" y="1636850"/>
            <a:ext cx="11623950" cy="491080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2903a9bb30_0_1"/>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IN"/>
              <a:t>User Interface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g2288a133de9_0_328"/>
          <p:cNvPicPr preferRelativeResize="0"/>
          <p:nvPr/>
        </p:nvPicPr>
        <p:blipFill>
          <a:blip r:embed="rId3">
            <a:alphaModFix/>
          </a:blip>
          <a:stretch>
            <a:fillRect/>
          </a:stretch>
        </p:blipFill>
        <p:spPr>
          <a:xfrm>
            <a:off x="152400" y="152400"/>
            <a:ext cx="11887201" cy="65240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g22903a9bb30_0_6"/>
          <p:cNvPicPr preferRelativeResize="0"/>
          <p:nvPr/>
        </p:nvPicPr>
        <p:blipFill>
          <a:blip r:embed="rId3">
            <a:alphaModFix/>
          </a:blip>
          <a:stretch>
            <a:fillRect/>
          </a:stretch>
        </p:blipFill>
        <p:spPr>
          <a:xfrm>
            <a:off x="0" y="68525"/>
            <a:ext cx="12192000" cy="67091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f6a3339a33_2_0"/>
          <p:cNvSpPr txBox="1"/>
          <p:nvPr>
            <p:ph type="title"/>
          </p:nvPr>
        </p:nvSpPr>
        <p:spPr>
          <a:xfrm>
            <a:off x="585875" y="626463"/>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IN" sz="8000"/>
              <a:t>Problem Statement</a:t>
            </a:r>
            <a:endParaRPr sz="8000"/>
          </a:p>
        </p:txBody>
      </p:sp>
      <p:sp>
        <p:nvSpPr>
          <p:cNvPr id="79" name="Google Shape;79;g1f6a3339a33_2_0"/>
          <p:cNvSpPr txBox="1"/>
          <p:nvPr>
            <p:ph idx="1" type="body"/>
          </p:nvPr>
        </p:nvSpPr>
        <p:spPr>
          <a:xfrm>
            <a:off x="818700" y="2732037"/>
            <a:ext cx="10554600" cy="3636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93700" lvl="0" marL="457200" rtl="0" algn="l">
              <a:lnSpc>
                <a:spcPct val="115000"/>
              </a:lnSpc>
              <a:spcBef>
                <a:spcPts val="0"/>
              </a:spcBef>
              <a:spcAft>
                <a:spcPts val="0"/>
              </a:spcAft>
              <a:buClr>
                <a:schemeClr val="dk1"/>
              </a:buClr>
              <a:buSzPts val="2600"/>
              <a:buChar char="●"/>
            </a:pPr>
            <a:r>
              <a:rPr lang="en-IN" sz="2600">
                <a:solidFill>
                  <a:schemeClr val="dk1"/>
                </a:solidFill>
              </a:rPr>
              <a:t>The aim of the project is to create a platform that provides comprehensive information and analysis on the various aspects of the Indian economy, including macroeconomic indicators, sectoral performance, policies and reforms, trade and investment opportunities, and the social impact of economic growth. </a:t>
            </a:r>
            <a:endParaRPr sz="2600">
              <a:solidFill>
                <a:schemeClr val="dk1"/>
              </a:solidFill>
            </a:endParaRPr>
          </a:p>
          <a:p>
            <a:pPr indent="-393700" lvl="0" marL="457200" rtl="0" algn="l">
              <a:lnSpc>
                <a:spcPct val="115000"/>
              </a:lnSpc>
              <a:spcBef>
                <a:spcPts val="0"/>
              </a:spcBef>
              <a:spcAft>
                <a:spcPts val="0"/>
              </a:spcAft>
              <a:buClr>
                <a:schemeClr val="dk1"/>
              </a:buClr>
              <a:buSzPts val="2600"/>
              <a:buChar char="●"/>
            </a:pPr>
            <a:r>
              <a:rPr lang="en-IN" sz="2600">
                <a:solidFill>
                  <a:schemeClr val="dk1"/>
                </a:solidFill>
              </a:rPr>
              <a:t>The website aims to educate and empower users with accurate and real time data and insights with the help of various Machine Learning Algorithms and Data Mining Techniques, helping them make informed decisions and contribute to the development of the Indian economy.</a:t>
            </a:r>
            <a:endParaRPr sz="2600">
              <a:solidFill>
                <a:schemeClr val="dk1"/>
              </a:solidFill>
            </a:endParaRPr>
          </a:p>
          <a:p>
            <a:pPr indent="0" lvl="0" marL="0" rtl="0" algn="l">
              <a:lnSpc>
                <a:spcPct val="115000"/>
              </a:lnSpc>
              <a:spcBef>
                <a:spcPts val="0"/>
              </a:spcBef>
              <a:spcAft>
                <a:spcPts val="0"/>
              </a:spcAft>
              <a:buSzPts val="1800"/>
              <a:buNone/>
            </a:pPr>
            <a:r>
              <a:t/>
            </a:r>
            <a:endParaRPr sz="36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g22903a9bb30_0_10"/>
          <p:cNvPicPr preferRelativeResize="0"/>
          <p:nvPr/>
        </p:nvPicPr>
        <p:blipFill>
          <a:blip r:embed="rId3">
            <a:alphaModFix/>
          </a:blip>
          <a:stretch>
            <a:fillRect/>
          </a:stretch>
        </p:blipFill>
        <p:spPr>
          <a:xfrm>
            <a:off x="0" y="387875"/>
            <a:ext cx="12192000" cy="58817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g22903a9bb30_0_14"/>
          <p:cNvPicPr preferRelativeResize="0"/>
          <p:nvPr/>
        </p:nvPicPr>
        <p:blipFill>
          <a:blip r:embed="rId3">
            <a:alphaModFix/>
          </a:blip>
          <a:stretch>
            <a:fillRect/>
          </a:stretch>
        </p:blipFill>
        <p:spPr>
          <a:xfrm>
            <a:off x="137938" y="1003300"/>
            <a:ext cx="11916124" cy="49784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288a133de9_0_333"/>
          <p:cNvSpPr txBox="1"/>
          <p:nvPr>
            <p:ph type="title"/>
          </p:nvPr>
        </p:nvSpPr>
        <p:spPr>
          <a:xfrm>
            <a:off x="735300" y="656363"/>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IN" sz="6000"/>
              <a:t>Hardware &amp; Software Requirements</a:t>
            </a:r>
            <a:endParaRPr sz="6000"/>
          </a:p>
        </p:txBody>
      </p:sp>
      <p:sp>
        <p:nvSpPr>
          <p:cNvPr id="242" name="Google Shape;242;g2288a133de9_0_333"/>
          <p:cNvSpPr txBox="1"/>
          <p:nvPr>
            <p:ph idx="1" type="body"/>
          </p:nvPr>
        </p:nvSpPr>
        <p:spPr>
          <a:xfrm>
            <a:off x="818700" y="2700600"/>
            <a:ext cx="10554600" cy="39660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431800" lvl="0" marL="457200" rtl="0" algn="l">
              <a:lnSpc>
                <a:spcPct val="108000"/>
              </a:lnSpc>
              <a:spcBef>
                <a:spcPts val="0"/>
              </a:spcBef>
              <a:spcAft>
                <a:spcPts val="0"/>
              </a:spcAft>
              <a:buClr>
                <a:schemeClr val="dk1"/>
              </a:buClr>
              <a:buSzPts val="3200"/>
              <a:buChar char="❖"/>
            </a:pPr>
            <a:r>
              <a:rPr lang="en-IN" sz="3200">
                <a:solidFill>
                  <a:schemeClr val="dk1"/>
                </a:solidFill>
              </a:rPr>
              <a:t>Hardware Requirements : </a:t>
            </a:r>
            <a:endParaRPr sz="3200">
              <a:solidFill>
                <a:schemeClr val="dk1"/>
              </a:solidFill>
            </a:endParaRPr>
          </a:p>
          <a:p>
            <a:pPr indent="-431800" lvl="0" marL="914400" rtl="0" algn="l">
              <a:lnSpc>
                <a:spcPct val="108000"/>
              </a:lnSpc>
              <a:spcBef>
                <a:spcPts val="0"/>
              </a:spcBef>
              <a:spcAft>
                <a:spcPts val="0"/>
              </a:spcAft>
              <a:buClr>
                <a:schemeClr val="dk1"/>
              </a:buClr>
              <a:buSzPts val="3200"/>
              <a:buChar char="●"/>
            </a:pPr>
            <a:r>
              <a:rPr lang="en-IN" sz="3200">
                <a:solidFill>
                  <a:schemeClr val="dk1"/>
                </a:solidFill>
              </a:rPr>
              <a:t>Computer , Smartphone , Tablet etc.</a:t>
            </a:r>
            <a:endParaRPr sz="3200">
              <a:solidFill>
                <a:schemeClr val="dk1"/>
              </a:solidFill>
            </a:endParaRPr>
          </a:p>
          <a:p>
            <a:pPr indent="-431800" lvl="0" marL="914400" rtl="0" algn="l">
              <a:lnSpc>
                <a:spcPct val="108000"/>
              </a:lnSpc>
              <a:spcBef>
                <a:spcPts val="0"/>
              </a:spcBef>
              <a:spcAft>
                <a:spcPts val="0"/>
              </a:spcAft>
              <a:buClr>
                <a:schemeClr val="dk1"/>
              </a:buClr>
              <a:buSzPts val="3200"/>
              <a:buChar char="●"/>
            </a:pPr>
            <a:r>
              <a:rPr lang="en-IN" sz="3200">
                <a:solidFill>
                  <a:schemeClr val="dk1"/>
                </a:solidFill>
              </a:rPr>
              <a:t>Ram (Minimum ) : 2 GB</a:t>
            </a:r>
            <a:endParaRPr sz="3200">
              <a:solidFill>
                <a:schemeClr val="dk1"/>
              </a:solidFill>
            </a:endParaRPr>
          </a:p>
          <a:p>
            <a:pPr indent="-431800" lvl="0" marL="914400" rtl="0" algn="l">
              <a:lnSpc>
                <a:spcPct val="108000"/>
              </a:lnSpc>
              <a:spcBef>
                <a:spcPts val="0"/>
              </a:spcBef>
              <a:spcAft>
                <a:spcPts val="0"/>
              </a:spcAft>
              <a:buClr>
                <a:schemeClr val="dk1"/>
              </a:buClr>
              <a:buSzPts val="3200"/>
              <a:buChar char="●"/>
            </a:pPr>
            <a:r>
              <a:rPr lang="en-IN" sz="3200">
                <a:solidFill>
                  <a:schemeClr val="dk1"/>
                </a:solidFill>
              </a:rPr>
              <a:t>Operating System : Android , Windows , Linux , Mac </a:t>
            </a:r>
            <a:endParaRPr sz="3200">
              <a:solidFill>
                <a:schemeClr val="dk1"/>
              </a:solidFill>
            </a:endParaRPr>
          </a:p>
          <a:p>
            <a:pPr indent="-431800" lvl="0" marL="914400" rtl="0" algn="l">
              <a:lnSpc>
                <a:spcPct val="108000"/>
              </a:lnSpc>
              <a:spcBef>
                <a:spcPts val="0"/>
              </a:spcBef>
              <a:spcAft>
                <a:spcPts val="0"/>
              </a:spcAft>
              <a:buClr>
                <a:schemeClr val="dk1"/>
              </a:buClr>
              <a:buSzPts val="3200"/>
              <a:buChar char="●"/>
            </a:pPr>
            <a:r>
              <a:rPr lang="en-IN" sz="3200">
                <a:solidFill>
                  <a:schemeClr val="dk1"/>
                </a:solidFill>
              </a:rPr>
              <a:t>Speaker/Handset (Internal or External ) : Optional</a:t>
            </a:r>
            <a:endParaRPr sz="3200">
              <a:solidFill>
                <a:schemeClr val="dk1"/>
              </a:solidFill>
            </a:endParaRPr>
          </a:p>
          <a:p>
            <a:pPr indent="-431800" lvl="0" marL="457200" rtl="0" algn="l">
              <a:lnSpc>
                <a:spcPct val="108000"/>
              </a:lnSpc>
              <a:spcBef>
                <a:spcPts val="0"/>
              </a:spcBef>
              <a:spcAft>
                <a:spcPts val="0"/>
              </a:spcAft>
              <a:buClr>
                <a:schemeClr val="dk1"/>
              </a:buClr>
              <a:buSzPts val="3200"/>
              <a:buChar char="❖"/>
            </a:pPr>
            <a:r>
              <a:rPr lang="en-IN" sz="3200">
                <a:solidFill>
                  <a:schemeClr val="dk1"/>
                </a:solidFill>
              </a:rPr>
              <a:t>Software Requirements : </a:t>
            </a:r>
            <a:endParaRPr sz="3200">
              <a:solidFill>
                <a:schemeClr val="dk1"/>
              </a:solidFill>
            </a:endParaRPr>
          </a:p>
          <a:p>
            <a:pPr indent="-431800" lvl="0" marL="914400" rtl="0" algn="l">
              <a:lnSpc>
                <a:spcPct val="108000"/>
              </a:lnSpc>
              <a:spcBef>
                <a:spcPts val="0"/>
              </a:spcBef>
              <a:spcAft>
                <a:spcPts val="0"/>
              </a:spcAft>
              <a:buClr>
                <a:schemeClr val="dk1"/>
              </a:buClr>
              <a:buSzPts val="3200"/>
              <a:buChar char="●"/>
            </a:pPr>
            <a:r>
              <a:rPr lang="en-IN" sz="3200">
                <a:solidFill>
                  <a:schemeClr val="dk1"/>
                </a:solidFill>
              </a:rPr>
              <a:t>Chrome , Firefox or any other browser (JS enabled)</a:t>
            </a:r>
            <a:endParaRPr sz="3200">
              <a:solidFill>
                <a:schemeClr val="dk1"/>
              </a:solidFill>
            </a:endParaRPr>
          </a:p>
          <a:p>
            <a:pPr indent="-431800" lvl="0" marL="914400" rtl="0" algn="l">
              <a:lnSpc>
                <a:spcPct val="108000"/>
              </a:lnSpc>
              <a:spcBef>
                <a:spcPts val="0"/>
              </a:spcBef>
              <a:spcAft>
                <a:spcPts val="0"/>
              </a:spcAft>
              <a:buClr>
                <a:schemeClr val="dk1"/>
              </a:buClr>
              <a:buSzPts val="3200"/>
              <a:buChar char="●"/>
            </a:pPr>
            <a:r>
              <a:rPr lang="en-IN" sz="3200">
                <a:solidFill>
                  <a:schemeClr val="dk1"/>
                </a:solidFill>
              </a:rPr>
              <a:t>Internet Connection</a:t>
            </a:r>
            <a:endParaRPr sz="3200">
              <a:solidFill>
                <a:schemeClr val="dk1"/>
              </a:solidFill>
            </a:endParaRPr>
          </a:p>
          <a:p>
            <a:pPr indent="0" lvl="0" marL="0" rtl="0" algn="l">
              <a:lnSpc>
                <a:spcPct val="108000"/>
              </a:lnSpc>
              <a:spcBef>
                <a:spcPts val="0"/>
              </a:spcBef>
              <a:spcAft>
                <a:spcPts val="0"/>
              </a:spcAft>
              <a:buNone/>
            </a:pPr>
            <a:r>
              <a:t/>
            </a:r>
            <a:endParaRPr sz="36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288a133de9_0_338"/>
          <p:cNvSpPr txBox="1"/>
          <p:nvPr>
            <p:ph type="title"/>
          </p:nvPr>
        </p:nvSpPr>
        <p:spPr>
          <a:xfrm>
            <a:off x="735300" y="656363"/>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IN" sz="6000"/>
              <a:t>Conclusion</a:t>
            </a:r>
            <a:endParaRPr sz="6000"/>
          </a:p>
        </p:txBody>
      </p:sp>
      <p:sp>
        <p:nvSpPr>
          <p:cNvPr id="248" name="Google Shape;248;g2288a133de9_0_338"/>
          <p:cNvSpPr txBox="1"/>
          <p:nvPr>
            <p:ph idx="1" type="body"/>
          </p:nvPr>
        </p:nvSpPr>
        <p:spPr>
          <a:xfrm>
            <a:off x="818700" y="2222272"/>
            <a:ext cx="10554600" cy="43968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457200" lvl="0" marL="457200" rtl="0" algn="l">
              <a:lnSpc>
                <a:spcPct val="108000"/>
              </a:lnSpc>
              <a:spcBef>
                <a:spcPts val="0"/>
              </a:spcBef>
              <a:spcAft>
                <a:spcPts val="0"/>
              </a:spcAft>
              <a:buClr>
                <a:schemeClr val="dk1"/>
              </a:buClr>
              <a:buSzPts val="3600"/>
              <a:buChar char="➢"/>
            </a:pPr>
            <a:r>
              <a:rPr lang="en-IN" sz="3600">
                <a:solidFill>
                  <a:schemeClr val="dk1"/>
                </a:solidFill>
              </a:rPr>
              <a:t>Our website analyses the Indian economy and forecasts future patterns using machine learning algorithms and data processing techniques. </a:t>
            </a:r>
            <a:endParaRPr sz="3600">
              <a:solidFill>
                <a:schemeClr val="dk1"/>
              </a:solidFill>
            </a:endParaRPr>
          </a:p>
          <a:p>
            <a:pPr indent="-457200" lvl="0" marL="457200" rtl="0" algn="l">
              <a:lnSpc>
                <a:spcPct val="108000"/>
              </a:lnSpc>
              <a:spcBef>
                <a:spcPts val="0"/>
              </a:spcBef>
              <a:spcAft>
                <a:spcPts val="0"/>
              </a:spcAft>
              <a:buClr>
                <a:schemeClr val="dk1"/>
              </a:buClr>
              <a:buSzPts val="3600"/>
              <a:buChar char="➢"/>
            </a:pPr>
            <a:r>
              <a:rPr lang="en-IN" sz="3600">
                <a:solidFill>
                  <a:schemeClr val="dk1"/>
                </a:solidFill>
              </a:rPr>
              <a:t>Our project is a useful resource for businesses and policymakers wanting data-driven insights for decision-making. </a:t>
            </a:r>
            <a:endParaRPr sz="36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2903a9bb30_0_48"/>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IN"/>
              <a:t>References</a:t>
            </a:r>
            <a:endParaRPr/>
          </a:p>
        </p:txBody>
      </p:sp>
      <p:sp>
        <p:nvSpPr>
          <p:cNvPr id="254" name="Google Shape;254;g22903a9bb30_0_48"/>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lnSpcReduction="20000"/>
          </a:bodyPr>
          <a:lstStyle/>
          <a:p>
            <a:pPr indent="0" lvl="0" marL="0" rtl="0" algn="l">
              <a:spcBef>
                <a:spcPts val="0"/>
              </a:spcBef>
              <a:spcAft>
                <a:spcPts val="0"/>
              </a:spcAft>
              <a:buNone/>
            </a:pPr>
            <a:r>
              <a:rPr lang="en-IN"/>
              <a:t>[1] A.Rajat Kathuria B.Mansi Kedia C.Sashank Kapilavai "IMPLICATIONS OF AI ON    THE INDIAN ECONOMY" July 2020</a:t>
            </a:r>
            <a:endParaRPr/>
          </a:p>
          <a:p>
            <a:pPr indent="0" lvl="0" marL="0" rtl="0" algn="l">
              <a:spcBef>
                <a:spcPts val="1600"/>
              </a:spcBef>
              <a:spcAft>
                <a:spcPts val="0"/>
              </a:spcAft>
              <a:buNone/>
            </a:pPr>
            <a:r>
              <a:rPr lang="en-IN"/>
              <a:t>[2] A.Mantas Lukauskas B.Vaida Pilinkiene C.Jurgita Bruneckiene D.Alina Stundžiene E.Andrius Grybauskas F. Tomas Ruzgas "Economic Activity Forecasting based on the Sentiment Analysis of News" 2022</a:t>
            </a:r>
            <a:endParaRPr/>
          </a:p>
          <a:p>
            <a:pPr indent="0" lvl="0" marL="0" rtl="0" algn="l">
              <a:spcBef>
                <a:spcPts val="1600"/>
              </a:spcBef>
              <a:spcAft>
                <a:spcPts val="0"/>
              </a:spcAft>
              <a:buNone/>
            </a:pPr>
            <a:r>
              <a:rPr lang="en-IN"/>
              <a:t>[3] A. Sumangala A. Bafna1, B. Pratiksha, C. D. Dutonde, D. Shivani S. Mamidwar, Monali S. Korvate4, Prof. Dhiraj Shirbhare5“Review on Study and Usage of MERN Stack for Web Development” 2022</a:t>
            </a:r>
            <a:endParaRPr/>
          </a:p>
          <a:p>
            <a:pPr indent="0" lvl="0" marL="0" rtl="0" algn="l">
              <a:spcBef>
                <a:spcPts val="1600"/>
              </a:spcBef>
              <a:spcAft>
                <a:spcPts val="1600"/>
              </a:spcAft>
              <a:buNone/>
            </a:pPr>
            <a:r>
              <a:rPr lang="en-IN"/>
              <a:t>[4] A. Gwanhoo Lee “How Can the Artificial Intelligence of Things Create Public Value? Lessons Learned from Use Cases” 2019</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2903a9bb30_0_53"/>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IN"/>
              <a:t>References Continue</a:t>
            </a:r>
            <a:endParaRPr/>
          </a:p>
        </p:txBody>
      </p:sp>
      <p:sp>
        <p:nvSpPr>
          <p:cNvPr id="260" name="Google Shape;260;g22903a9bb30_0_53"/>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lnSpcReduction="20000"/>
          </a:bodyPr>
          <a:lstStyle/>
          <a:p>
            <a:pPr indent="0" lvl="0" marL="0" rtl="0" algn="l">
              <a:spcBef>
                <a:spcPts val="0"/>
              </a:spcBef>
              <a:spcAft>
                <a:spcPts val="0"/>
              </a:spcAft>
              <a:buNone/>
            </a:pPr>
            <a:r>
              <a:rPr lang="en-IN"/>
              <a:t>[5] A. NENAVATH SREENU, “Cashless Payment Policy and Its Effects on Economic Growth of India: An Exploratory Study” 2020</a:t>
            </a:r>
            <a:endParaRPr/>
          </a:p>
          <a:p>
            <a:pPr indent="0" lvl="0" marL="0" rtl="0" algn="l">
              <a:spcBef>
                <a:spcPts val="1600"/>
              </a:spcBef>
              <a:spcAft>
                <a:spcPts val="0"/>
              </a:spcAft>
              <a:buNone/>
            </a:pPr>
            <a:r>
              <a:rPr lang="en-IN"/>
              <a:t>[6] A. Muhammad Anees Khan, B. Kumail Abbas, C. Mazliham Mohd Su’ud, D. Anas A. Salameh, E. Muhammad Mansoor Alam “Application of Machine Learning Algorithms for Sustainable Business Management Based on Macro-Economic Data: Supervised Learning Techniques Approach” 2022</a:t>
            </a:r>
            <a:endParaRPr/>
          </a:p>
          <a:p>
            <a:pPr indent="0" lvl="0" marL="0" rtl="0" algn="l">
              <a:spcBef>
                <a:spcPts val="1600"/>
              </a:spcBef>
              <a:spcAft>
                <a:spcPts val="0"/>
              </a:spcAft>
              <a:buNone/>
            </a:pPr>
            <a:r>
              <a:rPr lang="en-IN"/>
              <a:t>[7] A. M.J.F. Korf, “Optimal Decision Trees in Economy (ML Algorithm)”, 2020</a:t>
            </a:r>
            <a:endParaRPr/>
          </a:p>
          <a:p>
            <a:pPr indent="0" lvl="0" marL="0" rtl="0" algn="l">
              <a:spcBef>
                <a:spcPts val="1600"/>
              </a:spcBef>
              <a:spcAft>
                <a:spcPts val="1600"/>
              </a:spcAft>
              <a:buNone/>
            </a:pPr>
            <a:r>
              <a:rPr lang="en-IN"/>
              <a:t>[8] A. Suriyan Jomthanachai1 B. Wai Peng Wong C. Khai Wah Khaw, “An application of machine learning regression to feature selection:a study of logistics performance and economic attribute” 2022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
          <p:cNvSpPr txBox="1"/>
          <p:nvPr>
            <p:ph type="ctrTitle"/>
          </p:nvPr>
        </p:nvSpPr>
        <p:spPr>
          <a:xfrm>
            <a:off x="895010" y="1321067"/>
            <a:ext cx="10401900" cy="23067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EFEFE"/>
              </a:buClr>
              <a:buSzPts val="6000"/>
              <a:buFont typeface="Century Gothic"/>
              <a:buNone/>
            </a:pPr>
            <a:r>
              <a:rPr lang="en-IN" sz="10000"/>
              <a:t>Thank You</a:t>
            </a:r>
            <a:endParaRPr sz="10000"/>
          </a:p>
        </p:txBody>
      </p:sp>
      <p:sp>
        <p:nvSpPr>
          <p:cNvPr id="266" name="Google Shape;266;p5"/>
          <p:cNvSpPr txBox="1"/>
          <p:nvPr>
            <p:ph idx="1" type="subTitle"/>
          </p:nvPr>
        </p:nvSpPr>
        <p:spPr>
          <a:xfrm>
            <a:off x="810001" y="5280846"/>
            <a:ext cx="10572000" cy="111995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I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txBox="1"/>
          <p:nvPr>
            <p:ph type="title"/>
          </p:nvPr>
        </p:nvSpPr>
        <p:spPr>
          <a:xfrm>
            <a:off x="810000" y="686263"/>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IN" sz="8000"/>
              <a:t>Why our website?</a:t>
            </a:r>
            <a:endParaRPr sz="8000"/>
          </a:p>
        </p:txBody>
      </p:sp>
      <p:sp>
        <p:nvSpPr>
          <p:cNvPr id="85" name="Google Shape;85;p3"/>
          <p:cNvSpPr txBox="1"/>
          <p:nvPr>
            <p:ph idx="1" type="body"/>
          </p:nvPr>
        </p:nvSpPr>
        <p:spPr>
          <a:xfrm>
            <a:off x="818700" y="2271000"/>
            <a:ext cx="10554600" cy="45870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457200" lvl="0" marL="457200" rtl="0" algn="l">
              <a:lnSpc>
                <a:spcPct val="108000"/>
              </a:lnSpc>
              <a:spcBef>
                <a:spcPts val="960"/>
              </a:spcBef>
              <a:spcAft>
                <a:spcPts val="0"/>
              </a:spcAft>
              <a:buClr>
                <a:schemeClr val="dk1"/>
              </a:buClr>
              <a:buSzPts val="3600"/>
              <a:buChar char="❏"/>
            </a:pPr>
            <a:r>
              <a:rPr lang="en-IN" sz="3600">
                <a:solidFill>
                  <a:schemeClr val="dk1"/>
                </a:solidFill>
              </a:rPr>
              <a:t>Excellent UI (No Ads Interface)</a:t>
            </a:r>
            <a:endParaRPr sz="3600">
              <a:solidFill>
                <a:schemeClr val="dk1"/>
              </a:solidFill>
            </a:endParaRPr>
          </a:p>
          <a:p>
            <a:pPr indent="-457200" lvl="0" marL="457200" rtl="0" algn="l">
              <a:lnSpc>
                <a:spcPct val="108000"/>
              </a:lnSpc>
              <a:spcBef>
                <a:spcPts val="0"/>
              </a:spcBef>
              <a:spcAft>
                <a:spcPts val="0"/>
              </a:spcAft>
              <a:buClr>
                <a:schemeClr val="dk1"/>
              </a:buClr>
              <a:buSzPts val="3600"/>
              <a:buChar char="❏"/>
            </a:pPr>
            <a:r>
              <a:rPr lang="en-IN" sz="3600">
                <a:solidFill>
                  <a:schemeClr val="dk1"/>
                </a:solidFill>
              </a:rPr>
              <a:t>More Accurate Analysis (&gt;0.65)</a:t>
            </a:r>
            <a:endParaRPr sz="3600">
              <a:solidFill>
                <a:schemeClr val="dk1"/>
              </a:solidFill>
            </a:endParaRPr>
          </a:p>
          <a:p>
            <a:pPr indent="-457200" lvl="0" marL="457200" rtl="0" algn="l">
              <a:lnSpc>
                <a:spcPct val="108000"/>
              </a:lnSpc>
              <a:spcBef>
                <a:spcPts val="0"/>
              </a:spcBef>
              <a:spcAft>
                <a:spcPts val="0"/>
              </a:spcAft>
              <a:buClr>
                <a:schemeClr val="dk1"/>
              </a:buClr>
              <a:buSzPts val="3600"/>
              <a:buChar char="❏"/>
            </a:pPr>
            <a:r>
              <a:rPr lang="en-IN" sz="3600">
                <a:solidFill>
                  <a:schemeClr val="dk1"/>
                </a:solidFill>
              </a:rPr>
              <a:t>Easy Access to Insights (No Subscription Fee)</a:t>
            </a:r>
            <a:endParaRPr sz="3600">
              <a:solidFill>
                <a:schemeClr val="dk1"/>
              </a:solidFill>
            </a:endParaRPr>
          </a:p>
          <a:p>
            <a:pPr indent="-457200" lvl="0" marL="457200" rtl="0" algn="l">
              <a:lnSpc>
                <a:spcPct val="108000"/>
              </a:lnSpc>
              <a:spcBef>
                <a:spcPts val="0"/>
              </a:spcBef>
              <a:spcAft>
                <a:spcPts val="0"/>
              </a:spcAft>
              <a:buClr>
                <a:schemeClr val="dk1"/>
              </a:buClr>
              <a:buSzPts val="3600"/>
              <a:buChar char="❏"/>
            </a:pPr>
            <a:r>
              <a:rPr lang="en-IN" sz="3600">
                <a:solidFill>
                  <a:schemeClr val="dk1"/>
                </a:solidFill>
              </a:rPr>
              <a:t>Predicting Growth Trends (Machine Learning)</a:t>
            </a:r>
            <a:endParaRPr sz="3600">
              <a:solidFill>
                <a:schemeClr val="dk1"/>
              </a:solidFill>
            </a:endParaRPr>
          </a:p>
          <a:p>
            <a:pPr indent="-457200" lvl="0" marL="457200" rtl="0" algn="l">
              <a:lnSpc>
                <a:spcPct val="108000"/>
              </a:lnSpc>
              <a:spcBef>
                <a:spcPts val="0"/>
              </a:spcBef>
              <a:spcAft>
                <a:spcPts val="0"/>
              </a:spcAft>
              <a:buClr>
                <a:schemeClr val="dk1"/>
              </a:buClr>
              <a:buSzPts val="3600"/>
              <a:buChar char="❏"/>
            </a:pPr>
            <a:r>
              <a:rPr lang="en-IN" sz="3600">
                <a:solidFill>
                  <a:schemeClr val="dk1"/>
                </a:solidFill>
              </a:rPr>
              <a:t>Available for person with disability (Text to Speech)</a:t>
            </a:r>
            <a:endParaRPr sz="3600">
              <a:solidFill>
                <a:schemeClr val="dk1"/>
              </a:solidFill>
            </a:endParaRPr>
          </a:p>
          <a:p>
            <a:pPr indent="0" lvl="0" marL="342900" rtl="0" algn="l">
              <a:lnSpc>
                <a:spcPct val="115000"/>
              </a:lnSpc>
              <a:spcBef>
                <a:spcPts val="96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288a133de9_0_432"/>
          <p:cNvSpPr txBox="1"/>
          <p:nvPr>
            <p:ph type="title"/>
          </p:nvPr>
        </p:nvSpPr>
        <p:spPr>
          <a:xfrm>
            <a:off x="861150" y="2695500"/>
            <a:ext cx="10469700" cy="11481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IN" sz="8000"/>
              <a:t>Literature Survey</a:t>
            </a:r>
            <a:endParaRPr sz="8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aphicFrame>
        <p:nvGraphicFramePr>
          <p:cNvPr id="95" name="Google Shape;95;g1f5dcbade67_0_6"/>
          <p:cNvGraphicFramePr/>
          <p:nvPr/>
        </p:nvGraphicFramePr>
        <p:xfrm>
          <a:off x="968450" y="236275"/>
          <a:ext cx="3000000" cy="3000000"/>
        </p:xfrm>
        <a:graphic>
          <a:graphicData uri="http://schemas.openxmlformats.org/drawingml/2006/table">
            <a:tbl>
              <a:tblPr>
                <a:noFill/>
                <a:tableStyleId>{E0EC05C0-8E10-40A7-A210-D730D910DE52}</a:tableStyleId>
              </a:tblPr>
              <a:tblGrid>
                <a:gridCol w="1012750"/>
                <a:gridCol w="2416250"/>
                <a:gridCol w="3382625"/>
                <a:gridCol w="1763575"/>
                <a:gridCol w="1891725"/>
              </a:tblGrid>
              <a:tr h="723925">
                <a:tc>
                  <a:txBody>
                    <a:bodyPr/>
                    <a:lstStyle/>
                    <a:p>
                      <a:pPr indent="0" lvl="0" marL="0" rtl="0" algn="l">
                        <a:spcBef>
                          <a:spcPts val="0"/>
                        </a:spcBef>
                        <a:spcAft>
                          <a:spcPts val="0"/>
                        </a:spcAft>
                        <a:buNone/>
                      </a:pPr>
                      <a:r>
                        <a:rPr lang="en-IN" sz="1300">
                          <a:solidFill>
                            <a:schemeClr val="dk1"/>
                          </a:solidFill>
                        </a:rPr>
                        <a:t>Sr No</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Name of Paper</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Summary</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Pros</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Limitations</a:t>
                      </a:r>
                      <a:endParaRPr sz="1300">
                        <a:solidFill>
                          <a:schemeClr val="dk1"/>
                        </a:solidFill>
                      </a:endParaRPr>
                    </a:p>
                  </a:txBody>
                  <a:tcPr marT="91425" marB="91425" marR="91425" marL="91425"/>
                </a:tc>
              </a:tr>
              <a:tr h="1612575">
                <a:tc>
                  <a:txBody>
                    <a:bodyPr/>
                    <a:lstStyle/>
                    <a:p>
                      <a:pPr indent="0" lvl="0" marL="0" rtl="0" algn="l">
                        <a:spcBef>
                          <a:spcPts val="0"/>
                        </a:spcBef>
                        <a:spcAft>
                          <a:spcPts val="0"/>
                        </a:spcAft>
                        <a:buNone/>
                      </a:pPr>
                      <a:r>
                        <a:rPr lang="en-IN" sz="1300">
                          <a:solidFill>
                            <a:schemeClr val="dk1"/>
                          </a:solidFill>
                        </a:rPr>
                        <a:t>1</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Implications of AI on the Indian Economy</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The research journal  shows us how AI is used in various fields like Agriculture , Manufacturing, Healthcare , Banking , Retail , Education , Legal Services , Transport , Media which in turn boosts the Indian Economy.</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Increased use of AI in various industries can lead to higher productivity, efficiency, and cost savings.</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There may be ethical concerns surrounding the use of AI, such as bias and privacy violations, that need to be addressed to ensure responsible deployment.</a:t>
                      </a:r>
                      <a:endParaRPr sz="1300">
                        <a:solidFill>
                          <a:schemeClr val="dk1"/>
                        </a:solidFill>
                      </a:endParaRPr>
                    </a:p>
                  </a:txBody>
                  <a:tcPr marT="91425" marB="91425" marR="91425" marL="91425"/>
                </a:tc>
              </a:tr>
              <a:tr h="1250225">
                <a:tc>
                  <a:txBody>
                    <a:bodyPr/>
                    <a:lstStyle/>
                    <a:p>
                      <a:pPr indent="0" lvl="0" marL="0" rtl="0" algn="l">
                        <a:spcBef>
                          <a:spcPts val="0"/>
                        </a:spcBef>
                        <a:spcAft>
                          <a:spcPts val="0"/>
                        </a:spcAft>
                        <a:buNone/>
                      </a:pPr>
                      <a:r>
                        <a:rPr lang="en-IN" sz="1300">
                          <a:solidFill>
                            <a:schemeClr val="dk1"/>
                          </a:solidFill>
                        </a:rPr>
                        <a:t>2</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Economic Activity Forecasting based on the Sentiment Analysis of News</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This paper shows us how positive and negative sentiments affect the economy and hence analyzing the sentiments through ML techniques results in getting data of real time growth of economy rather than using traditional parameters like GDP , Purchasing Power Parity , Per capita income etc</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Analyzing sentiments using ML techniques provides real-time data of the economy's growth, which can help policymakers make more informed decisions.</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Sentiment analysis is not always accurate and may be influenced by factors such as bias and noise.</a:t>
                      </a:r>
                      <a:endParaRPr sz="1300">
                        <a:solidFill>
                          <a:schemeClr val="dk1"/>
                        </a:solidFill>
                      </a:endParaRPr>
                    </a:p>
                  </a:txBody>
                  <a:tcPr marT="91425" marB="91425" marR="91425" marL="91425"/>
                </a:tc>
              </a:tr>
              <a:tr h="1250225">
                <a:tc>
                  <a:txBody>
                    <a:bodyPr/>
                    <a:lstStyle/>
                    <a:p>
                      <a:pPr indent="0" lvl="0" marL="0" rtl="0" algn="l">
                        <a:spcBef>
                          <a:spcPts val="0"/>
                        </a:spcBef>
                        <a:spcAft>
                          <a:spcPts val="0"/>
                        </a:spcAft>
                        <a:buNone/>
                      </a:pPr>
                      <a:r>
                        <a:rPr lang="en-IN" sz="1300">
                          <a:solidFill>
                            <a:schemeClr val="dk1"/>
                          </a:solidFill>
                        </a:rPr>
                        <a:t>3</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Review on Study and Usage of MERN Stack for Web Development</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The research paper explains how to use MongoDB , Express , React JS and Node JS for development of our website. It will help us in defining the basic structure of development of our website.</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Using MongoDB, Express, React JS, and Node JS can help create a more efficient and robust website.</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The use of multiple technologies can make the website more complex and difficult to maintain.</a:t>
                      </a:r>
                      <a:endParaRPr sz="1300">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g2288a133de9_0_345"/>
          <p:cNvGraphicFramePr/>
          <p:nvPr/>
        </p:nvGraphicFramePr>
        <p:xfrm>
          <a:off x="194500" y="154288"/>
          <a:ext cx="3000000" cy="3000000"/>
        </p:xfrm>
        <a:graphic>
          <a:graphicData uri="http://schemas.openxmlformats.org/drawingml/2006/table">
            <a:tbl>
              <a:tblPr>
                <a:noFill/>
                <a:tableStyleId>{E0EC05C0-8E10-40A7-A210-D730D910DE52}</a:tableStyleId>
              </a:tblPr>
              <a:tblGrid>
                <a:gridCol w="926550"/>
                <a:gridCol w="2688050"/>
                <a:gridCol w="3221225"/>
                <a:gridCol w="2236575"/>
                <a:gridCol w="2379725"/>
              </a:tblGrid>
              <a:tr h="565175">
                <a:tc>
                  <a:txBody>
                    <a:bodyPr/>
                    <a:lstStyle/>
                    <a:p>
                      <a:pPr indent="0" lvl="0" marL="0" rtl="0" algn="l">
                        <a:spcBef>
                          <a:spcPts val="0"/>
                        </a:spcBef>
                        <a:spcAft>
                          <a:spcPts val="0"/>
                        </a:spcAft>
                        <a:buNone/>
                      </a:pPr>
                      <a:r>
                        <a:rPr lang="en-IN" sz="1300">
                          <a:solidFill>
                            <a:schemeClr val="dk1"/>
                          </a:solidFill>
                        </a:rPr>
                        <a:t>Sr No</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Name of Paper</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Summary</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Pros</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Limitations</a:t>
                      </a:r>
                      <a:endParaRPr sz="1300">
                        <a:solidFill>
                          <a:schemeClr val="dk1"/>
                        </a:solidFill>
                      </a:endParaRPr>
                    </a:p>
                  </a:txBody>
                  <a:tcPr marT="91425" marB="91425" marR="91425" marL="91425"/>
                </a:tc>
              </a:tr>
              <a:tr h="1965925">
                <a:tc>
                  <a:txBody>
                    <a:bodyPr/>
                    <a:lstStyle/>
                    <a:p>
                      <a:pPr indent="0" lvl="0" marL="0" rtl="0" algn="l">
                        <a:spcBef>
                          <a:spcPts val="0"/>
                        </a:spcBef>
                        <a:spcAft>
                          <a:spcPts val="0"/>
                        </a:spcAft>
                        <a:buNone/>
                      </a:pPr>
                      <a:r>
                        <a:rPr lang="en-IN" sz="1300">
                          <a:solidFill>
                            <a:schemeClr val="dk1"/>
                          </a:solidFill>
                        </a:rPr>
                        <a:t>4</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How Can the Artificial Intelligence of Things Create Public Value? Lessons Learned from Use Cases</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The research paper addresses how Artificial Intelligence of Things can be used in government sectors to create public value and how it can change government operations.</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The use of Artificial Intelligence of Things (AIoT) in government sectors can improve public services, increase efficiency, and reduce costs.</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The use of AIoT in government may raise privacy and security concerns regarding the collection and use of personal data.</a:t>
                      </a:r>
                      <a:endParaRPr sz="1300">
                        <a:solidFill>
                          <a:schemeClr val="dk1"/>
                        </a:solidFill>
                      </a:endParaRPr>
                    </a:p>
                  </a:txBody>
                  <a:tcPr marT="91425" marB="91425" marR="91425" marL="91425"/>
                </a:tc>
              </a:tr>
              <a:tr h="1840800">
                <a:tc>
                  <a:txBody>
                    <a:bodyPr/>
                    <a:lstStyle/>
                    <a:p>
                      <a:pPr indent="0" lvl="0" marL="0" rtl="0" algn="l">
                        <a:spcBef>
                          <a:spcPts val="0"/>
                        </a:spcBef>
                        <a:spcAft>
                          <a:spcPts val="0"/>
                        </a:spcAft>
                        <a:buNone/>
                      </a:pPr>
                      <a:r>
                        <a:rPr lang="en-IN" sz="1300">
                          <a:solidFill>
                            <a:schemeClr val="dk1"/>
                          </a:solidFill>
                        </a:rPr>
                        <a:t>5</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Cashless Payment Policy and Its Effects on Economic Growth of India: An Exploratory Study</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The research paper discusses the long-term impact of a cashless economy. The research paper discusses the increase in cashless transactions in recent years and its impact.</a:t>
                      </a:r>
                      <a:endParaRPr sz="1300">
                        <a:solidFill>
                          <a:schemeClr val="dk1"/>
                        </a:solidFill>
                      </a:endParaRPr>
                    </a:p>
                    <a:p>
                      <a:pPr indent="0" lvl="0" marL="0" rtl="0" algn="l">
                        <a:spcBef>
                          <a:spcPts val="0"/>
                        </a:spcBef>
                        <a:spcAft>
                          <a:spcPts val="0"/>
                        </a:spcAft>
                        <a:buNone/>
                      </a:pPr>
                      <a:r>
                        <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A cashless economy can increase efficiency and reduce transaction costs for businesses and consumers.</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Certain groups, such as the elderly and those living in rural areas, may have limited access to cashless transactions, which could exacerbate existing inequalities.</a:t>
                      </a:r>
                      <a:endParaRPr sz="1300">
                        <a:solidFill>
                          <a:schemeClr val="dk1"/>
                        </a:solidFill>
                      </a:endParaRPr>
                    </a:p>
                  </a:txBody>
                  <a:tcPr marT="91425" marB="91425" marR="91425" marL="91425"/>
                </a:tc>
              </a:tr>
              <a:tr h="1954200">
                <a:tc>
                  <a:txBody>
                    <a:bodyPr/>
                    <a:lstStyle/>
                    <a:p>
                      <a:pPr indent="0" lvl="0" marL="0" rtl="0" algn="l">
                        <a:spcBef>
                          <a:spcPts val="0"/>
                        </a:spcBef>
                        <a:spcAft>
                          <a:spcPts val="0"/>
                        </a:spcAft>
                        <a:buNone/>
                      </a:pPr>
                      <a:r>
                        <a:rPr lang="en-IN" sz="1300">
                          <a:solidFill>
                            <a:schemeClr val="dk1"/>
                          </a:solidFill>
                        </a:rPr>
                        <a:t>6</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Application of Machine Learning Algorithms for Sustainable Business Management Based on Macro-Economic Data: Supervised Learning Techniques Approach</a:t>
                      </a:r>
                      <a:br>
                        <a:rPr lang="en-IN" sz="1300">
                          <a:solidFill>
                            <a:schemeClr val="dk1"/>
                          </a:solidFill>
                        </a:rPr>
                      </a:br>
                      <a:endParaRPr sz="1300">
                        <a:solidFill>
                          <a:schemeClr val="dk1"/>
                        </a:solidFill>
                      </a:endParaRPr>
                    </a:p>
                    <a:p>
                      <a:pPr indent="0" lvl="0" marL="0" rtl="0" algn="l">
                        <a:spcBef>
                          <a:spcPts val="0"/>
                        </a:spcBef>
                        <a:spcAft>
                          <a:spcPts val="0"/>
                        </a:spcAft>
                        <a:buNone/>
                      </a:pPr>
                      <a:r>
                        <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The paper shows Sustainable business management is a critical area of research that seeks to understand how businesses can operate in a socially responsible and environmentally sustainable manner</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Sustainable business management can help businesses reduce their environmental impact and improve social outcomes, which can enhance their reputation and brand value.</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IN" sz="1300">
                          <a:solidFill>
                            <a:schemeClr val="dk1"/>
                          </a:solidFill>
                        </a:rPr>
                        <a:t>Implementing sustainable business practices may require significant upfront investment and changes to current business operations, which can be difficult for some companies.</a:t>
                      </a:r>
                      <a:endParaRPr sz="1300">
                        <a:solidFill>
                          <a:schemeClr val="dk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aphicFrame>
        <p:nvGraphicFramePr>
          <p:cNvPr id="105" name="Google Shape;105;g2288a133de9_0_349"/>
          <p:cNvGraphicFramePr/>
          <p:nvPr/>
        </p:nvGraphicFramePr>
        <p:xfrm>
          <a:off x="649475" y="593650"/>
          <a:ext cx="3000000" cy="3000000"/>
        </p:xfrm>
        <a:graphic>
          <a:graphicData uri="http://schemas.openxmlformats.org/drawingml/2006/table">
            <a:tbl>
              <a:tblPr>
                <a:noFill/>
                <a:tableStyleId>{E0EC05C0-8E10-40A7-A210-D730D910DE52}</a:tableStyleId>
              </a:tblPr>
              <a:tblGrid>
                <a:gridCol w="1012750"/>
                <a:gridCol w="2416250"/>
                <a:gridCol w="2368400"/>
                <a:gridCol w="2527900"/>
                <a:gridCol w="2432200"/>
              </a:tblGrid>
              <a:tr h="963900">
                <a:tc>
                  <a:txBody>
                    <a:bodyPr/>
                    <a:lstStyle/>
                    <a:p>
                      <a:pPr indent="0" lvl="0" marL="0" rtl="0" algn="l">
                        <a:spcBef>
                          <a:spcPts val="0"/>
                        </a:spcBef>
                        <a:spcAft>
                          <a:spcPts val="0"/>
                        </a:spcAft>
                        <a:buNone/>
                      </a:pPr>
                      <a:r>
                        <a:rPr lang="en-IN">
                          <a:solidFill>
                            <a:schemeClr val="dk1"/>
                          </a:solidFill>
                        </a:rPr>
                        <a:t>Sr No</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IN">
                          <a:solidFill>
                            <a:schemeClr val="dk1"/>
                          </a:solidFill>
                        </a:rPr>
                        <a:t>Name of Paper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IN">
                          <a:solidFill>
                            <a:schemeClr val="dk1"/>
                          </a:solidFill>
                        </a:rPr>
                        <a:t>Summary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IN">
                          <a:solidFill>
                            <a:schemeClr val="dk1"/>
                          </a:solidFill>
                        </a:rPr>
                        <a:t>Pros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IN">
                          <a:solidFill>
                            <a:schemeClr val="dk1"/>
                          </a:solidFill>
                        </a:rPr>
                        <a:t>Limitations</a:t>
                      </a:r>
                      <a:endParaRPr>
                        <a:solidFill>
                          <a:schemeClr val="dk1"/>
                        </a:solidFill>
                      </a:endParaRPr>
                    </a:p>
                  </a:txBody>
                  <a:tcPr marT="91425" marB="91425" marR="91425" marL="91425"/>
                </a:tc>
              </a:tr>
              <a:tr h="1122375">
                <a:tc>
                  <a:txBody>
                    <a:bodyPr/>
                    <a:lstStyle/>
                    <a:p>
                      <a:pPr indent="0" lvl="0" marL="0" rtl="0" algn="l">
                        <a:spcBef>
                          <a:spcPts val="0"/>
                        </a:spcBef>
                        <a:spcAft>
                          <a:spcPts val="0"/>
                        </a:spcAft>
                        <a:buNone/>
                      </a:pPr>
                      <a:r>
                        <a:rPr lang="en-I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IN">
                          <a:solidFill>
                            <a:schemeClr val="dk1"/>
                          </a:solidFill>
                        </a:rPr>
                        <a:t>Optimal Decision Trees in Economy (ML Algorithm)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IN">
                          <a:solidFill>
                            <a:schemeClr val="dk1"/>
                          </a:solidFill>
                        </a:rPr>
                        <a:t>Machine learning methods have the potential to transform economics and improve its empirical research methods.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IN">
                          <a:solidFill>
                            <a:schemeClr val="dk1"/>
                          </a:solidFill>
                        </a:rPr>
                        <a:t>It can improve forecasting accuracy, allowing economists to make more informed decisions and provide better policy recommendations.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IN">
                          <a:solidFill>
                            <a:schemeClr val="dk1"/>
                          </a:solidFill>
                        </a:rPr>
                        <a:t>There may be a risk of overfitting or relying too heavily on the output of machine learning models without fully understanding the underlying economic theory.</a:t>
                      </a:r>
                      <a:endParaRPr>
                        <a:solidFill>
                          <a:schemeClr val="dk1"/>
                        </a:solidFill>
                      </a:endParaRPr>
                    </a:p>
                  </a:txBody>
                  <a:tcPr marT="91425" marB="91425" marR="91425" marL="91425"/>
                </a:tc>
              </a:tr>
              <a:tr h="1170200">
                <a:tc>
                  <a:txBody>
                    <a:bodyPr/>
                    <a:lstStyle/>
                    <a:p>
                      <a:pPr indent="0" lvl="0" marL="0" rtl="0" algn="l">
                        <a:spcBef>
                          <a:spcPts val="0"/>
                        </a:spcBef>
                        <a:spcAft>
                          <a:spcPts val="0"/>
                        </a:spcAft>
                        <a:buNone/>
                      </a:pPr>
                      <a:r>
                        <a:rPr lang="en-IN">
                          <a:solidFill>
                            <a:schemeClr val="dk1"/>
                          </a:solidFill>
                        </a:rPr>
                        <a:t>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IN">
                          <a:solidFill>
                            <a:schemeClr val="dk1"/>
                          </a:solidFill>
                        </a:rPr>
                        <a:t>An application of machine learning regression to feature selection:a study of logistics performance and economic attribute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IN">
                          <a:solidFill>
                            <a:schemeClr val="dk1"/>
                          </a:solidFill>
                        </a:rPr>
                        <a:t>ML regression algorithm is used to filter from the featureset and give analysis of the economy.</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IN">
                          <a:solidFill>
                            <a:schemeClr val="dk1"/>
                          </a:solidFill>
                        </a:rPr>
                        <a:t>ML regression algorithms can help identify the most relevant features or variables that impact the economy, leading to more accurate and efficient analyses.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IN">
                          <a:solidFill>
                            <a:schemeClr val="dk1"/>
                          </a:solidFill>
                        </a:rPr>
                        <a:t>The accuracy and interpretability of ML regression algorithms may be affected by the quality and relevance of the input data, as well as the choice of algorithm and parameters used.</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288a133de9_0_366"/>
          <p:cNvSpPr txBox="1"/>
          <p:nvPr>
            <p:ph type="title"/>
          </p:nvPr>
        </p:nvSpPr>
        <p:spPr>
          <a:xfrm>
            <a:off x="861150" y="2073500"/>
            <a:ext cx="10469700" cy="11481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IN" sz="6200"/>
              <a:t>UML / Flow / Architecture Diagram</a:t>
            </a:r>
            <a:endParaRPr sz="6200"/>
          </a:p>
        </p:txBody>
      </p:sp>
      <p:sp>
        <p:nvSpPr>
          <p:cNvPr id="111" name="Google Shape;111;g2288a133de9_0_366"/>
          <p:cNvSpPr/>
          <p:nvPr/>
        </p:nvSpPr>
        <p:spPr>
          <a:xfrm>
            <a:off x="3273000" y="3939350"/>
            <a:ext cx="5646000" cy="20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2023-02-16T17:37:24Z</dcterms:created>
  <dc:creator>Saksham Raina</dc:creator>
</cp:coreProperties>
</file>