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1"/>
  </p:notesMasterIdLst>
  <p:sldIdLst>
    <p:sldId id="256" r:id="rId2"/>
    <p:sldId id="262" r:id="rId3"/>
    <p:sldId id="258" r:id="rId4"/>
    <p:sldId id="287" r:id="rId5"/>
    <p:sldId id="286" r:id="rId6"/>
    <p:sldId id="279" r:id="rId7"/>
    <p:sldId id="275" r:id="rId8"/>
    <p:sldId id="268" r:id="rId9"/>
    <p:sldId id="261" r:id="rId10"/>
    <p:sldId id="270" r:id="rId11"/>
    <p:sldId id="260" r:id="rId12"/>
    <p:sldId id="271" r:id="rId13"/>
    <p:sldId id="272" r:id="rId14"/>
    <p:sldId id="263" r:id="rId15"/>
    <p:sldId id="283" r:id="rId16"/>
    <p:sldId id="264" r:id="rId17"/>
    <p:sldId id="267" r:id="rId18"/>
    <p:sldId id="285" r:id="rId19"/>
    <p:sldId id="28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66973" autoAdjust="0"/>
  </p:normalViewPr>
  <p:slideViewPr>
    <p:cSldViewPr snapToGrid="0">
      <p:cViewPr varScale="1">
        <p:scale>
          <a:sx n="47" d="100"/>
          <a:sy n="47" d="100"/>
        </p:scale>
        <p:origin x="141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5D2D6-A00C-41BF-9022-EC1F16159B47}" type="datetimeFigureOut">
              <a:rPr lang="en-CA" smtClean="0"/>
              <a:t>2018-08-03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8B28A-3963-49E8-921B-B6530682D8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7347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8B28A-3963-49E8-921B-B6530682D82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4131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Similarly to polls, The outcomes would encourage people to vote.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8B28A-3963-49E8-921B-B6530682D82E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4273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8B28A-3963-49E8-921B-B6530682D82E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923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Based on public opinion  i.e. </a:t>
            </a:r>
          </a:p>
          <a:p>
            <a:pPr marL="0" indent="0">
              <a:buNone/>
            </a:pPr>
            <a:r>
              <a:rPr lang="en-CA" dirty="0"/>
              <a:t>News + Social Media</a:t>
            </a:r>
          </a:p>
          <a:p>
            <a:endParaRPr lang="en-CA" dirty="0"/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17,546,697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8B28A-3963-49E8-921B-B6530682D82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1909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Canadian English (liberal party) currently</a:t>
            </a:r>
          </a:p>
          <a:p>
            <a:r>
              <a:rPr lang="en-CA" dirty="0"/>
              <a:t>Sept 24 2018</a:t>
            </a:r>
          </a:p>
          <a:p>
            <a:r>
              <a:rPr lang="en-CA" dirty="0"/>
              <a:t>Liberals in lead but won by very slight vote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8B28A-3963-49E8-921B-B6530682D82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6103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localy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8B28A-3963-49E8-921B-B6530682D82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3063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8B28A-3963-49E8-921B-B6530682D82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4236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8B28A-3963-49E8-921B-B6530682D82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3743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8B28A-3963-49E8-921B-B6530682D82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567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Positie</a:t>
            </a:r>
            <a:r>
              <a:rPr lang="en-CA" dirty="0"/>
              <a:t> and negative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8B28A-3963-49E8-921B-B6530682D82E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7934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8B28A-3963-49E8-921B-B6530682D82E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94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910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7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684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3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534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0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5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0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1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47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533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E61A-12B3-461A-A1BC-C4C550E31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twit-predict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E348B-E61E-42D3-8727-A23C7EF00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Andrea Christians &amp; </a:t>
            </a:r>
            <a:r>
              <a:rPr lang="en-CA" dirty="0" err="1"/>
              <a:t>NavkarAN</a:t>
            </a:r>
            <a:r>
              <a:rPr lang="en-CA" dirty="0"/>
              <a:t> Kumar</a:t>
            </a:r>
          </a:p>
        </p:txBody>
      </p:sp>
    </p:spTree>
    <p:extLst>
      <p:ext uri="{BB962C8B-B14F-4D97-AF65-F5344CB8AC3E}">
        <p14:creationId xmlns:p14="http://schemas.microsoft.com/office/powerpoint/2010/main" val="3392948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117F-0749-4E5C-A05A-6DF50BB8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Sprint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0FB1C-BF18-46C1-AC08-6F4C355C6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Import Tweets/Training Data</a:t>
            </a:r>
          </a:p>
          <a:p>
            <a:pPr lvl="1"/>
            <a:r>
              <a:rPr lang="en-CA" dirty="0"/>
              <a:t>Training data (global)</a:t>
            </a:r>
          </a:p>
          <a:p>
            <a:pPr lvl="2"/>
            <a:r>
              <a:rPr lang="en-CA" dirty="0" err="1"/>
              <a:t>NewsAPI</a:t>
            </a:r>
            <a:r>
              <a:rPr lang="en-CA" dirty="0"/>
              <a:t> </a:t>
            </a:r>
          </a:p>
          <a:p>
            <a:pPr lvl="2"/>
            <a:r>
              <a:rPr lang="en-CA" dirty="0"/>
              <a:t>#</a:t>
            </a:r>
            <a:r>
              <a:rPr lang="en-CA" dirty="0" err="1"/>
              <a:t>ABCPolitics</a:t>
            </a:r>
            <a:endParaRPr lang="en-CA" dirty="0"/>
          </a:p>
          <a:p>
            <a:pPr lvl="2"/>
            <a:r>
              <a:rPr lang="en-CA" dirty="0"/>
              <a:t>#</a:t>
            </a:r>
            <a:r>
              <a:rPr lang="en-CA" dirty="0" err="1"/>
              <a:t>FoxPolitics</a:t>
            </a:r>
            <a:endParaRPr lang="en-CA" dirty="0"/>
          </a:p>
          <a:p>
            <a:pPr lvl="1"/>
            <a:r>
              <a:rPr lang="en-CA" dirty="0"/>
              <a:t>Testing data (New Brunswick)</a:t>
            </a:r>
          </a:p>
          <a:p>
            <a:pPr lvl="2"/>
            <a:r>
              <a:rPr lang="en-CA" dirty="0"/>
              <a:t>#</a:t>
            </a:r>
            <a:r>
              <a:rPr lang="en-CA" dirty="0" err="1"/>
              <a:t>nbpoli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Find a political lexicon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98140-04EE-47DD-9B1B-0EFF1066C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724" y="2308590"/>
            <a:ext cx="4623601" cy="3429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B6F8741-609E-423B-A536-BF3F408DF860}"/>
              </a:ext>
            </a:extLst>
          </p:cNvPr>
          <p:cNvSpPr/>
          <p:nvPr/>
        </p:nvSpPr>
        <p:spPr>
          <a:xfrm>
            <a:off x="10460728" y="5428863"/>
            <a:ext cx="519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666666"/>
                </a:solidFill>
                <a:latin typeface="Open Sans"/>
              </a:rPr>
              <a:t>[5]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4647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283A-574A-4246-86F2-92E928DE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Sprint 1:  Tweets and News Headlines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403D-042E-43BA-849B-FE3298DC6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9EE3E03-5E54-4A86-9C17-7656A13FA8D7}"/>
              </a:ext>
            </a:extLst>
          </p:cNvPr>
          <p:cNvGrpSpPr/>
          <p:nvPr/>
        </p:nvGrpSpPr>
        <p:grpSpPr>
          <a:xfrm>
            <a:off x="397934" y="5360213"/>
            <a:ext cx="7848600" cy="1107771"/>
            <a:chOff x="762000" y="4943099"/>
            <a:chExt cx="7848600" cy="110777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124C296-90E7-41C4-B485-D0F8A0690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000" y="4943099"/>
              <a:ext cx="7470588" cy="10572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5654AB-BD08-40A0-B5BC-838B4C7A1149}"/>
                </a:ext>
              </a:extLst>
            </p:cNvPr>
            <p:cNvSpPr/>
            <p:nvPr/>
          </p:nvSpPr>
          <p:spPr>
            <a:xfrm>
              <a:off x="7846738" y="5681538"/>
              <a:ext cx="76386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dirty="0">
                  <a:solidFill>
                    <a:srgbClr val="545454"/>
                  </a:solidFill>
                  <a:latin typeface="Open Sans"/>
                </a:rPr>
                <a:t>[2]</a:t>
              </a:r>
              <a:endParaRPr lang="en-CA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625A36D-413D-4389-956E-814317CE5E51}"/>
              </a:ext>
            </a:extLst>
          </p:cNvPr>
          <p:cNvGrpSpPr/>
          <p:nvPr/>
        </p:nvGrpSpPr>
        <p:grpSpPr>
          <a:xfrm>
            <a:off x="3056904" y="3674241"/>
            <a:ext cx="6706388" cy="959590"/>
            <a:chOff x="2794437" y="3714984"/>
            <a:chExt cx="6706388" cy="95959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7A3EB78-504A-4200-BD1E-90A3BDAD3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94437" y="3714984"/>
              <a:ext cx="6352821" cy="92544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77C43F1-DE16-4859-87A6-D5E7AA955104}"/>
                </a:ext>
              </a:extLst>
            </p:cNvPr>
            <p:cNvSpPr/>
            <p:nvPr/>
          </p:nvSpPr>
          <p:spPr>
            <a:xfrm>
              <a:off x="8742168" y="4305242"/>
              <a:ext cx="75865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dirty="0">
                  <a:solidFill>
                    <a:srgbClr val="545454"/>
                  </a:solidFill>
                  <a:latin typeface="Open Sans"/>
                </a:rPr>
                <a:t>[1]</a:t>
              </a:r>
              <a:endParaRPr lang="en-CA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5C6B2D-4C6F-4E1D-8A39-ADEF9045F5C3}"/>
              </a:ext>
            </a:extLst>
          </p:cNvPr>
          <p:cNvGrpSpPr/>
          <p:nvPr/>
        </p:nvGrpSpPr>
        <p:grpSpPr>
          <a:xfrm>
            <a:off x="5343482" y="2005531"/>
            <a:ext cx="6945789" cy="896256"/>
            <a:chOff x="5343482" y="2005531"/>
            <a:chExt cx="6945789" cy="8962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D0C088-18A1-44D2-8598-1F0F38523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43482" y="2005531"/>
              <a:ext cx="6522454" cy="84866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3AE11A-49DA-4ECD-8518-22CC5863D246}"/>
                </a:ext>
              </a:extLst>
            </p:cNvPr>
            <p:cNvSpPr/>
            <p:nvPr/>
          </p:nvSpPr>
          <p:spPr>
            <a:xfrm>
              <a:off x="11468934" y="2532455"/>
              <a:ext cx="8203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dirty="0">
                  <a:solidFill>
                    <a:srgbClr val="545454"/>
                  </a:solidFill>
                  <a:latin typeface="Open Sans"/>
                </a:rPr>
                <a:t>[3]</a:t>
              </a:r>
              <a:endParaRPr lang="en-CA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E4EEB8E-6FE6-4082-B335-38BB877034DE}"/>
              </a:ext>
            </a:extLst>
          </p:cNvPr>
          <p:cNvGrpSpPr/>
          <p:nvPr/>
        </p:nvGrpSpPr>
        <p:grpSpPr>
          <a:xfrm>
            <a:off x="-308957" y="-738894"/>
            <a:ext cx="12809912" cy="8100220"/>
            <a:chOff x="0" y="-747504"/>
            <a:chExt cx="12809912" cy="810022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0FD042-8AFB-482B-B22B-27CF52938F84}"/>
                </a:ext>
              </a:extLst>
            </p:cNvPr>
            <p:cNvSpPr/>
            <p:nvPr/>
          </p:nvSpPr>
          <p:spPr>
            <a:xfrm>
              <a:off x="0" y="-747504"/>
              <a:ext cx="12809912" cy="8100220"/>
            </a:xfrm>
            <a:prstGeom prst="rect">
              <a:avLst/>
            </a:prstGeom>
            <a:solidFill>
              <a:schemeClr val="bg1">
                <a:lumMod val="65000"/>
                <a:alpha val="84000"/>
              </a:schemeClr>
            </a:solidFill>
            <a:ln>
              <a:solidFill>
                <a:schemeClr val="accent1">
                  <a:shade val="50000"/>
                  <a:alpha val="40000"/>
                </a:schemeClr>
              </a:solidFill>
            </a:ln>
            <a:effectLst>
              <a:outerShdw blurRad="12700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A318DC0-C8A6-4AE3-B0DE-6A9C2FFB80B0}"/>
                </a:ext>
              </a:extLst>
            </p:cNvPr>
            <p:cNvGrpSpPr/>
            <p:nvPr/>
          </p:nvGrpSpPr>
          <p:grpSpPr>
            <a:xfrm>
              <a:off x="1401654" y="0"/>
              <a:ext cx="9344723" cy="6858000"/>
              <a:chOff x="1401654" y="0"/>
              <a:chExt cx="9344723" cy="685800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1412FEF4-2ECB-4A4C-B302-9C8DBD18C8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66727" y="0"/>
                <a:ext cx="9092045" cy="6858000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A94A2B-1D93-4EA9-924C-03D0B1BD87E5}"/>
                  </a:ext>
                </a:extLst>
              </p:cNvPr>
              <p:cNvSpPr/>
              <p:nvPr/>
            </p:nvSpPr>
            <p:spPr>
              <a:xfrm>
                <a:off x="1401654" y="569066"/>
                <a:ext cx="9344723" cy="439691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36418AA-3AE6-49EC-8DEE-314B8C815155}"/>
                  </a:ext>
                </a:extLst>
              </p:cNvPr>
              <p:cNvSpPr/>
              <p:nvPr/>
            </p:nvSpPr>
            <p:spPr>
              <a:xfrm>
                <a:off x="1433296" y="3098930"/>
                <a:ext cx="9313081" cy="439691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B08ED23-D6CA-40CC-828B-EA3AFBC50880}"/>
                  </a:ext>
                </a:extLst>
              </p:cNvPr>
              <p:cNvSpPr/>
              <p:nvPr/>
            </p:nvSpPr>
            <p:spPr>
              <a:xfrm>
                <a:off x="1433296" y="4003253"/>
                <a:ext cx="9313081" cy="439691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041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33D24-34A8-4CB8-BAA7-76131360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8329B-83DC-4F6F-AB05-D1A50D411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2058032"/>
            <a:ext cx="6064536" cy="1501597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Cleaning the data</a:t>
            </a:r>
          </a:p>
          <a:p>
            <a:r>
              <a:rPr lang="en-CA" dirty="0"/>
              <a:t>Running sentiment analysis for training and test data</a:t>
            </a:r>
          </a:p>
          <a:p>
            <a:r>
              <a:rPr lang="en-CA" dirty="0"/>
              <a:t>Train the model</a:t>
            </a:r>
          </a:p>
          <a:p>
            <a:r>
              <a:rPr lang="en-CA" dirty="0"/>
              <a:t>Political lexicon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5BBC7-6AB1-46FC-8BF6-5D5307831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964" y="2294796"/>
            <a:ext cx="3886200" cy="3886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9D2EA5-30CA-4ED8-B351-575000F84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847" y="3926830"/>
            <a:ext cx="2062282" cy="23411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2C3466-7DF7-4EC0-90C2-871D1466E0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277" y="3926830"/>
            <a:ext cx="1799546" cy="23340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8BF810-0366-4FB7-B667-113E312420AC}"/>
              </a:ext>
            </a:extLst>
          </p:cNvPr>
          <p:cNvSpPr txBox="1"/>
          <p:nvPr/>
        </p:nvSpPr>
        <p:spPr>
          <a:xfrm>
            <a:off x="3507016" y="6267940"/>
            <a:ext cx="188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Political Lexicon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43235E-02D8-4C4D-B93B-7B653007E023}"/>
              </a:ext>
            </a:extLst>
          </p:cNvPr>
          <p:cNvSpPr txBox="1"/>
          <p:nvPr/>
        </p:nvSpPr>
        <p:spPr>
          <a:xfrm>
            <a:off x="2963636" y="68191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0F13DD-576C-43F5-B3F8-3FA1B1CF674D}"/>
              </a:ext>
            </a:extLst>
          </p:cNvPr>
          <p:cNvSpPr txBox="1"/>
          <p:nvPr/>
        </p:nvSpPr>
        <p:spPr>
          <a:xfrm>
            <a:off x="7172778" y="626084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Sentiment Analysis on Training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4FDBB3-EC9D-423B-BFB1-B6F256CFAC97}"/>
              </a:ext>
            </a:extLst>
          </p:cNvPr>
          <p:cNvSpPr/>
          <p:nvPr/>
        </p:nvSpPr>
        <p:spPr>
          <a:xfrm>
            <a:off x="5047803" y="6261620"/>
            <a:ext cx="519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666666"/>
                </a:solidFill>
                <a:latin typeface="Open Sans"/>
              </a:rPr>
              <a:t>[6]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0608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33D24-34A8-4CB8-BAA7-76131360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Sprint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8329B-83DC-4F6F-AB05-D1A50D411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50" y="2351946"/>
            <a:ext cx="5427722" cy="3678303"/>
          </a:xfrm>
        </p:spPr>
        <p:txBody>
          <a:bodyPr/>
          <a:lstStyle/>
          <a:p>
            <a:r>
              <a:rPr lang="en-CA" dirty="0"/>
              <a:t>Run model with tweets </a:t>
            </a:r>
          </a:p>
          <a:p>
            <a:pPr lvl="1"/>
            <a:r>
              <a:rPr lang="en-CA" dirty="0"/>
              <a:t>Stream data from location</a:t>
            </a:r>
          </a:p>
          <a:p>
            <a:r>
              <a:rPr lang="en-CA" dirty="0"/>
              <a:t>Import data into </a:t>
            </a:r>
            <a:r>
              <a:rPr lang="en-CA" dirty="0" err="1"/>
              <a:t>PowerBI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A483E-7F0D-467F-AFD3-EC63CAE76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490108"/>
            <a:ext cx="7113234" cy="27974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4306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E062-E898-46F6-8736-1AB68D43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Sprint 4: VISUALIZATION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AA692-20C3-462D-832E-A070C012E0B3}"/>
              </a:ext>
            </a:extLst>
          </p:cNvPr>
          <p:cNvSpPr txBox="1"/>
          <p:nvPr/>
        </p:nvSpPr>
        <p:spPr>
          <a:xfrm>
            <a:off x="7111094" y="5653096"/>
            <a:ext cx="4294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Current outlook for the Liberal Party in Moncton (Positive versus Negative)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30A32A-4F00-4EE4-8589-E73DCA8F9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532" y="2396091"/>
            <a:ext cx="6223968" cy="31380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6FF74D-1408-401F-8E3E-D6F23A2E2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413" y="2613078"/>
            <a:ext cx="5969699" cy="29241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22CE57-4FB8-46E4-AD92-7CEC774A369D}"/>
              </a:ext>
            </a:extLst>
          </p:cNvPr>
          <p:cNvSpPr txBox="1"/>
          <p:nvPr/>
        </p:nvSpPr>
        <p:spPr>
          <a:xfrm>
            <a:off x="919844" y="5653096"/>
            <a:ext cx="4294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Current outlook for the Conservative Party in Moncton (Positive versus Negative)</a:t>
            </a:r>
          </a:p>
        </p:txBody>
      </p:sp>
    </p:spTree>
    <p:extLst>
      <p:ext uri="{BB962C8B-B14F-4D97-AF65-F5344CB8AC3E}">
        <p14:creationId xmlns:p14="http://schemas.microsoft.com/office/powerpoint/2010/main" val="3038412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321AC2-D71D-4A5C-990C-D44DB7552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6" y="0"/>
            <a:ext cx="10638408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1E036A-6D0F-4BF0-ACFD-31EACE8396B7}"/>
              </a:ext>
            </a:extLst>
          </p:cNvPr>
          <p:cNvSpPr txBox="1"/>
          <p:nvPr/>
        </p:nvSpPr>
        <p:spPr>
          <a:xfrm>
            <a:off x="408215" y="5723164"/>
            <a:ext cx="38779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FINAL PREDICTION </a:t>
            </a:r>
          </a:p>
          <a:p>
            <a:r>
              <a:rPr lang="en-CA" sz="3200" dirty="0"/>
              <a:t>(New Brunswick)</a:t>
            </a:r>
          </a:p>
        </p:txBody>
      </p:sp>
    </p:spTree>
    <p:extLst>
      <p:ext uri="{BB962C8B-B14F-4D97-AF65-F5344CB8AC3E}">
        <p14:creationId xmlns:p14="http://schemas.microsoft.com/office/powerpoint/2010/main" val="2943713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ECAD-C38C-4771-9623-085B684D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EF5C3-C14A-4D14-9491-D61A47629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Created our own training and test data </a:t>
            </a:r>
          </a:p>
          <a:p>
            <a:r>
              <a:rPr lang="en-CA" dirty="0"/>
              <a:t>Successfully streamed locational data for our prediction and gave outcomes for Moncton, Fredericton and greater New Brunswick</a:t>
            </a:r>
          </a:p>
          <a:p>
            <a:r>
              <a:rPr lang="en-CA" dirty="0"/>
              <a:t>Liberal’s appear to have the majority vote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9584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DC0F-3237-473F-B200-8BBE4223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F1479-2240-4584-A60A-31C9672A6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[1]"8 Liberals quit over premier's 'humiliating' treatment of Chris Collins | CBC News", </a:t>
            </a:r>
            <a:r>
              <a:rPr lang="en-CA" i="1" dirty="0"/>
              <a:t>CBC</a:t>
            </a:r>
            <a:r>
              <a:rPr lang="en-CA" dirty="0"/>
              <a:t>, 2018. [Online]. Available: https://www.cbc.ca/news/canada/new-brunswick/liberals-moncton-centre-resign-chris-collins-1.4675994. [Accessed: 29- Jul- 2018].</a:t>
            </a:r>
          </a:p>
          <a:p>
            <a:r>
              <a:rPr lang="en-CA" dirty="0"/>
              <a:t>[2]"Higgs will make aggressive school cuts, warn Liberals, who made aggressive school cuts | CBC News", </a:t>
            </a:r>
            <a:r>
              <a:rPr lang="en-CA" i="1" dirty="0"/>
              <a:t>CBC</a:t>
            </a:r>
            <a:r>
              <a:rPr lang="en-CA" dirty="0"/>
              <a:t>, 2018. [Online]. Available: https://www.cbc.ca/news/canada/new-brunswick/higgs-liberals-education-cuts-school-closures-1.4719096. [Accessed: 29- Jul- 2018].</a:t>
            </a:r>
          </a:p>
          <a:p>
            <a:r>
              <a:rPr lang="en-CA" dirty="0"/>
              <a:t>[3]"Disaster politics: Gallant walks 'fine line' with flood-related social media posts | CBC News", </a:t>
            </a:r>
            <a:r>
              <a:rPr lang="en-CA" i="1" dirty="0"/>
              <a:t>CBC</a:t>
            </a:r>
            <a:r>
              <a:rPr lang="en-CA" dirty="0"/>
              <a:t>, 2018. [Online]. Available: https://www.cbc.ca/news/canada/new-brunswick/flood-politics-social-media-gallant-higgs-1.4652658. [Accessed: 29- Jul- 2018].</a:t>
            </a:r>
          </a:p>
          <a:p>
            <a:r>
              <a:rPr lang="en-CA" dirty="0"/>
              <a:t>[4]"Marathon 78-day election cost taxpayers $443 million says Elections Canada | CBC News", </a:t>
            </a:r>
            <a:r>
              <a:rPr lang="en-CA" i="1" dirty="0"/>
              <a:t>CBC</a:t>
            </a:r>
            <a:r>
              <a:rPr lang="en-CA" dirty="0"/>
              <a:t>, 2018. [Online]. Available: https://www.cbc.ca/news/politics/elections-canada-443-million-1.3436139. [Accessed: 31- Jul- 2018].</a:t>
            </a:r>
          </a:p>
          <a:p>
            <a:r>
              <a:rPr lang="en-CA" dirty="0"/>
              <a:t>[5]"Fox News Politics (@</a:t>
            </a:r>
            <a:r>
              <a:rPr lang="en-CA" dirty="0" err="1"/>
              <a:t>foxnewspolitics</a:t>
            </a:r>
            <a:r>
              <a:rPr lang="en-CA" dirty="0"/>
              <a:t>) on Twitter", </a:t>
            </a:r>
            <a:r>
              <a:rPr lang="en-CA" i="1" dirty="0"/>
              <a:t>Twitter.com</a:t>
            </a:r>
            <a:r>
              <a:rPr lang="en-CA" dirty="0"/>
              <a:t>, 2018. [Online]. Available: https://twitter.com/foxnewspolitics?ref_src=twsrc%5Egoogle%7Ctwcamp%5Eserp%7Ctwgr%5Eauthor. [Accessed: 31- Jul- 2018].</a:t>
            </a:r>
          </a:p>
          <a:p>
            <a:r>
              <a:rPr lang="en-CA" dirty="0"/>
              <a:t>[6]C. Vail, "MBA 676: Political Sentiment Lexicon", </a:t>
            </a:r>
            <a:r>
              <a:rPr lang="en-CA" i="1" dirty="0"/>
              <a:t>Rstudio-pubs-static.s3.amazonaws.com</a:t>
            </a:r>
            <a:r>
              <a:rPr lang="en-CA" dirty="0"/>
              <a:t>, 2018. [Online]. Available: https://rstudio-pubs-static.s3.amazonaws.com/338458_3478e1d95ccf49bf90b30abdb4e3bd40.html. [Accessed: 02- Aug- 2018].</a:t>
            </a:r>
          </a:p>
        </p:txBody>
      </p:sp>
    </p:spTree>
    <p:extLst>
      <p:ext uri="{BB962C8B-B14F-4D97-AF65-F5344CB8AC3E}">
        <p14:creationId xmlns:p14="http://schemas.microsoft.com/office/powerpoint/2010/main" val="2691630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D48E-15AC-4F35-9574-AB4CC23A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A8E57-FBB2-46E4-9028-76B84A65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Congrats to everyone who survived this semester! :D</a:t>
            </a:r>
          </a:p>
        </p:txBody>
      </p:sp>
    </p:spTree>
    <p:extLst>
      <p:ext uri="{BB962C8B-B14F-4D97-AF65-F5344CB8AC3E}">
        <p14:creationId xmlns:p14="http://schemas.microsoft.com/office/powerpoint/2010/main" val="3911437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E283-08E0-4618-B891-5976A32F8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Errors in the Data and challenges (appended slide if asked about during questions)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46023-FE3C-4ED1-A1A7-358AF8366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 all tweets were related to the topic that was queried</a:t>
            </a:r>
          </a:p>
          <a:p>
            <a:r>
              <a:rPr lang="en-CA" dirty="0"/>
              <a:t>Limitations in our political lexicon</a:t>
            </a:r>
          </a:p>
          <a:p>
            <a:r>
              <a:rPr lang="en-CA" dirty="0"/>
              <a:t>Limitations of tweets (count)</a:t>
            </a:r>
          </a:p>
          <a:p>
            <a:r>
              <a:rPr lang="en-CA" dirty="0"/>
              <a:t>Spelling and Typos in tweets</a:t>
            </a:r>
          </a:p>
          <a:p>
            <a:r>
              <a:rPr lang="en-CA" dirty="0"/>
              <a:t>Accuracy – 70%</a:t>
            </a:r>
          </a:p>
          <a:p>
            <a:r>
              <a:rPr lang="en-CA" dirty="0"/>
              <a:t>Our challenges: </a:t>
            </a:r>
          </a:p>
          <a:p>
            <a:pPr lvl="1"/>
            <a:r>
              <a:rPr lang="en-CA" dirty="0"/>
              <a:t>Time</a:t>
            </a:r>
          </a:p>
          <a:p>
            <a:pPr lvl="1"/>
            <a:r>
              <a:rPr lang="en-CA" b="1" dirty="0"/>
              <a:t>Data gathering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694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6654-D9B0-4A63-A6FC-BFCE1281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2257F-BB04-40FA-AEA1-669469B0E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Introduction and value proposition</a:t>
            </a:r>
          </a:p>
          <a:p>
            <a:pPr lvl="1"/>
            <a:r>
              <a:rPr lang="en-CA" dirty="0"/>
              <a:t>Political campaigns</a:t>
            </a:r>
          </a:p>
          <a:p>
            <a:pPr lvl="1"/>
            <a:r>
              <a:rPr lang="en-CA" dirty="0"/>
              <a:t>New Brunswick Election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Team Structure and Workflow</a:t>
            </a:r>
          </a:p>
          <a:p>
            <a:pPr lvl="1"/>
            <a:r>
              <a:rPr lang="en-CA" dirty="0"/>
              <a:t>Sprints 1-4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Predictions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Conclusions</a:t>
            </a:r>
          </a:p>
          <a:p>
            <a:pPr marL="457200" indent="-4572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036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6323-21FA-490D-B3D7-6A307C7C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Political Campaigns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D9AA3-C1C0-44A7-9852-F1F4B99F4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Money</a:t>
            </a:r>
          </a:p>
          <a:p>
            <a:r>
              <a:rPr lang="en-CA" dirty="0"/>
              <a:t>Time </a:t>
            </a:r>
          </a:p>
          <a:p>
            <a:r>
              <a:rPr lang="en-CA" dirty="0"/>
              <a:t>Resources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026" name="Picture 2" descr="https://i.cbc.ca/1.3436334.1454706521!/fileImage/httpImage/image.jpg_gen/derivatives/original_780/2015-election-report-costs.jpg">
            <a:extLst>
              <a:ext uri="{FF2B5EF4-FFF2-40B4-BE49-F238E27FC236}">
                <a16:creationId xmlns:a16="http://schemas.microsoft.com/office/drawing/2014/main" id="{BF53A4DA-D47C-4662-8918-CD9F8832B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307" y="2527329"/>
            <a:ext cx="7429500" cy="3114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AC5D74-9A19-4231-AC7C-34AFF256BE60}"/>
              </a:ext>
            </a:extLst>
          </p:cNvPr>
          <p:cNvSpPr/>
          <p:nvPr/>
        </p:nvSpPr>
        <p:spPr>
          <a:xfrm>
            <a:off x="11145573" y="5349074"/>
            <a:ext cx="465234" cy="371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bg1"/>
                </a:solidFill>
                <a:latin typeface="Open Sans"/>
              </a:rPr>
              <a:t>[4]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27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3546-E5E0-44F1-8C88-AD18E40B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candidates win elections?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A6AE7-FFEA-459F-B85F-657685900736}"/>
              </a:ext>
            </a:extLst>
          </p:cNvPr>
          <p:cNvSpPr txBox="1"/>
          <p:nvPr/>
        </p:nvSpPr>
        <p:spPr>
          <a:xfrm>
            <a:off x="2369003" y="2592432"/>
            <a:ext cx="71764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0" dirty="0"/>
              <a:t>PUBLIC OPINION</a:t>
            </a:r>
          </a:p>
        </p:txBody>
      </p:sp>
    </p:spTree>
    <p:extLst>
      <p:ext uri="{BB962C8B-B14F-4D97-AF65-F5344CB8AC3E}">
        <p14:creationId xmlns:p14="http://schemas.microsoft.com/office/powerpoint/2010/main" val="401448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E3A7-59B9-42C4-8E26-70CFD2769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Twit-Predict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1446D-7EF3-499D-A72B-6CB0777FD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678" y="2237646"/>
            <a:ext cx="11029615" cy="3678303"/>
          </a:xfrm>
        </p:spPr>
        <p:txBody>
          <a:bodyPr/>
          <a:lstStyle/>
          <a:p>
            <a:r>
              <a:rPr lang="en-CA" dirty="0"/>
              <a:t>Political predictions for a given party via Sentiment Analysis</a:t>
            </a:r>
          </a:p>
          <a:p>
            <a:pPr lvl="1"/>
            <a:r>
              <a:rPr lang="en-CA" dirty="0"/>
              <a:t>Grouped by location</a:t>
            </a:r>
          </a:p>
          <a:p>
            <a:r>
              <a:rPr lang="en-CA" dirty="0"/>
              <a:t>Customized results for each political party </a:t>
            </a:r>
          </a:p>
        </p:txBody>
      </p:sp>
    </p:spTree>
    <p:extLst>
      <p:ext uri="{BB962C8B-B14F-4D97-AF65-F5344CB8AC3E}">
        <p14:creationId xmlns:p14="http://schemas.microsoft.com/office/powerpoint/2010/main" val="111272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CDD12-247C-47F0-88CD-65D28E75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Twit-predict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EFC10-0CFC-44C7-B6DF-9C194D4AD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Benefits for citizens: </a:t>
            </a:r>
          </a:p>
          <a:p>
            <a:pPr lvl="1"/>
            <a:r>
              <a:rPr lang="en-CA" dirty="0"/>
              <a:t>Encourage citizens to vote if they are unhappy with the current predictions</a:t>
            </a:r>
          </a:p>
          <a:p>
            <a:r>
              <a:rPr lang="en-CA" dirty="0"/>
              <a:t>Benefits for political candidates:</a:t>
            </a:r>
          </a:p>
          <a:p>
            <a:pPr lvl="1"/>
            <a:r>
              <a:rPr lang="en-CA" dirty="0"/>
              <a:t>Gauge public approval via sentiment analysis after events</a:t>
            </a:r>
          </a:p>
          <a:p>
            <a:pPr lvl="1"/>
            <a:r>
              <a:rPr lang="en-CA" dirty="0"/>
              <a:t>Gauge public approval on a location basis -&gt; know which areas to target</a:t>
            </a:r>
          </a:p>
          <a:p>
            <a:pPr lvl="1"/>
            <a:r>
              <a:rPr lang="en-CA" dirty="0"/>
              <a:t>Results can help redirect the campaign to target these demographics saving time, money and resources</a:t>
            </a:r>
          </a:p>
        </p:txBody>
      </p:sp>
    </p:spTree>
    <p:extLst>
      <p:ext uri="{BB962C8B-B14F-4D97-AF65-F5344CB8AC3E}">
        <p14:creationId xmlns:p14="http://schemas.microsoft.com/office/powerpoint/2010/main" val="236517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4A41-A41A-4502-B17F-47D7AE8D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36" y="5262296"/>
            <a:ext cx="4909445" cy="689514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chemeClr val="bg1"/>
                </a:solidFill>
              </a:rPr>
              <a:t>Conservative party - Blaine Higgs 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3065D-E6F6-4086-BA3D-754AB9605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2" descr="https://i.cbc.ca/1.4084805.1530795242!/fileImage/httpImage/image.jpg_gen/derivatives/original_780/brian-gallant.jpg">
            <a:extLst>
              <a:ext uri="{FF2B5EF4-FFF2-40B4-BE49-F238E27FC236}">
                <a16:creationId xmlns:a16="http://schemas.microsoft.com/office/drawing/2014/main" id="{64453D93-881C-4BE6-B708-4D65D08DD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770" y="1605885"/>
            <a:ext cx="5080906" cy="28596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i.cbc.ca/1.4049506.1490971386!/fileImage/httpImage/image.jpg_gen/derivatives/16x9_780/blaine-higgs.jpg">
            <a:extLst>
              <a:ext uri="{FF2B5EF4-FFF2-40B4-BE49-F238E27FC236}">
                <a16:creationId xmlns:a16="http://schemas.microsoft.com/office/drawing/2014/main" id="{5DD44153-5938-4E77-A25C-FF5673277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93" y="1627479"/>
            <a:ext cx="5004172" cy="28164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398DCD-A501-48B4-A002-DC0B686380BE}"/>
              </a:ext>
            </a:extLst>
          </p:cNvPr>
          <p:cNvSpPr txBox="1"/>
          <p:nvPr/>
        </p:nvSpPr>
        <p:spPr>
          <a:xfrm>
            <a:off x="1658884" y="740760"/>
            <a:ext cx="10533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New Brunswick General Election - 24 September 2018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2B3C51-36C7-4E13-AE23-F8EE7D284500}"/>
              </a:ext>
            </a:extLst>
          </p:cNvPr>
          <p:cNvSpPr txBox="1">
            <a:spLocks/>
          </p:cNvSpPr>
          <p:nvPr/>
        </p:nvSpPr>
        <p:spPr>
          <a:xfrm>
            <a:off x="6399607" y="5262296"/>
            <a:ext cx="4909445" cy="689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1800" dirty="0">
                <a:solidFill>
                  <a:schemeClr val="bg1"/>
                </a:solidFill>
              </a:rPr>
              <a:t>liberal party- Brian gallant [2]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A5138F-8C2D-4D46-B797-C67DF7B9089B}"/>
              </a:ext>
            </a:extLst>
          </p:cNvPr>
          <p:cNvSpPr/>
          <p:nvPr/>
        </p:nvSpPr>
        <p:spPr>
          <a:xfrm>
            <a:off x="5617029" y="5086350"/>
            <a:ext cx="734785" cy="1592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440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80E1-AC8C-4462-BE54-A8767C2E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Team Roles and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55D0E-2197-4595-A7C3-32821DA3A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101151" cy="3678303"/>
          </a:xfrm>
        </p:spPr>
        <p:txBody>
          <a:bodyPr/>
          <a:lstStyle/>
          <a:p>
            <a:r>
              <a:rPr lang="en-CA" dirty="0"/>
              <a:t>Team Roles</a:t>
            </a:r>
          </a:p>
          <a:p>
            <a:pPr lvl="1"/>
            <a:r>
              <a:rPr lang="en-CA" dirty="0"/>
              <a:t>Nav: Data Scientist</a:t>
            </a:r>
          </a:p>
          <a:p>
            <a:pPr lvl="1"/>
            <a:r>
              <a:rPr lang="en-CA" dirty="0"/>
              <a:t>Andrea: Data Engineer</a:t>
            </a:r>
          </a:p>
          <a:p>
            <a:r>
              <a:rPr lang="en-CA" dirty="0"/>
              <a:t>4 Sprints ~ 1 week each</a:t>
            </a:r>
          </a:p>
          <a:p>
            <a:r>
              <a:rPr lang="en-CA" dirty="0"/>
              <a:t>External data: News API + Twitter</a:t>
            </a:r>
          </a:p>
          <a:p>
            <a:r>
              <a:rPr lang="en-CA" dirty="0"/>
              <a:t>Tools:: Apache Spark, </a:t>
            </a:r>
            <a:r>
              <a:rPr lang="en-CA" dirty="0" err="1"/>
              <a:t>PowerBI</a:t>
            </a:r>
            <a:r>
              <a:rPr lang="en-CA" dirty="0"/>
              <a:t>, Python</a:t>
            </a:r>
          </a:p>
          <a:p>
            <a:r>
              <a:rPr lang="en-CA" dirty="0"/>
              <a:t>Location: Moncton, Fredericton &amp; Greater New Brunswick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FCFA5-D9D0-4F96-9080-227DFC3A7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160" y="2340511"/>
            <a:ext cx="4892762" cy="398282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DF03FE8-E465-4CC3-AACB-3D3276B3DEE6}"/>
              </a:ext>
            </a:extLst>
          </p:cNvPr>
          <p:cNvSpPr/>
          <p:nvPr/>
        </p:nvSpPr>
        <p:spPr>
          <a:xfrm>
            <a:off x="9201150" y="4514850"/>
            <a:ext cx="342900" cy="310243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86D5C9-16B7-472A-8ED3-31B0F33CF3D4}"/>
              </a:ext>
            </a:extLst>
          </p:cNvPr>
          <p:cNvSpPr/>
          <p:nvPr/>
        </p:nvSpPr>
        <p:spPr>
          <a:xfrm>
            <a:off x="7981950" y="4593771"/>
            <a:ext cx="342900" cy="310243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99BE46-1079-47B5-A69F-4FC89D09035B}"/>
              </a:ext>
            </a:extLst>
          </p:cNvPr>
          <p:cNvSpPr txBox="1"/>
          <p:nvPr/>
        </p:nvSpPr>
        <p:spPr>
          <a:xfrm>
            <a:off x="8801770" y="409791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Moncton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EFDBD5-2616-4517-9A04-81AB1EC46E42}"/>
              </a:ext>
            </a:extLst>
          </p:cNvPr>
          <p:cNvSpPr txBox="1"/>
          <p:nvPr/>
        </p:nvSpPr>
        <p:spPr>
          <a:xfrm>
            <a:off x="7539882" y="4151793"/>
            <a:ext cx="145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Fredericton</a:t>
            </a:r>
          </a:p>
        </p:txBody>
      </p:sp>
    </p:spTree>
    <p:extLst>
      <p:ext uri="{BB962C8B-B14F-4D97-AF65-F5344CB8AC3E}">
        <p14:creationId xmlns:p14="http://schemas.microsoft.com/office/powerpoint/2010/main" val="194729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E8B734-4827-4636-AEEA-CBA582912CAD}"/>
              </a:ext>
            </a:extLst>
          </p:cNvPr>
          <p:cNvSpPr txBox="1"/>
          <p:nvPr/>
        </p:nvSpPr>
        <p:spPr>
          <a:xfrm>
            <a:off x="545163" y="2664231"/>
            <a:ext cx="197011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NewsAPI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Global Political Tweets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2FB493-7EC0-48CF-8C77-13302423C6AF}"/>
              </a:ext>
            </a:extLst>
          </p:cNvPr>
          <p:cNvSpPr txBox="1"/>
          <p:nvPr/>
        </p:nvSpPr>
        <p:spPr>
          <a:xfrm>
            <a:off x="517302" y="4972994"/>
            <a:ext cx="197011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TESTING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New Brunswick Political Tweets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72598C-040E-46F6-B519-3048F67C7A6A}"/>
              </a:ext>
            </a:extLst>
          </p:cNvPr>
          <p:cNvSpPr txBox="1"/>
          <p:nvPr/>
        </p:nvSpPr>
        <p:spPr>
          <a:xfrm>
            <a:off x="3382438" y="4023051"/>
            <a:ext cx="183795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APACHE SPARK </a:t>
            </a:r>
            <a:r>
              <a:rPr lang="en-CA" dirty="0" err="1"/>
              <a:t>Mlib</a:t>
            </a:r>
            <a:r>
              <a:rPr lang="en-CA" dirty="0"/>
              <a:t> (70%)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21F7B0-AD3B-4BB1-B224-BAE55F605481}"/>
              </a:ext>
            </a:extLst>
          </p:cNvPr>
          <p:cNvSpPr txBox="1"/>
          <p:nvPr/>
        </p:nvSpPr>
        <p:spPr>
          <a:xfrm>
            <a:off x="5727975" y="3191023"/>
            <a:ext cx="383470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dirty="0"/>
              <a:t>APACHE SPARK Streamer (Tweets)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Location: Fredericton and Moncton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Blaine Higgs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Conservative Party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Location: Fredericton and Moncton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Brian Gallant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Liberal Party</a:t>
            </a:r>
          </a:p>
          <a:p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230411-A578-403C-979B-E46807A4133D}"/>
              </a:ext>
            </a:extLst>
          </p:cNvPr>
          <p:cNvSpPr txBox="1"/>
          <p:nvPr/>
        </p:nvSpPr>
        <p:spPr>
          <a:xfrm>
            <a:off x="10640291" y="4183672"/>
            <a:ext cx="9719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dirty="0" err="1"/>
              <a:t>PowerBI</a:t>
            </a:r>
            <a:endParaRPr lang="en-CA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A3E7F6-F4CE-4CC0-9523-404F2C1756D8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515279" y="3264396"/>
            <a:ext cx="867159" cy="108182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448BE4-24B9-4890-93BE-EE958ED2934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487418" y="4346217"/>
            <a:ext cx="895020" cy="1088442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047ED4-0FE2-409D-B0CF-B5B3F9D9BAFA}"/>
              </a:ext>
            </a:extLst>
          </p:cNvPr>
          <p:cNvCxnSpPr>
            <a:cxnSpLocks/>
          </p:cNvCxnSpPr>
          <p:nvPr/>
        </p:nvCxnSpPr>
        <p:spPr>
          <a:xfrm flipV="1">
            <a:off x="5262464" y="4367306"/>
            <a:ext cx="507581" cy="1032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4FAF9BE-6706-4029-A240-EDCE39BF9681}"/>
              </a:ext>
            </a:extLst>
          </p:cNvPr>
          <p:cNvSpPr/>
          <p:nvPr/>
        </p:nvSpPr>
        <p:spPr>
          <a:xfrm>
            <a:off x="5339180" y="42578"/>
            <a:ext cx="4496340" cy="8100220"/>
          </a:xfrm>
          <a:prstGeom prst="rect">
            <a:avLst/>
          </a:prstGeom>
          <a:solidFill>
            <a:schemeClr val="bg1">
              <a:lumMod val="65000"/>
              <a:alpha val="85000"/>
            </a:schemeClr>
          </a:solidFill>
          <a:ln>
            <a:noFill/>
          </a:ln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274841-1AD7-4CC3-AD89-944C21A5A6EB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9562679" y="4345185"/>
            <a:ext cx="1077612" cy="23153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214EB26-3EB9-4791-A136-C8EAE3509722}"/>
              </a:ext>
            </a:extLst>
          </p:cNvPr>
          <p:cNvSpPr/>
          <p:nvPr/>
        </p:nvSpPr>
        <p:spPr>
          <a:xfrm>
            <a:off x="9835519" y="45327"/>
            <a:ext cx="4073641" cy="8100220"/>
          </a:xfrm>
          <a:prstGeom prst="rect">
            <a:avLst/>
          </a:prstGeom>
          <a:solidFill>
            <a:schemeClr val="bg1">
              <a:lumMod val="65000"/>
              <a:alpha val="85000"/>
            </a:schemeClr>
          </a:solidFill>
          <a:ln>
            <a:noFill/>
          </a:ln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1EA7C9-3C25-49CB-8C3D-CFAE5923E815}"/>
              </a:ext>
            </a:extLst>
          </p:cNvPr>
          <p:cNvSpPr/>
          <p:nvPr/>
        </p:nvSpPr>
        <p:spPr>
          <a:xfrm>
            <a:off x="-330693" y="-621110"/>
            <a:ext cx="3582189" cy="8100220"/>
          </a:xfrm>
          <a:prstGeom prst="rect">
            <a:avLst/>
          </a:prstGeom>
          <a:solidFill>
            <a:schemeClr val="bg1">
              <a:lumMod val="65000"/>
              <a:alpha val="85000"/>
            </a:schemeClr>
          </a:solidFill>
          <a:ln>
            <a:noFill/>
          </a:ln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56F3C4-3F16-46FD-B3A5-57B1765AC3F8}"/>
              </a:ext>
            </a:extLst>
          </p:cNvPr>
          <p:cNvSpPr/>
          <p:nvPr/>
        </p:nvSpPr>
        <p:spPr>
          <a:xfrm>
            <a:off x="3178609" y="9070"/>
            <a:ext cx="2405013" cy="8100220"/>
          </a:xfrm>
          <a:prstGeom prst="rect">
            <a:avLst/>
          </a:prstGeom>
          <a:solidFill>
            <a:schemeClr val="bg1">
              <a:lumMod val="65000"/>
              <a:alpha val="85000"/>
            </a:schemeClr>
          </a:solidFill>
          <a:ln>
            <a:noFill/>
          </a:ln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106235C-7177-4EF9-AD02-E68C2B8B570F}"/>
              </a:ext>
            </a:extLst>
          </p:cNvPr>
          <p:cNvCxnSpPr>
            <a:cxnSpLocks/>
          </p:cNvCxnSpPr>
          <p:nvPr/>
        </p:nvCxnSpPr>
        <p:spPr>
          <a:xfrm flipV="1">
            <a:off x="5402627" y="2495681"/>
            <a:ext cx="0" cy="3777690"/>
          </a:xfrm>
          <a:prstGeom prst="line">
            <a:avLst/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3F50058-50C3-4962-8EBC-162C80D576AE}"/>
              </a:ext>
            </a:extLst>
          </p:cNvPr>
          <p:cNvSpPr txBox="1"/>
          <p:nvPr/>
        </p:nvSpPr>
        <p:spPr>
          <a:xfrm>
            <a:off x="6485246" y="4002257"/>
            <a:ext cx="2024947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800" dirty="0"/>
              <a:t>Stream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81325A-BE90-4AFF-A14D-0AA772E53AB5}"/>
              </a:ext>
            </a:extLst>
          </p:cNvPr>
          <p:cNvSpPr txBox="1"/>
          <p:nvPr/>
        </p:nvSpPr>
        <p:spPr>
          <a:xfrm>
            <a:off x="3461430" y="3748467"/>
            <a:ext cx="1465508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sz="2800" dirty="0"/>
              <a:t>Machine</a:t>
            </a:r>
          </a:p>
          <a:p>
            <a:r>
              <a:rPr lang="en-CA" sz="2800" dirty="0"/>
              <a:t>Learning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B31CEA-CF90-4D63-ADB0-39DF8D71E37D}"/>
              </a:ext>
            </a:extLst>
          </p:cNvPr>
          <p:cNvSpPr txBox="1"/>
          <p:nvPr/>
        </p:nvSpPr>
        <p:spPr>
          <a:xfrm>
            <a:off x="386869" y="3674834"/>
            <a:ext cx="2434899" cy="12464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2500" dirty="0"/>
              <a:t>Importing Tweets</a:t>
            </a:r>
          </a:p>
          <a:p>
            <a:pPr algn="ctr"/>
            <a:r>
              <a:rPr lang="en-CA" sz="2500" dirty="0"/>
              <a:t>And Sentiment Analysis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D23AAF-1A4C-435D-9617-59F2C9A11EBD}"/>
              </a:ext>
            </a:extLst>
          </p:cNvPr>
          <p:cNvSpPr txBox="1"/>
          <p:nvPr/>
        </p:nvSpPr>
        <p:spPr>
          <a:xfrm>
            <a:off x="9693619" y="3898228"/>
            <a:ext cx="2062952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Data </a:t>
            </a:r>
          </a:p>
          <a:p>
            <a:pPr algn="ctr"/>
            <a:r>
              <a:rPr lang="en-CA" sz="2800" dirty="0"/>
              <a:t>Visualization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1ABB9C-423E-4835-8BC3-2699CD87837B}"/>
              </a:ext>
            </a:extLst>
          </p:cNvPr>
          <p:cNvCxnSpPr>
            <a:cxnSpLocks/>
          </p:cNvCxnSpPr>
          <p:nvPr/>
        </p:nvCxnSpPr>
        <p:spPr>
          <a:xfrm flipV="1">
            <a:off x="9550188" y="2476631"/>
            <a:ext cx="0" cy="3777690"/>
          </a:xfrm>
          <a:prstGeom prst="line">
            <a:avLst/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CCFC734-3BC8-465A-AA5E-60459C178CA7}"/>
              </a:ext>
            </a:extLst>
          </p:cNvPr>
          <p:cNvCxnSpPr>
            <a:cxnSpLocks/>
          </p:cNvCxnSpPr>
          <p:nvPr/>
        </p:nvCxnSpPr>
        <p:spPr>
          <a:xfrm flipV="1">
            <a:off x="3077438" y="2509288"/>
            <a:ext cx="0" cy="3777690"/>
          </a:xfrm>
          <a:prstGeom prst="line">
            <a:avLst/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A5923FDC-8015-4E35-879C-9081BE9B05E2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385976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8" grpId="0" animBg="1"/>
      <p:bldP spid="25" grpId="0" animBg="1"/>
      <p:bldP spid="34" grpId="0" animBg="1"/>
      <p:bldP spid="35" grpId="0" animBg="1"/>
      <p:bldP spid="36" grpId="0" animBg="1"/>
      <p:bldP spid="37" grpId="0" animBg="1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2143</TotalTime>
  <Words>543</Words>
  <Application>Microsoft Office PowerPoint</Application>
  <PresentationFormat>Widescreen</PresentationFormat>
  <Paragraphs>137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Gill Sans MT</vt:lpstr>
      <vt:lpstr>Open Sans</vt:lpstr>
      <vt:lpstr>Wingdings 2</vt:lpstr>
      <vt:lpstr>Dividend</vt:lpstr>
      <vt:lpstr>twit-predict</vt:lpstr>
      <vt:lpstr>Outline</vt:lpstr>
      <vt:lpstr>Political Campaigns</vt:lpstr>
      <vt:lpstr>How do candidates win elections?</vt:lpstr>
      <vt:lpstr>Twit-Predict</vt:lpstr>
      <vt:lpstr>Twit-predict</vt:lpstr>
      <vt:lpstr>Conservative party - Blaine Higgs [1]</vt:lpstr>
      <vt:lpstr>Team Roles and Workflow</vt:lpstr>
      <vt:lpstr>PowerPoint Presentation</vt:lpstr>
      <vt:lpstr>Sprint 1</vt:lpstr>
      <vt:lpstr>Sprint 1:  Tweets and News Headlines</vt:lpstr>
      <vt:lpstr>Sprint 2</vt:lpstr>
      <vt:lpstr>Sprint 3</vt:lpstr>
      <vt:lpstr>Sprint 4: VISUALIZATION</vt:lpstr>
      <vt:lpstr>PowerPoint Presentation</vt:lpstr>
      <vt:lpstr>Conclusions</vt:lpstr>
      <vt:lpstr>References</vt:lpstr>
      <vt:lpstr>Questions!</vt:lpstr>
      <vt:lpstr>Errors in the Data and challenges (appended slide if asked about during questions)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POLITICAL Prediction using tweets</dc:title>
  <dc:creator>Andrea Christians</dc:creator>
  <cp:lastModifiedBy>Andrea Christians</cp:lastModifiedBy>
  <cp:revision>118</cp:revision>
  <dcterms:created xsi:type="dcterms:W3CDTF">2018-07-29T18:22:07Z</dcterms:created>
  <dcterms:modified xsi:type="dcterms:W3CDTF">2018-08-03T17:23:45Z</dcterms:modified>
</cp:coreProperties>
</file>