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SALARY%20ANALYSIS.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SALARY%20ANALYSIS.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SALARY%20ANALYSIS.xlsx" TargetMode="External" /><Relationship Id="rId2" Type="http://schemas.microsoft.com/office/2011/relationships/chartColorStyle" Target="colors3.xml" /><Relationship Id="rId1" Type="http://schemas.microsoft.com/office/2011/relationships/chartStyle" Target="style3.xml" /></Relationships>
</file>

<file path=ppt/charts/_rels/chart4.xml.rels><?xml version="1.0" encoding="UTF-8" standalone="yes"?>
<Relationships xmlns="http://schemas.openxmlformats.org/package/2006/relationships"><Relationship Id="rId3" Type="http://schemas.openxmlformats.org/officeDocument/2006/relationships/oleObject" Target="SALARY%20ANALYSIS.xlsx" TargetMode="External" /><Relationship Id="rId2" Type="http://schemas.microsoft.com/office/2011/relationships/chartColorStyle" Target="colors4.xml" /><Relationship Id="rId1" Type="http://schemas.microsoft.com/office/2011/relationships/chartStyle" Target="style4.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ANALYSIS.xlsx]ANALYSIS!PivotTable1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a:t>DEAPARTMENT SALARY ANALYSIS</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ANALYSIS!$B$1</c:f>
              <c:strCache>
                <c:ptCount val="1"/>
                <c:pt idx="0">
                  <c:v>Total</c:v>
                </c:pt>
              </c:strCache>
            </c:strRef>
          </c:tx>
          <c:spPr>
            <a:solidFill>
              <a:schemeClr val="tx1"/>
            </a:solidFill>
            <a:ln>
              <a:noFill/>
            </a:ln>
            <a:effectLst/>
          </c:spPr>
          <c:invertIfNegative val="0"/>
          <c:cat>
            <c:strRef>
              <c:f>ANALYSIS!$A$2:$A$8</c:f>
              <c:strCache>
                <c:ptCount val="6"/>
                <c:pt idx="0">
                  <c:v>Admin Offices</c:v>
                </c:pt>
                <c:pt idx="1">
                  <c:v>Executive Office</c:v>
                </c:pt>
                <c:pt idx="2">
                  <c:v>IT/IS</c:v>
                </c:pt>
                <c:pt idx="3">
                  <c:v>Production       </c:v>
                </c:pt>
                <c:pt idx="4">
                  <c:v>Sales</c:v>
                </c:pt>
                <c:pt idx="5">
                  <c:v>Software Engineering</c:v>
                </c:pt>
              </c:strCache>
            </c:strRef>
          </c:cat>
          <c:val>
            <c:numRef>
              <c:f>ANALYSIS!$B$2:$B$8</c:f>
              <c:numCache>
                <c:formatCode>General</c:formatCode>
                <c:ptCount val="6"/>
                <c:pt idx="0">
                  <c:v>646127</c:v>
                </c:pt>
                <c:pt idx="1">
                  <c:v>250000</c:v>
                </c:pt>
                <c:pt idx="2">
                  <c:v>4853232</c:v>
                </c:pt>
                <c:pt idx="3">
                  <c:v>12530291</c:v>
                </c:pt>
                <c:pt idx="4">
                  <c:v>2140899</c:v>
                </c:pt>
                <c:pt idx="5">
                  <c:v>1044884</c:v>
                </c:pt>
              </c:numCache>
            </c:numRef>
          </c:val>
          <c:extLst>
            <c:ext xmlns:c16="http://schemas.microsoft.com/office/drawing/2014/chart" uri="{C3380CC4-5D6E-409C-BE32-E72D297353CC}">
              <c16:uniqueId val="{00000000-6408-2B4E-B141-12CBE43CFD55}"/>
            </c:ext>
          </c:extLst>
        </c:ser>
        <c:dLbls>
          <c:showLegendKey val="0"/>
          <c:showVal val="0"/>
          <c:showCatName val="0"/>
          <c:showSerName val="0"/>
          <c:showPercent val="0"/>
          <c:showBubbleSize val="0"/>
        </c:dLbls>
        <c:gapWidth val="246"/>
        <c:overlap val="-28"/>
        <c:axId val="712424126"/>
        <c:axId val="577386907"/>
      </c:barChart>
      <c:catAx>
        <c:axId val="71242412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77386907"/>
        <c:crosses val="autoZero"/>
        <c:auto val="1"/>
        <c:lblAlgn val="ctr"/>
        <c:lblOffset val="100"/>
        <c:noMultiLvlLbl val="0"/>
      </c:catAx>
      <c:valAx>
        <c:axId val="577386907"/>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1242412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ANALYSIS.xlsx]ANALYSIS!PivotTable1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dk1">
                    <a:lumMod val="75000"/>
                    <a:lumOff val="25000"/>
                  </a:schemeClr>
                </a:solidFill>
                <a:latin typeface="+mn-lt"/>
                <a:ea typeface="+mn-ea"/>
                <a:cs typeface="+mn-cs"/>
              </a:defRPr>
            </a:pPr>
            <a:r>
              <a:rPr lang="en-US"/>
              <a:t>PERCENTAGE ANALYSIS</a:t>
            </a:r>
            <a:r>
              <a:rPr lang="en-US" altLang="en-US"/>
              <a:t> (DEPARTMENT)</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dLbl>
          <c:idx val="0"/>
          <c:layout>
            <c:manualLayout>
              <c:x val="-8.2657135665524899E-3"/>
              <c:y val="0.105533851507788"/>
            </c:manualLayout>
          </c:layout>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dLbl>
          <c:idx val="0"/>
          <c:layout>
            <c:manualLayout>
              <c:x val="4.42969371291295E-2"/>
              <c:y val="2.7002461766732801E-2"/>
            </c:manualLayout>
          </c:layout>
          <c:spPr>
            <a:noFill/>
            <a:ln w="12700" cmpd="sng">
              <a:solidFill>
                <a:schemeClr val="accent1"/>
              </a:solidFill>
              <a:prstDash val="solid"/>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pivotFmt>
      <c:pivotFmt>
        <c:idx val="4"/>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pivotFmt>
      <c:pivotFmt>
        <c:idx val="5"/>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pivotFmt>
      <c:pivotFmt>
        <c:idx val="6"/>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dLbl>
          <c:idx val="0"/>
          <c:layout>
            <c:manualLayout>
              <c:x val="-4.3138830549064401E-2"/>
              <c:y val="1.1045472631774E-2"/>
            </c:manualLayout>
          </c:layout>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dLbl>
          <c:idx val="0"/>
          <c:layout>
            <c:manualLayout>
              <c:x val="-8.2657135665524899E-3"/>
              <c:y val="0.105533851507788"/>
            </c:manualLayout>
          </c:layout>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dLbl>
          <c:idx val="0"/>
          <c:layout>
            <c:manualLayout>
              <c:x val="4.42969371291295E-2"/>
              <c:y val="2.7002461766732801E-2"/>
            </c:manualLayout>
          </c:layout>
          <c:spPr>
            <a:noFill/>
            <a:ln w="12700" cmpd="sng">
              <a:solidFill>
                <a:schemeClr val="accent1"/>
              </a:solidFill>
              <a:prstDash val="solid"/>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pivotFmt>
      <c:pivotFmt>
        <c:idx val="11"/>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pivotFmt>
      <c:pivotFmt>
        <c:idx val="12"/>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pivotFmt>
      <c:pivotFmt>
        <c:idx val="13"/>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dLbl>
          <c:idx val="0"/>
          <c:layout>
            <c:manualLayout>
              <c:x val="-4.3138830549064401E-2"/>
              <c:y val="1.1045472631774E-2"/>
            </c:manualLayout>
          </c:layout>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4"/>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dLbl>
          <c:idx val="0"/>
          <c:layout>
            <c:manualLayout>
              <c:x val="-8.2657135665524899E-3"/>
              <c:y val="0.105533851507788"/>
            </c:manualLayout>
          </c:layout>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dLbl>
          <c:idx val="0"/>
          <c:layout>
            <c:manualLayout>
              <c:x val="4.42969371291295E-2"/>
              <c:y val="2.7002461766732801E-2"/>
            </c:manualLayout>
          </c:layout>
          <c:spPr>
            <a:noFill/>
            <a:ln w="12700" cmpd="sng">
              <a:solidFill>
                <a:schemeClr val="accent1"/>
              </a:solidFill>
              <a:prstDash val="solid"/>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pivotFmt>
      <c:pivotFmt>
        <c:idx val="18"/>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pivotFmt>
      <c:pivotFmt>
        <c:idx val="19"/>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pivotFmt>
      <c:pivotFmt>
        <c:idx val="20"/>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dLbl>
          <c:idx val="0"/>
          <c:layout>
            <c:manualLayout>
              <c:x val="-4.3138830549064401E-2"/>
              <c:y val="1.1045472631774E-2"/>
            </c:manualLayout>
          </c:layout>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ANALYSIS!$B$1</c:f>
              <c:strCache>
                <c:ptCount val="1"/>
                <c:pt idx="0">
                  <c:v>Total</c:v>
                </c:pt>
              </c:strCache>
            </c:strRef>
          </c:tx>
          <c:dPt>
            <c:idx val="0"/>
            <c:bubble3D val="0"/>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dPt>
          <c:dPt>
            <c:idx val="1"/>
            <c:bubble3D val="0"/>
            <c:spPr>
              <a:gradFill>
                <a:gsLst>
                  <a:gs pos="100000">
                    <a:schemeClr val="accent2"/>
                  </a:gs>
                  <a:gs pos="0">
                    <a:schemeClr val="accent2">
                      <a:hueOff val="-1670000"/>
                    </a:schemeClr>
                  </a:gs>
                </a:gsLst>
                <a:lin ang="5400000" scaled="0"/>
              </a:gradFill>
              <a:ln>
                <a:gradFill>
                  <a:gsLst>
                    <a:gs pos="100000">
                      <a:schemeClr val="accent2">
                        <a:lumMod val="75000"/>
                      </a:schemeClr>
                    </a:gs>
                    <a:gs pos="0">
                      <a:schemeClr val="accent2">
                        <a:lumMod val="75000"/>
                        <a:hueOff val="-1670000"/>
                      </a:schemeClr>
                    </a:gs>
                  </a:gsLst>
                  <a:lin ang="4620000" scaled="0"/>
                </a:gradFill>
              </a:ln>
              <a:effectLst/>
            </c:spPr>
          </c:dPt>
          <c:dPt>
            <c:idx val="2"/>
            <c:bubble3D val="0"/>
            <c:spPr>
              <a:gradFill>
                <a:gsLst>
                  <a:gs pos="100000">
                    <a:schemeClr val="accent3"/>
                  </a:gs>
                  <a:gs pos="0">
                    <a:schemeClr val="accent3">
                      <a:hueOff val="-1670000"/>
                    </a:schemeClr>
                  </a:gs>
                </a:gsLst>
                <a:lin ang="5400000" scaled="0"/>
              </a:gradFill>
              <a:ln>
                <a:gradFill>
                  <a:gsLst>
                    <a:gs pos="100000">
                      <a:schemeClr val="accent3">
                        <a:lumMod val="75000"/>
                      </a:schemeClr>
                    </a:gs>
                    <a:gs pos="0">
                      <a:schemeClr val="accent3">
                        <a:lumMod val="75000"/>
                        <a:hueOff val="-1670000"/>
                      </a:schemeClr>
                    </a:gs>
                  </a:gsLst>
                  <a:lin ang="4620000" scaled="0"/>
                </a:gradFill>
              </a:ln>
              <a:effectLst/>
            </c:spPr>
          </c:dPt>
          <c:dPt>
            <c:idx val="3"/>
            <c:bubble3D val="0"/>
            <c:spPr>
              <a:gradFill>
                <a:gsLst>
                  <a:gs pos="100000">
                    <a:schemeClr val="accent4"/>
                  </a:gs>
                  <a:gs pos="0">
                    <a:schemeClr val="accent4">
                      <a:hueOff val="-1670000"/>
                    </a:schemeClr>
                  </a:gs>
                </a:gsLst>
                <a:lin ang="5400000" scaled="0"/>
              </a:gradFill>
              <a:ln>
                <a:gradFill>
                  <a:gsLst>
                    <a:gs pos="100000">
                      <a:schemeClr val="accent4">
                        <a:lumMod val="75000"/>
                      </a:schemeClr>
                    </a:gs>
                    <a:gs pos="0">
                      <a:schemeClr val="accent4">
                        <a:lumMod val="75000"/>
                        <a:hueOff val="-1670000"/>
                      </a:schemeClr>
                    </a:gs>
                  </a:gsLst>
                  <a:lin ang="4620000" scaled="0"/>
                </a:gradFill>
              </a:ln>
              <a:effectLst/>
            </c:spPr>
          </c:dPt>
          <c:dPt>
            <c:idx val="4"/>
            <c:bubble3D val="0"/>
            <c:spPr>
              <a:gradFill>
                <a:gsLst>
                  <a:gs pos="100000">
                    <a:schemeClr val="accent5"/>
                  </a:gs>
                  <a:gs pos="0">
                    <a:schemeClr val="accent5">
                      <a:hueOff val="-1670000"/>
                    </a:schemeClr>
                  </a:gs>
                </a:gsLst>
                <a:lin ang="5400000" scaled="0"/>
              </a:gradFill>
              <a:ln>
                <a:gradFill>
                  <a:gsLst>
                    <a:gs pos="100000">
                      <a:schemeClr val="accent5">
                        <a:lumMod val="75000"/>
                      </a:schemeClr>
                    </a:gs>
                    <a:gs pos="0">
                      <a:schemeClr val="accent5">
                        <a:lumMod val="75000"/>
                        <a:hueOff val="-1670000"/>
                      </a:schemeClr>
                    </a:gs>
                  </a:gsLst>
                  <a:lin ang="4620000" scaled="0"/>
                </a:gradFill>
              </a:ln>
              <a:effectLst/>
            </c:spPr>
          </c:dPt>
          <c:dPt>
            <c:idx val="5"/>
            <c:bubble3D val="0"/>
            <c:spPr>
              <a:gradFill>
                <a:gsLst>
                  <a:gs pos="100000">
                    <a:schemeClr val="accent6"/>
                  </a:gs>
                  <a:gs pos="0">
                    <a:schemeClr val="accent6">
                      <a:hueOff val="-1670000"/>
                    </a:schemeClr>
                  </a:gs>
                </a:gsLst>
                <a:lin ang="5400000" scaled="0"/>
              </a:gradFill>
              <a:ln>
                <a:gradFill>
                  <a:gsLst>
                    <a:gs pos="100000">
                      <a:schemeClr val="accent6">
                        <a:lumMod val="75000"/>
                      </a:schemeClr>
                    </a:gs>
                    <a:gs pos="0">
                      <a:schemeClr val="accent6">
                        <a:lumMod val="75000"/>
                        <a:hueOff val="-1670000"/>
                      </a:schemeClr>
                    </a:gs>
                  </a:gsLst>
                  <a:lin ang="4620000" scaled="0"/>
                </a:gradFill>
              </a:ln>
              <a:effectLst/>
            </c:spPr>
          </c:dPt>
          <c:dLbls>
            <c:dLbl>
              <c:idx val="0"/>
              <c:layout>
                <c:manualLayout>
                  <c:x val="-8.2657135665524899E-3"/>
                  <c:y val="0.105533851507788"/>
                </c:manualLayout>
              </c:layout>
              <c:dLblPos val="bestFit"/>
              <c:showLegendKey val="0"/>
              <c:showVal val="0"/>
              <c:showCatName val="0"/>
              <c:showSerName val="0"/>
              <c:showPercent val="1"/>
              <c:showBubbleSize val="0"/>
              <c:extLst>
                <c:ext xmlns:c15="http://schemas.microsoft.com/office/drawing/2012/chart" uri="{CE6537A1-D6FC-4f65-9D91-7224C49458BB}"/>
              </c:extLst>
            </c:dLbl>
            <c:dLbl>
              <c:idx val="1"/>
              <c:layout>
                <c:manualLayout>
                  <c:x val="4.42969371291295E-2"/>
                  <c:y val="2.7002461766732801E-2"/>
                </c:manualLayout>
              </c:layout>
              <c:spPr>
                <a:noFill/>
                <a:ln w="12700" cmpd="sng">
                  <a:solidFill>
                    <a:schemeClr val="accent1"/>
                  </a:solidFill>
                  <a:prstDash val="solid"/>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dLbl>
              <c:idx val="5"/>
              <c:layout>
                <c:manualLayout>
                  <c:x val="-4.3138830549064401E-2"/>
                  <c:y val="1.1045472631774E-2"/>
                </c:manualLayout>
              </c:layout>
              <c:dLblPos val="bestFit"/>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dk1">
                      <a:lumMod val="35000"/>
                      <a:lumOff val="65000"/>
                    </a:schemeClr>
                  </a:solidFill>
                </a:ln>
                <a:effectLst/>
              </c:spPr>
            </c:leaderLines>
            <c:extLst>
              <c:ext xmlns:c15="http://schemas.microsoft.com/office/drawing/2012/chart" uri="{CE6537A1-D6FC-4f65-9D91-7224C49458BB}"/>
            </c:extLst>
          </c:dLbls>
          <c:cat>
            <c:strRef>
              <c:f>ANALYSIS!$A$2:$A$8</c:f>
              <c:strCache>
                <c:ptCount val="6"/>
                <c:pt idx="0">
                  <c:v>Admin Offices</c:v>
                </c:pt>
                <c:pt idx="1">
                  <c:v>Executive Office</c:v>
                </c:pt>
                <c:pt idx="2">
                  <c:v>IT/IS</c:v>
                </c:pt>
                <c:pt idx="3">
                  <c:v>Production       </c:v>
                </c:pt>
                <c:pt idx="4">
                  <c:v>Sales</c:v>
                </c:pt>
                <c:pt idx="5">
                  <c:v>Software Engineering</c:v>
                </c:pt>
              </c:strCache>
            </c:strRef>
          </c:cat>
          <c:val>
            <c:numRef>
              <c:f>ANALYSIS!$B$2:$B$8</c:f>
              <c:numCache>
                <c:formatCode>General</c:formatCode>
                <c:ptCount val="6"/>
                <c:pt idx="0">
                  <c:v>646127</c:v>
                </c:pt>
                <c:pt idx="1">
                  <c:v>250000</c:v>
                </c:pt>
                <c:pt idx="2">
                  <c:v>4853232</c:v>
                </c:pt>
                <c:pt idx="3">
                  <c:v>12530291</c:v>
                </c:pt>
                <c:pt idx="4">
                  <c:v>2140899</c:v>
                </c:pt>
                <c:pt idx="5">
                  <c:v>1044884</c:v>
                </c:pt>
              </c:numCache>
            </c:numRef>
          </c:val>
          <c:extLst>
            <c:ext xmlns:c16="http://schemas.microsoft.com/office/drawing/2014/chart" uri="{C3380CC4-5D6E-409C-BE32-E72D297353CC}">
              <c16:uniqueId val="{00000000-BD2B-CB46-A12E-3781F3B4C722}"/>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ANALYSIS.xlsx]ANALYSIS!PivotTable2</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a:t>GENDER SALARY ANALYSIS</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gradFill>
            <a:gsLst>
              <a:gs pos="0">
                <a:srgbClr val="E30000"/>
              </a:gs>
              <a:gs pos="100000">
                <a:srgbClr val="760303"/>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0">
                <a:srgbClr val="E30000"/>
              </a:gs>
              <a:gs pos="100000">
                <a:srgbClr val="760303"/>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rgbClr val="E30000"/>
              </a:gs>
              <a:gs pos="100000">
                <a:srgbClr val="760303"/>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ANALYSIS!$B$19</c:f>
              <c:strCache>
                <c:ptCount val="1"/>
                <c:pt idx="0">
                  <c:v>Total</c:v>
                </c:pt>
              </c:strCache>
            </c:strRef>
          </c:tx>
          <c:spPr>
            <a:gradFill>
              <a:gsLst>
                <a:gs pos="0">
                  <a:srgbClr val="E30000"/>
                </a:gs>
                <a:gs pos="100000">
                  <a:srgbClr val="760303"/>
                </a:gs>
              </a:gsLst>
              <a:lin ang="5400000" scaled="0"/>
            </a:gradFill>
            <a:ln>
              <a:noFill/>
            </a:ln>
            <a:effectLst/>
          </c:spPr>
          <c:invertIfNegative val="0"/>
          <c:cat>
            <c:strRef>
              <c:f>ANALYSIS!$A$20:$A$22</c:f>
              <c:strCache>
                <c:ptCount val="2"/>
                <c:pt idx="0">
                  <c:v>FEMALE</c:v>
                </c:pt>
                <c:pt idx="1">
                  <c:v>MALE</c:v>
                </c:pt>
              </c:strCache>
            </c:strRef>
          </c:cat>
          <c:val>
            <c:numRef>
              <c:f>ANALYSIS!$B$20:$B$22</c:f>
              <c:numCache>
                <c:formatCode>General</c:formatCode>
                <c:ptCount val="2"/>
                <c:pt idx="0">
                  <c:v>11930464</c:v>
                </c:pt>
                <c:pt idx="1">
                  <c:v>9534969</c:v>
                </c:pt>
              </c:numCache>
            </c:numRef>
          </c:val>
          <c:extLst>
            <c:ext xmlns:c16="http://schemas.microsoft.com/office/drawing/2014/chart" uri="{C3380CC4-5D6E-409C-BE32-E72D297353CC}">
              <c16:uniqueId val="{00000000-3D98-7341-9553-1D8AB6005E5B}"/>
            </c:ext>
          </c:extLst>
        </c:ser>
        <c:dLbls>
          <c:showLegendKey val="0"/>
          <c:showVal val="0"/>
          <c:showCatName val="0"/>
          <c:showSerName val="0"/>
          <c:showPercent val="0"/>
          <c:showBubbleSize val="0"/>
        </c:dLbls>
        <c:gapWidth val="246"/>
        <c:overlap val="-28"/>
        <c:axId val="312532382"/>
        <c:axId val="815777873"/>
      </c:barChart>
      <c:catAx>
        <c:axId val="31253238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15777873"/>
        <c:crosses val="autoZero"/>
        <c:auto val="1"/>
        <c:lblAlgn val="ctr"/>
        <c:lblOffset val="100"/>
        <c:noMultiLvlLbl val="0"/>
      </c:catAx>
      <c:valAx>
        <c:axId val="815777873"/>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12532382"/>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ANALYSIS.xlsx]ANALYSIS!PivotTable2</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a:t>PERCENTAGE ANALYSIS (GENDER) </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pivotFmt>
      <c:pivotFmt>
        <c:idx val="2"/>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pivotFmt>
      <c:pivotFmt>
        <c:idx val="3"/>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pivotFmt>
      <c:pivotFmt>
        <c:idx val="5"/>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pivotFmt>
      <c:pivotFmt>
        <c:idx val="6"/>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pivotFmt>
      <c:pivotFmt>
        <c:idx val="8"/>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pivotFmt>
    </c:pivotFmts>
    <c:plotArea>
      <c:layout/>
      <c:doughnutChart>
        <c:varyColors val="1"/>
        <c:ser>
          <c:idx val="0"/>
          <c:order val="0"/>
          <c:tx>
            <c:strRef>
              <c:f>ANALYSIS!$B$19</c:f>
              <c:strCache>
                <c:ptCount val="1"/>
                <c:pt idx="0">
                  <c:v>Total</c:v>
                </c:pt>
              </c:strCache>
            </c:strRef>
          </c:tx>
          <c:dPt>
            <c:idx val="0"/>
            <c:bubble3D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dPt>
          <c:dPt>
            <c:idx val="1"/>
            <c:bubble3D val="0"/>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ANALYSIS!$A$20:$A$22</c:f>
              <c:strCache>
                <c:ptCount val="2"/>
                <c:pt idx="0">
                  <c:v>FEMALE</c:v>
                </c:pt>
                <c:pt idx="1">
                  <c:v>MALE</c:v>
                </c:pt>
              </c:strCache>
            </c:strRef>
          </c:cat>
          <c:val>
            <c:numRef>
              <c:f>ANALYSIS!$B$20:$B$22</c:f>
              <c:numCache>
                <c:formatCode>General</c:formatCode>
                <c:ptCount val="2"/>
                <c:pt idx="0">
                  <c:v>11930464</c:v>
                </c:pt>
                <c:pt idx="1">
                  <c:v>9534969</c:v>
                </c:pt>
              </c:numCache>
            </c:numRef>
          </c:val>
          <c:extLst>
            <c:ext xmlns:c16="http://schemas.microsoft.com/office/drawing/2014/chart" uri="{C3380CC4-5D6E-409C-BE32-E72D297353CC}">
              <c16:uniqueId val="{00000000-5638-984D-90F0-0A9C1A91707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8">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4620000" scaled="0"/>
        </a:gra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113">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4.xml" /><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295524" y="3314150"/>
            <a:ext cx="8610600" cy="4893647"/>
          </a:xfrm>
          <a:prstGeom prst="rect">
            <a:avLst/>
          </a:prstGeom>
          <a:noFill/>
        </p:spPr>
        <p:txBody>
          <a:bodyPr wrap="square" rtlCol="0">
            <a:spAutoFit/>
          </a:bodyPr>
          <a:lstStyle/>
          <a:p>
            <a:r>
              <a:rPr lang="en-US" sz="2400" b="1" dirty="0"/>
              <a:t>STUDENT NAME</a:t>
            </a:r>
            <a:r>
              <a:rPr lang="en-US" sz="2400" dirty="0"/>
              <a:t>: NAVEEN KUMAR P</a:t>
            </a:r>
          </a:p>
          <a:p>
            <a:r>
              <a:rPr lang="en-US" sz="2400" b="1" dirty="0"/>
              <a:t>REGISTER NO</a:t>
            </a:r>
            <a:r>
              <a:rPr lang="en-US" sz="2400" dirty="0"/>
              <a:t>: 2213211042023</a:t>
            </a:r>
          </a:p>
          <a:p>
            <a:r>
              <a:rPr lang="en-US" sz="2400" b="1" dirty="0"/>
              <a:t>DEPARTMENT</a:t>
            </a:r>
            <a:r>
              <a:rPr lang="en-US" sz="2400" dirty="0"/>
              <a:t>: B.COM ( CORPORATE SECRETARYSHIP )</a:t>
            </a:r>
          </a:p>
          <a:p>
            <a:r>
              <a:rPr lang="en-US" sz="2400" b="1" dirty="0"/>
              <a:t>COLLEGE</a:t>
            </a:r>
            <a:r>
              <a:rPr lang="en-US" sz="2400" dirty="0"/>
              <a:t> : PRESIDENCY COLLEGE (Autonomous), Chennai</a:t>
            </a:r>
          </a:p>
          <a:p>
            <a:endParaRPr lang="en-US" sz="2400" dirty="0"/>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739775" y="1038225"/>
            <a:ext cx="8200390" cy="5429250"/>
          </a:xfrm>
          <a:prstGeom prst="rect">
            <a:avLst/>
          </a:prstGeom>
          <a:noFill/>
        </p:spPr>
        <p:txBody>
          <a:bodyPr wrap="square" rtlCol="0">
            <a:noAutofit/>
          </a:bodyPr>
          <a:lstStyle/>
          <a:p>
            <a:pPr marL="342900" indent="-342900">
              <a:buFont typeface="Wingdings" panose="05000000000000000000" charset="0"/>
              <a:buChar char="v"/>
            </a:pPr>
            <a:r>
              <a:rPr lang="en-US" sz="2000" b="1"/>
              <a:t>Data Preparation:</a:t>
            </a:r>
          </a:p>
          <a:p>
            <a:pPr indent="0">
              <a:buNone/>
            </a:pPr>
            <a:endParaRPr lang="en-US" sz="2000"/>
          </a:p>
          <a:p>
            <a:pPr marL="342900" indent="-342900">
              <a:buFont typeface="Wingdings" panose="05000000000000000000" charset="0"/>
              <a:buChar char="Ø"/>
            </a:pPr>
            <a:r>
              <a:rPr lang="en-US" sz="2000" b="1"/>
              <a:t>Feature Selection:</a:t>
            </a:r>
            <a:r>
              <a:rPr lang="en-US" sz="2000"/>
              <a:t> Identifying relevant variables such as department, job title, years of experience, and education level that may influence salary.</a:t>
            </a:r>
          </a:p>
          <a:p>
            <a:pPr indent="0">
              <a:buNone/>
            </a:pPr>
            <a:endParaRPr lang="en-US" sz="2000"/>
          </a:p>
          <a:p>
            <a:pPr marL="342900" indent="-342900">
              <a:buFont typeface="Wingdings" panose="05000000000000000000" charset="0"/>
              <a:buChar char="Ø"/>
            </a:pPr>
            <a:r>
              <a:rPr lang="en-US" sz="2000" b="1"/>
              <a:t>Data Transformation</a:t>
            </a:r>
            <a:r>
              <a:rPr lang="en-US" sz="2000"/>
              <a:t>: Converting categorical variables into numerical formats using techniques like one-hot encoding, and normalizing numerical data where necessary.</a:t>
            </a:r>
          </a:p>
          <a:p>
            <a:pPr indent="0">
              <a:buNone/>
            </a:pPr>
            <a:endParaRPr lang="en-US" sz="2000"/>
          </a:p>
          <a:p>
            <a:pPr marL="342900" indent="-342900">
              <a:buFont typeface="Wingdings" panose="05000000000000000000" charset="0"/>
              <a:buChar char="v"/>
            </a:pPr>
            <a:r>
              <a:rPr lang="en-US" sz="2000" b="1"/>
              <a:t>Model Selection:</a:t>
            </a:r>
          </a:p>
          <a:p>
            <a:pPr indent="0">
              <a:buNone/>
            </a:pPr>
            <a:endParaRPr lang="en-US" sz="2000"/>
          </a:p>
          <a:p>
            <a:pPr marL="342900" indent="-342900">
              <a:buFont typeface="Wingdings" panose="05000000000000000000" charset="0"/>
              <a:buChar char="Ø"/>
            </a:pPr>
            <a:r>
              <a:rPr lang="en-US" sz="2000" b="1"/>
              <a:t>Regression Analysis:</a:t>
            </a:r>
            <a:r>
              <a:rPr lang="en-US" sz="2000"/>
              <a:t> Implementing linear regression models to determine the impact of each factor on employee salaries.</a:t>
            </a:r>
          </a:p>
          <a:p>
            <a:pPr indent="0">
              <a:buNone/>
            </a:pPr>
            <a:endParaRPr lang="en-US" sz="2000"/>
          </a:p>
          <a:p>
            <a:pPr marL="342900" indent="-342900">
              <a:buFont typeface="Wingdings" panose="05000000000000000000" charset="0"/>
              <a:buChar char="Ø"/>
            </a:pPr>
            <a:r>
              <a:rPr lang="en-US" sz="2000" b="1"/>
              <a:t>Decision Trees/Random Forest:</a:t>
            </a:r>
            <a:r>
              <a:rPr lang="en-US" sz="2000"/>
              <a:t> Exploring non-linear relationships by using decision tree models or ensemble methods like random forests to capture more complex interactions between variables.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 name="Chart 3">
            <a:extLst>
              <a:ext uri="{FF2B5EF4-FFF2-40B4-BE49-F238E27FC236}">
                <a16:creationId xmlns:a16="http://schemas.microsoft.com/office/drawing/2014/main" id="{E6CBF96D-3C77-C708-4B3D-BDCEF19635FF}"/>
              </a:ext>
            </a:extLst>
          </p:cNvPr>
          <p:cNvGraphicFramePr>
            <a:graphicFrameLocks/>
          </p:cNvGraphicFramePr>
          <p:nvPr>
            <p:extLst>
              <p:ext uri="{D42A27DB-BD31-4B8C-83A1-F6EECF244321}">
                <p14:modId xmlns:p14="http://schemas.microsoft.com/office/powerpoint/2010/main" val="1188265343"/>
              </p:ext>
            </p:extLst>
          </p:nvPr>
        </p:nvGraphicFramePr>
        <p:xfrm>
          <a:off x="755332" y="1143634"/>
          <a:ext cx="5203463" cy="27326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45AEE201-3173-2306-27EF-CEBECE135143}"/>
              </a:ext>
            </a:extLst>
          </p:cNvPr>
          <p:cNvGraphicFramePr>
            <a:graphicFrameLocks/>
          </p:cNvGraphicFramePr>
          <p:nvPr>
            <p:extLst>
              <p:ext uri="{D42A27DB-BD31-4B8C-83A1-F6EECF244321}">
                <p14:modId xmlns:p14="http://schemas.microsoft.com/office/powerpoint/2010/main" val="1809955274"/>
              </p:ext>
            </p:extLst>
          </p:nvPr>
        </p:nvGraphicFramePr>
        <p:xfrm>
          <a:off x="3357063" y="4125343"/>
          <a:ext cx="5161521" cy="273265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GB" altLang="en-US"/>
              <a:t>RESULTS</a:t>
            </a:r>
          </a:p>
        </p:txBody>
      </p:sp>
      <p:graphicFrame>
        <p:nvGraphicFramePr>
          <p:cNvPr id="6" name="Chart 5">
            <a:extLst>
              <a:ext uri="{FF2B5EF4-FFF2-40B4-BE49-F238E27FC236}">
                <a16:creationId xmlns:a16="http://schemas.microsoft.com/office/drawing/2014/main" id="{8EA15E09-4B4D-3EBD-5FA2-2348FAA8C283}"/>
              </a:ext>
            </a:extLst>
          </p:cNvPr>
          <p:cNvGraphicFramePr>
            <a:graphicFrameLocks/>
          </p:cNvGraphicFramePr>
          <p:nvPr>
            <p:extLst>
              <p:ext uri="{D42A27DB-BD31-4B8C-83A1-F6EECF244321}">
                <p14:modId xmlns:p14="http://schemas.microsoft.com/office/powerpoint/2010/main" val="2226727228"/>
              </p:ext>
            </p:extLst>
          </p:nvPr>
        </p:nvGraphicFramePr>
        <p:xfrm>
          <a:off x="266974" y="1178960"/>
          <a:ext cx="5203463" cy="27326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872A6CA-BD6F-DEC4-BD33-628D2F7B7452}"/>
              </a:ext>
            </a:extLst>
          </p:cNvPr>
          <p:cNvGraphicFramePr>
            <a:graphicFrameLocks/>
          </p:cNvGraphicFramePr>
          <p:nvPr>
            <p:extLst>
              <p:ext uri="{D42A27DB-BD31-4B8C-83A1-F6EECF244321}">
                <p14:modId xmlns:p14="http://schemas.microsoft.com/office/powerpoint/2010/main" val="600715897"/>
              </p:ext>
            </p:extLst>
          </p:nvPr>
        </p:nvGraphicFramePr>
        <p:xfrm>
          <a:off x="4175367" y="4125344"/>
          <a:ext cx="5161521" cy="27326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233170" y="1628775"/>
            <a:ext cx="8214360" cy="3477895"/>
          </a:xfrm>
          <a:prstGeom prst="rect">
            <a:avLst/>
          </a:prstGeom>
          <a:noFill/>
        </p:spPr>
        <p:txBody>
          <a:bodyPr wrap="square" rtlCol="0">
            <a:noAutofit/>
          </a:bodyPr>
          <a:lstStyle/>
          <a:p>
            <a:endParaRPr lang="en-US" sz="2400"/>
          </a:p>
          <a:p>
            <a:r>
              <a:rPr lang="en-US" sz="2400"/>
              <a:t>The employee salary analysis shows that while salaries are generally competitive, there are some disparities, particularly in gender pay and performance-based compensation. </a:t>
            </a:r>
          </a:p>
          <a:p>
            <a:endParaRPr lang="en-US" sz="2400"/>
          </a:p>
          <a:p>
            <a:endParaRPr lang="en-US" sz="2400"/>
          </a:p>
          <a:p>
            <a:r>
              <a:rPr lang="en-US" sz="2400"/>
              <a:t>Addressing these gaps, reviewing salary structures regularly, and ensuring fair pay practices will enhance employee satisfaction and retention, fostering a more equitable work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altLang="en-US" sz="4400" b="1" dirty="0">
                <a:solidFill>
                  <a:srgbClr val="0F0F0F"/>
                </a:solidFill>
                <a:latin typeface="Times New Roman" panose="02020603050405020304" pitchFamily="18" charset="0"/>
                <a:cs typeface="Times New Roman" panose="02020603050405020304" pitchFamily="18" charset="0"/>
              </a:rPr>
              <a:t>Salary</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Box 10"/>
          <p:cNvSpPr txBox="1"/>
          <p:nvPr/>
        </p:nvSpPr>
        <p:spPr>
          <a:xfrm>
            <a:off x="1295400" y="2133600"/>
            <a:ext cx="6689725" cy="3199765"/>
          </a:xfrm>
          <a:prstGeom prst="rect">
            <a:avLst/>
          </a:prstGeom>
          <a:noFill/>
        </p:spPr>
        <p:txBody>
          <a:bodyPr wrap="square" rtlCol="0">
            <a:spAutoFit/>
          </a:bodyPr>
          <a:lstStyle/>
          <a:p>
            <a:endParaRPr lang="en-GB" altLang="en-US" sz="2400"/>
          </a:p>
          <a:p>
            <a:r>
              <a:rPr lang="en-GB" altLang="en-US" sz="2600"/>
              <a:t>Analyze salary disparities aross departments, considering gender, experience and job roles.</a:t>
            </a:r>
          </a:p>
          <a:p>
            <a:pPr lvl="0"/>
            <a:endParaRPr lang="en-GB" altLang="en-US" sz="2400"/>
          </a:p>
          <a:p>
            <a:endParaRPr lang="en-GB" altLang="en-US" sz="2400"/>
          </a:p>
          <a:p>
            <a:pPr algn="l"/>
            <a:r>
              <a:rPr lang="en-GB" altLang="en-US" sz="2600"/>
              <a:t>Evaluate salary distribution among     departments to ensure alignment with organizational needs.</a:t>
            </a:r>
          </a:p>
        </p:txBody>
      </p:sp>
      <p:sp>
        <p:nvSpPr>
          <p:cNvPr id="15" name="Oval 14"/>
          <p:cNvSpPr/>
          <p:nvPr/>
        </p:nvSpPr>
        <p:spPr>
          <a:xfrm>
            <a:off x="1143000" y="4114800"/>
            <a:ext cx="152400" cy="1524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8" name="Text Box 17"/>
          <p:cNvSpPr txBox="1"/>
          <p:nvPr/>
        </p:nvSpPr>
        <p:spPr>
          <a:xfrm>
            <a:off x="924560" y="2614295"/>
            <a:ext cx="4064000" cy="368300"/>
          </a:xfrm>
          <a:prstGeom prst="rect">
            <a:avLst/>
          </a:prstGeom>
          <a:noFill/>
        </p:spPr>
        <p:txBody>
          <a:bodyPr wrap="square" rtlCol="0">
            <a:spAutoFit/>
          </a:bodyPr>
          <a:lstStyle/>
          <a:p>
            <a:endParaRPr lang="en-US"/>
          </a:p>
        </p:txBody>
      </p:sp>
      <p:sp>
        <p:nvSpPr>
          <p:cNvPr id="21" name="Oval 20"/>
          <p:cNvSpPr/>
          <p:nvPr/>
        </p:nvSpPr>
        <p:spPr>
          <a:xfrm>
            <a:off x="1143000" y="2671445"/>
            <a:ext cx="152400" cy="1524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1752600"/>
            <a:ext cx="7924800" cy="1198880"/>
          </a:xfrm>
          <a:prstGeom prst="rect">
            <a:avLst/>
          </a:prstGeom>
          <a:noFill/>
        </p:spPr>
        <p:txBody>
          <a:bodyPr wrap="square" rtlCol="0">
            <a:spAutoFit/>
          </a:bodyPr>
          <a:lstStyle/>
          <a:p>
            <a:pPr algn="l">
              <a:buFont typeface="Arial" panose="020B0604020202020204" pitchFamily="34" charset="0"/>
              <a:buChar char="•"/>
            </a:pPr>
            <a:r>
              <a:rPr lang="en-GB" alt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The "Employee Salary Analysis Using Excel" project aims to explore and analyze the salary data of employees within an organization</a:t>
            </a:r>
            <a:endParaRPr lang="en-IN" sz="2400"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066800" y="3200400"/>
            <a:ext cx="7642860" cy="1198880"/>
          </a:xfrm>
          <a:prstGeom prst="rect">
            <a:avLst/>
          </a:prstGeom>
          <a:noFill/>
        </p:spPr>
        <p:txBody>
          <a:bodyPr wrap="square" rtlCol="0">
            <a:spAutoFit/>
          </a:bodyPr>
          <a:lstStyle/>
          <a:p>
            <a:pPr algn="l">
              <a:buFont typeface="Arial" panose="020B0604020202020204" pitchFamily="34" charset="0"/>
              <a:buChar char="•"/>
            </a:pPr>
            <a:r>
              <a:rPr lang="en-GB" altLang="en-US" sz="2400" dirty="0">
                <a:solidFill>
                  <a:srgbClr val="0D0D0D"/>
                </a:solidFill>
                <a:effectLst/>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This analysis provides insights into how salaries are distributed across various departments, job titles, and experience levels.</a:t>
            </a:r>
            <a:endParaRPr lang="en-US" sz="2400"/>
          </a:p>
        </p:txBody>
      </p:sp>
      <p:sp>
        <p:nvSpPr>
          <p:cNvPr id="13" name="Text Box 12"/>
          <p:cNvSpPr txBox="1"/>
          <p:nvPr/>
        </p:nvSpPr>
        <p:spPr>
          <a:xfrm>
            <a:off x="1066800" y="4724400"/>
            <a:ext cx="7872095" cy="1568450"/>
          </a:xfrm>
          <a:prstGeom prst="rect">
            <a:avLst/>
          </a:prstGeom>
          <a:noFill/>
        </p:spPr>
        <p:txBody>
          <a:bodyPr wrap="square" rtlCol="0">
            <a:spAutoFit/>
          </a:bodyPr>
          <a:lstStyle/>
          <a:p>
            <a:pPr algn="l">
              <a:buFont typeface="Arial" panose="020B0604020202020204" pitchFamily="34" charset="0"/>
              <a:buChar char="•"/>
            </a:pPr>
            <a:r>
              <a:rPr lang="en-GB" altLang="en-US" sz="2400" dirty="0">
                <a:solidFill>
                  <a:srgbClr val="0D0D0D"/>
                </a:solidFill>
                <a:effectLst/>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By leveraging Excel’s powerful data analysis tools, we seek to identify any disparities or trends in salary allocation, understand the factors influencing salary levels, and ensure equitable compensation practices.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762000" y="1673225"/>
            <a:ext cx="7049770" cy="4799965"/>
          </a:xfrm>
          <a:prstGeom prst="rect">
            <a:avLst/>
          </a:prstGeom>
          <a:noFill/>
        </p:spPr>
        <p:txBody>
          <a:bodyPr wrap="square" rtlCol="0">
            <a:spAutoFit/>
          </a:bodyPr>
          <a:lstStyle/>
          <a:p>
            <a:r>
              <a:rPr lang="en-US" b="1"/>
              <a:t>Human Resources (HR) Department:</a:t>
            </a:r>
            <a:endParaRPr lang="en-US"/>
          </a:p>
          <a:p>
            <a:endParaRPr lang="en-US"/>
          </a:p>
          <a:p>
            <a:r>
              <a:rPr lang="en-US"/>
              <a:t>HR professionals will utilize the analysis to evaluate and optimize salary structures, ensuring equity and market competitiveness across the organization.</a:t>
            </a:r>
          </a:p>
          <a:p>
            <a:endParaRPr lang="en-US"/>
          </a:p>
          <a:p>
            <a:r>
              <a:rPr lang="en-US" b="1"/>
              <a:t>Senior Management and Executives:</a:t>
            </a:r>
          </a:p>
          <a:p>
            <a:endParaRPr lang="en-US" b="1"/>
          </a:p>
          <a:p>
            <a:r>
              <a:rPr lang="en-US"/>
              <a:t>Executives can leverage the insights to inform strategic decisions related to budgeting, resource allocation, and compensation policies, thereby aligning payroll expenses with organizational goals.</a:t>
            </a:r>
          </a:p>
          <a:p>
            <a:endParaRPr lang="en-US"/>
          </a:p>
          <a:p>
            <a:r>
              <a:rPr lang="en-US" b="1"/>
              <a:t>Finance Department:</a:t>
            </a:r>
            <a:endParaRPr lang="en-US"/>
          </a:p>
          <a:p>
            <a:endParaRPr lang="en-US"/>
          </a:p>
          <a:p>
            <a:r>
              <a:rPr lang="en-US"/>
              <a:t>The finance team will use the analysis to manage payroll expenditures, integrate findings into broader financial forecasts, and ensure efficient allocation of financial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588010" y="1600200"/>
            <a:ext cx="8946515" cy="1630045"/>
          </a:xfrm>
          <a:prstGeom prst="rect">
            <a:avLst/>
          </a:prstGeom>
          <a:noFill/>
        </p:spPr>
        <p:txBody>
          <a:bodyPr wrap="square" rtlCol="0">
            <a:noAutofit/>
          </a:bodyPr>
          <a:lstStyle/>
          <a:p>
            <a:pPr algn="just"/>
            <a:r>
              <a:rPr lang="en-US" sz="2000"/>
              <a:t>Our solution is the employees' salaries analysis that is conducted through Excel. It looks at the salary data of departments and different roles systematically in order to point out the areas that need to be addressed to give accurate suggestions that the enterprise should follow like the best way the managers treat their employees is to give them equal treatment, and the best method of budgeting according to the data</a:t>
            </a:r>
            <a:r>
              <a:rPr lang="en-GB" altLang="en-US" sz="2000"/>
              <a:t>.</a:t>
            </a:r>
          </a:p>
        </p:txBody>
      </p:sp>
      <p:sp>
        <p:nvSpPr>
          <p:cNvPr id="10" name="Text Box 9"/>
          <p:cNvSpPr txBox="1"/>
          <p:nvPr/>
        </p:nvSpPr>
        <p:spPr>
          <a:xfrm>
            <a:off x="565150" y="3505200"/>
            <a:ext cx="7733665" cy="1971675"/>
          </a:xfrm>
          <a:prstGeom prst="rect">
            <a:avLst/>
          </a:prstGeom>
          <a:noFill/>
        </p:spPr>
        <p:txBody>
          <a:bodyPr wrap="square" rtlCol="0">
            <a:noAutofit/>
          </a:bodyPr>
          <a:lstStyle/>
          <a:p>
            <a:r>
              <a:rPr lang="en-US" sz="2000" b="1"/>
              <a:t>Value Proposition:</a:t>
            </a:r>
          </a:p>
          <a:p>
            <a:endParaRPr lang="en-US" sz="2000"/>
          </a:p>
          <a:p>
            <a:r>
              <a:rPr lang="en-US" sz="2000" b="1"/>
              <a:t>Data-Driven Insights:</a:t>
            </a:r>
            <a:r>
              <a:rPr lang="en-US" sz="2000"/>
              <a:t> The analysis offers a deep dive into salary structures, providing actionable insights that can guide strategic decisions regarding compensation and resource allocation.</a:t>
            </a:r>
          </a:p>
          <a:p>
            <a:endParaRPr lang="en-US" sz="2000"/>
          </a:p>
          <a:p>
            <a:r>
              <a:rPr lang="en-US" sz="2000" b="1"/>
              <a:t>Improved Equity</a:t>
            </a:r>
            <a:r>
              <a:rPr lang="en-US" sz="2000"/>
              <a:t>: By identifying salary disparities across departments and roles, the solution enables HR and management to address potential inequities, fostering a more transparent and fair compensation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7" name="TextBox 6">
            <a:extLst>
              <a:ext uri="{FF2B5EF4-FFF2-40B4-BE49-F238E27FC236}">
                <a16:creationId xmlns:a16="http://schemas.microsoft.com/office/drawing/2014/main" id="{B3280655-E44E-5FC8-6A59-F58AD131330A}"/>
              </a:ext>
            </a:extLst>
          </p:cNvPr>
          <p:cNvSpPr txBox="1"/>
          <p:nvPr/>
        </p:nvSpPr>
        <p:spPr>
          <a:xfrm>
            <a:off x="755331" y="1463834"/>
            <a:ext cx="11273674" cy="3970318"/>
          </a:xfrm>
          <a:prstGeom prst="rect">
            <a:avLst/>
          </a:prstGeom>
          <a:noFill/>
        </p:spPr>
        <p:txBody>
          <a:bodyPr wrap="square">
            <a:spAutoFit/>
          </a:bodyPr>
          <a:lstStyle/>
          <a:p>
            <a:r>
              <a:rPr lang="en-US" sz="2800" b="1" dirty="0"/>
              <a:t>RAW DATA Sheet:   </a:t>
            </a:r>
          </a:p>
          <a:p>
            <a:pPr marL="514350" indent="-514350">
              <a:buAutoNum type="arabicPeriod"/>
            </a:pPr>
            <a:endParaRPr lang="en-US" sz="2800" dirty="0"/>
          </a:p>
          <a:p>
            <a:r>
              <a:rPr lang="en-US" sz="2800" dirty="0"/>
              <a:t>- Employee details: Name, ID, salary, department.   </a:t>
            </a:r>
          </a:p>
          <a:p>
            <a:r>
              <a:rPr lang="en-US" sz="2800" dirty="0"/>
              <a:t>- Performance metrics: Performance score, engagement survey, satisfaction.   </a:t>
            </a:r>
          </a:p>
          <a:p>
            <a:r>
              <a:rPr lang="en-US" sz="2800" dirty="0"/>
              <a:t>- Behavioral metrics: Special projects, days late, absences.</a:t>
            </a:r>
          </a:p>
          <a:p>
            <a:pPr marL="514350" indent="-514350">
              <a:buAutoNum type="arabicPeriod"/>
            </a:pPr>
            <a:endParaRPr lang="en-US" sz="2800" dirty="0"/>
          </a:p>
          <a:p>
            <a:r>
              <a:rPr lang="en-US" sz="2800" b="1" dirty="0"/>
              <a:t> ANALYSIS Sheet</a:t>
            </a:r>
            <a:r>
              <a:rPr lang="en-US" sz="2800" dirty="0"/>
              <a:t>:  </a:t>
            </a:r>
          </a:p>
          <a:p>
            <a:endParaRPr lang="en-US" sz="2800" dirty="0"/>
          </a:p>
          <a:p>
            <a:r>
              <a:rPr lang="en-US" sz="2800" dirty="0"/>
              <a:t> - Summary of total salary per department.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9725025" y="3428998"/>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739775" y="1600200"/>
            <a:ext cx="8611235" cy="4399915"/>
          </a:xfrm>
          <a:prstGeom prst="rect">
            <a:avLst/>
          </a:prstGeom>
          <a:noFill/>
        </p:spPr>
        <p:txBody>
          <a:bodyPr wrap="square" rtlCol="0">
            <a:spAutoFit/>
          </a:bodyPr>
          <a:lstStyle/>
          <a:p>
            <a:r>
              <a:rPr lang="en-US" sz="2000" b="1"/>
              <a:t>Comprehensive Analysis:</a:t>
            </a:r>
            <a:r>
              <a:rPr lang="en-US" sz="2000"/>
              <a:t> We didn't just stop at average salaries; our analysis explores department-wise, role-specific, and experience-based salary trends. This holistic view provides a well-rounded understanding of salary dynamics within the organization.</a:t>
            </a:r>
          </a:p>
          <a:p>
            <a:endParaRPr lang="en-US" sz="2000"/>
          </a:p>
          <a:p>
            <a:r>
              <a:rPr lang="en-US" sz="2000" b="1"/>
              <a:t>Data-Driven Decision Making:</a:t>
            </a:r>
            <a:r>
              <a:rPr lang="en-US" sz="2000"/>
              <a:t> Through detailed visualizations and pivot tables, our analysis offers actionable insights. For example, we've identified key departments where salary adjustments could significantly impact employee retention and satisfaction.</a:t>
            </a:r>
          </a:p>
          <a:p>
            <a:endParaRPr lang="en-US" sz="2000"/>
          </a:p>
          <a:p>
            <a:r>
              <a:rPr lang="en-US" sz="2000" b="1"/>
              <a:t>Uncovering Disparities</a:t>
            </a:r>
            <a:r>
              <a:rPr lang="en-US" sz="2000"/>
              <a:t>: One of the standout aspects of our solution is identifying any potential discrepancies in salary distribution across different demographics, such as gender or department. This allows us to address and mitigate any pay gaps, ensuring fairness and equality.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4770</Words>
  <Application>Microsoft Office PowerPoint</Application>
  <PresentationFormat>Widescreen</PresentationFormat>
  <Paragraphs>130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 Ranjith</cp:lastModifiedBy>
  <cp:revision>17</cp:revision>
  <dcterms:created xsi:type="dcterms:W3CDTF">2024-03-29T15:07:00Z</dcterms:created>
  <dcterms:modified xsi:type="dcterms:W3CDTF">2024-09-08T17:26:19Z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35BE553A18D6420192BFC2FFE7A96B54_12</vt:lpwstr>
  </property>
  <property fmtid="{D5CDD505-2E9C-101B-9397-08002B2CF9AE}" pid="5" name="KSOProductBuildVer">
    <vt:lpwstr>1033-12.2.0.17562</vt:lpwstr>
  </property>
</Properties>
</file>