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3E3338-4065-4D6F-BC12-D4E5152F9A0E}">
  <a:tblStyle styleId="{563E3338-4065-4D6F-BC12-D4E5152F9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maticS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db6aea0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db6aea0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df9f045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df9f045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db6aea0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db6aea0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db6aea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db6aea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df9f0457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df9f0457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df9f0457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df9f0457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db6aea0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db6aea0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db6aea0a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db6aea0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db6aea0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db6aea0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A Comparative Study Of Deep Learning Models For Traffic Sign Classification</a:t>
            </a:r>
            <a:endParaRPr sz="5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(Design Credits Presentation)</a:t>
            </a:r>
            <a:endParaRPr sz="3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0" y="3890400"/>
            <a:ext cx="19848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NAVLIKA SINGH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SUPERVISOR: JITENDRA YASASWI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Introduction!</a:t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Comparative study of deep learning models for traffic sign classification.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Benchmarking state-of-the-art deep learning models on skewed datasets(&lt;0.5%).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Dataset!</a:t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Bosch Internal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~90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skewed.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ConvNeXt?</a:t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Modernize a standard ResNet towards the design of a vision transformer.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Results!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8"/>
          <p:cNvGraphicFramePr/>
          <p:nvPr/>
        </p:nvGraphicFramePr>
        <p:xfrm>
          <a:off x="115625" y="10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{563E3338-4065-4D6F-BC12-D4E5152F9A0E}</a:tableStyleId>
              </a:tblPr>
              <a:tblGrid>
                <a:gridCol w="842425"/>
                <a:gridCol w="3606925"/>
                <a:gridCol w="2224675"/>
                <a:gridCol w="2224675"/>
              </a:tblGrid>
              <a:tr h="45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S.NO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Distinguishing Features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Reported 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</a:tr>
              <a:tr h="97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lt1"/>
                          </a:solidFill>
                        </a:rPr>
                        <a:t>1</a:t>
                      </a:r>
                      <a:endParaRPr sz="125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ConvNeXt Tiny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Number of channels: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(96. 192, 384, 768)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Number of Blocks: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(3, 3, 9, 3)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98.2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7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lt1"/>
                          </a:solidFill>
                        </a:rPr>
                        <a:t>2</a:t>
                      </a:r>
                      <a:endParaRPr sz="125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ConvNeXt Small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Number of channels: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(96. 192, 384, 768)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Number of Blocks: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(3, 3, 27, 3)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97.7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4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lt1"/>
                          </a:solidFill>
                        </a:rPr>
                        <a:t>3</a:t>
                      </a:r>
                      <a:endParaRPr sz="125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ConvNeXt Base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Number of channels: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(128, 256, 512, 1024)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Number of Blocks: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(3, 3, 27, 3)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97.5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1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lt1"/>
                          </a:solidFill>
                        </a:rPr>
                        <a:t>4</a:t>
                      </a:r>
                      <a:endParaRPr sz="125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ConvNeXt Large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Number of channels: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(192, 384, 768, 1536)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Number of Blocks: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(3, 3, 27, 3)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97.3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9"/>
          <p:cNvGraphicFramePr/>
          <p:nvPr/>
        </p:nvGraphicFramePr>
        <p:xfrm>
          <a:off x="115625" y="2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{563E3338-4065-4D6F-BC12-D4E5152F9A0E}</a:tableStyleId>
              </a:tblPr>
              <a:tblGrid>
                <a:gridCol w="1139600"/>
                <a:gridCol w="4879325"/>
                <a:gridCol w="3009450"/>
              </a:tblGrid>
              <a:tr h="7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S.NO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Data Augmentation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Reported 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51C75"/>
                    </a:solidFill>
                  </a:tcPr>
                </a:tc>
              </a:tr>
              <a:tr h="97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lt1"/>
                          </a:solidFill>
                        </a:rPr>
                        <a:t>1</a:t>
                      </a:r>
                      <a:endParaRPr sz="125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Augmentation Module(Bosch Internal) + Default settings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95.94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lt1"/>
                          </a:solidFill>
                        </a:rPr>
                        <a:t>2</a:t>
                      </a:r>
                      <a:endParaRPr sz="125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Augmentation Module(Bosch Internal) Only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96.20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lt1"/>
                          </a:solidFill>
                        </a:rPr>
                        <a:t>3</a:t>
                      </a:r>
                      <a:endParaRPr sz="125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All Transformations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95.88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lt1"/>
                          </a:solidFill>
                        </a:rPr>
                        <a:t>4</a:t>
                      </a:r>
                      <a:endParaRPr sz="125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Rand Augment(“rand-m5-n2”)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96.32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lt1"/>
                          </a:solidFill>
                        </a:rPr>
                        <a:t>5</a:t>
                      </a:r>
                      <a:endParaRPr sz="125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No Mixup + No Cutmix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96.53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9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lt1"/>
                          </a:solidFill>
                        </a:rPr>
                        <a:t>6</a:t>
                      </a:r>
                      <a:endParaRPr sz="125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No Mixup + No Cutmix + No Random Erasing 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</a:rPr>
                        <a:t>96.32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 &amp; Respective Metrics</a:t>
            </a:r>
            <a:endParaRPr/>
          </a:p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ConvNeXt Large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Avg. Recall: 96.96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Avg. Precision: 97.90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EfficientNet-B2: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Avg. Recall: 95.7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Avg. Precision: 97.1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Replicating procedure on GTSRB dataset.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43 </a:t>
            </a:r>
            <a:r>
              <a:rPr lang="en"/>
              <a:t>classes</a:t>
            </a:r>
            <a:r>
              <a:rPr lang="en"/>
              <a:t> of traffic signs, split into 39209 training images and 12630 test images.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