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3"/>
  </p:notes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Fraunces Bold" charset="1" panose="00000000000000000000"/>
      <p:regular r:id="rId16"/>
    </p:embeddedFont>
    <p:embeddedFont>
      <p:font typeface="Arimo" charset="1" panose="020B0604020202020204"/>
      <p:regular r:id="rId17"/>
    </p:embeddedFont>
    <p:embeddedFont>
      <p:font typeface="Arimo Bold" charset="1" panose="020B0704020202020204"/>
      <p:regular r:id="rId18"/>
    </p:embeddedFont>
    <p:embeddedFont>
      <p:font typeface="Fraunces" charset="1" panose="000000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notesMasters/notesMaster1.xml" Type="http://schemas.openxmlformats.org/officeDocument/2006/relationships/notesMaster"/><Relationship Id="rId14" Target="theme/theme2.xml" Type="http://schemas.openxmlformats.org/officeDocument/2006/relationships/theme"/><Relationship Id="rId15" Target="notesSlides/notesSlide1.xml" Type="http://schemas.openxmlformats.org/officeDocument/2006/relationships/note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notesSlides/notesSlide2.xml" Type="http://schemas.openxmlformats.org/officeDocument/2006/relationships/notesSlide"/><Relationship Id="rId2" Target="presProps.xml" Type="http://schemas.openxmlformats.org/officeDocument/2006/relationships/presProps"/><Relationship Id="rId20" Target="notesSlides/notesSlide3.xml" Type="http://schemas.openxmlformats.org/officeDocument/2006/relationships/notesSlide"/><Relationship Id="rId21" Target="notesSlides/notesSlide4.xml" Type="http://schemas.openxmlformats.org/officeDocument/2006/relationships/notesSlide"/><Relationship Id="rId22" Target="notesSlides/notesSlide5.xml" Type="http://schemas.openxmlformats.org/officeDocument/2006/relationships/notesSlide"/><Relationship Id="rId23" Target="notesSlides/notesSlide6.xml" Type="http://schemas.openxmlformats.org/officeDocument/2006/relationships/notesSlide"/><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7.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8.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DEEEE1"/>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FFA"/>
            </a:solidFill>
          </p:spPr>
        </p:sp>
      </p:grpSp>
      <p:sp>
        <p:nvSpPr>
          <p:cNvPr name="Freeform 6" id="6"/>
          <p:cNvSpPr/>
          <p:nvPr/>
        </p:nvSpPr>
        <p:spPr>
          <a:xfrm flipH="false" flipV="false" rot="0">
            <a:off x="0" y="0"/>
            <a:ext cx="6858000" cy="10287000"/>
          </a:xfrm>
          <a:custGeom>
            <a:avLst/>
            <a:gdLst/>
            <a:ahLst/>
            <a:cxnLst/>
            <a:rect r="r" b="b" t="t" l="l"/>
            <a:pathLst>
              <a:path h="10287000" w="6858000">
                <a:moveTo>
                  <a:pt x="0" y="0"/>
                </a:moveTo>
                <a:lnTo>
                  <a:pt x="6858000" y="0"/>
                </a:lnTo>
                <a:lnTo>
                  <a:pt x="6858000" y="10287000"/>
                </a:lnTo>
                <a:lnTo>
                  <a:pt x="0" y="10287000"/>
                </a:lnTo>
                <a:lnTo>
                  <a:pt x="0" y="0"/>
                </a:lnTo>
                <a:close/>
              </a:path>
            </a:pathLst>
          </a:custGeom>
          <a:blipFill>
            <a:blip r:embed="rId3"/>
            <a:stretch>
              <a:fillRect l="-77708" t="0" r="-77708" b="0"/>
            </a:stretch>
          </a:blipFill>
        </p:spPr>
      </p:sp>
      <p:grpSp>
        <p:nvGrpSpPr>
          <p:cNvPr name="Group 7" id="7"/>
          <p:cNvGrpSpPr/>
          <p:nvPr/>
        </p:nvGrpSpPr>
        <p:grpSpPr>
          <a:xfrm rot="0">
            <a:off x="7850237" y="1028700"/>
            <a:ext cx="9445526" cy="2930767"/>
            <a:chOff x="0" y="0"/>
            <a:chExt cx="12594035" cy="3907689"/>
          </a:xfrm>
        </p:grpSpPr>
        <p:sp>
          <p:nvSpPr>
            <p:cNvPr name="Freeform 8" id="8"/>
            <p:cNvSpPr/>
            <p:nvPr/>
          </p:nvSpPr>
          <p:spPr>
            <a:xfrm flipH="false" flipV="false" rot="0">
              <a:off x="0" y="0"/>
              <a:ext cx="12594035" cy="3907689"/>
            </a:xfrm>
            <a:custGeom>
              <a:avLst/>
              <a:gdLst/>
              <a:ahLst/>
              <a:cxnLst/>
              <a:rect r="r" b="b" t="t" l="l"/>
              <a:pathLst>
                <a:path h="3907689" w="12594035">
                  <a:moveTo>
                    <a:pt x="0" y="0"/>
                  </a:moveTo>
                  <a:lnTo>
                    <a:pt x="12594035" y="0"/>
                  </a:lnTo>
                  <a:lnTo>
                    <a:pt x="12594035" y="3907689"/>
                  </a:lnTo>
                  <a:lnTo>
                    <a:pt x="0" y="3907689"/>
                  </a:lnTo>
                  <a:close/>
                </a:path>
              </a:pathLst>
            </a:custGeom>
            <a:solidFill>
              <a:srgbClr val="000000">
                <a:alpha val="0"/>
              </a:srgbClr>
            </a:solidFill>
          </p:spPr>
        </p:sp>
        <p:sp>
          <p:nvSpPr>
            <p:cNvPr name="TextBox 9" id="9"/>
            <p:cNvSpPr txBox="true"/>
            <p:nvPr/>
          </p:nvSpPr>
          <p:spPr>
            <a:xfrm>
              <a:off x="0" y="-19050"/>
              <a:ext cx="12594035" cy="3926739"/>
            </a:xfrm>
            <a:prstGeom prst="rect">
              <a:avLst/>
            </a:prstGeom>
          </p:spPr>
          <p:txBody>
            <a:bodyPr anchor="t" rtlCol="false" tIns="0" lIns="0" bIns="0" rIns="0"/>
            <a:lstStyle/>
            <a:p>
              <a:pPr algn="l">
                <a:lnSpc>
                  <a:spcPts val="6937"/>
                </a:lnSpc>
              </a:pPr>
              <a:r>
                <a:rPr lang="en-US" sz="5562" b="true">
                  <a:solidFill>
                    <a:srgbClr val="3B4540"/>
                  </a:solidFill>
                  <a:latin typeface="Fraunces Bold"/>
                  <a:ea typeface="Fraunces Bold"/>
                  <a:cs typeface="Fraunces Bold"/>
                  <a:sym typeface="Fraunces Bold"/>
                </a:rPr>
                <a:t>Daikin &amp; DJIME Collaboration: Optimizing HVAC with Data Analytics</a:t>
              </a:r>
            </a:p>
          </p:txBody>
        </p:sp>
      </p:grpSp>
      <p:grpSp>
        <p:nvGrpSpPr>
          <p:cNvPr name="Group 10" id="10"/>
          <p:cNvGrpSpPr/>
          <p:nvPr/>
        </p:nvGrpSpPr>
        <p:grpSpPr>
          <a:xfrm rot="0">
            <a:off x="7813774" y="4355901"/>
            <a:ext cx="9445526" cy="3175398"/>
            <a:chOff x="0" y="0"/>
            <a:chExt cx="12594035" cy="4233863"/>
          </a:xfrm>
        </p:grpSpPr>
        <p:sp>
          <p:nvSpPr>
            <p:cNvPr name="Freeform 11" id="11"/>
            <p:cNvSpPr/>
            <p:nvPr/>
          </p:nvSpPr>
          <p:spPr>
            <a:xfrm flipH="false" flipV="false" rot="0">
              <a:off x="0" y="0"/>
              <a:ext cx="12594035" cy="4233863"/>
            </a:xfrm>
            <a:custGeom>
              <a:avLst/>
              <a:gdLst/>
              <a:ahLst/>
              <a:cxnLst/>
              <a:rect r="r" b="b" t="t" l="l"/>
              <a:pathLst>
                <a:path h="4233863" w="12594035">
                  <a:moveTo>
                    <a:pt x="0" y="0"/>
                  </a:moveTo>
                  <a:lnTo>
                    <a:pt x="12594035" y="0"/>
                  </a:lnTo>
                  <a:lnTo>
                    <a:pt x="12594035" y="4233863"/>
                  </a:lnTo>
                  <a:lnTo>
                    <a:pt x="0" y="4233863"/>
                  </a:lnTo>
                  <a:close/>
                </a:path>
              </a:pathLst>
            </a:custGeom>
            <a:solidFill>
              <a:srgbClr val="000000">
                <a:alpha val="0"/>
              </a:srgbClr>
            </a:solidFill>
          </p:spPr>
        </p:sp>
        <p:sp>
          <p:nvSpPr>
            <p:cNvPr name="TextBox 12" id="12"/>
            <p:cNvSpPr txBox="true"/>
            <p:nvPr/>
          </p:nvSpPr>
          <p:spPr>
            <a:xfrm>
              <a:off x="0" y="-104775"/>
              <a:ext cx="12594035" cy="4338638"/>
            </a:xfrm>
            <a:prstGeom prst="rect">
              <a:avLst/>
            </a:prstGeom>
          </p:spPr>
          <p:txBody>
            <a:bodyPr anchor="t" rtlCol="false" tIns="0" lIns="0" bIns="0" rIns="0"/>
            <a:lstStyle/>
            <a:p>
              <a:pPr algn="l">
                <a:lnSpc>
                  <a:spcPts val="3562"/>
                </a:lnSpc>
              </a:pPr>
              <a:r>
                <a:rPr lang="en-US" sz="2187">
                  <a:solidFill>
                    <a:srgbClr val="405449"/>
                  </a:solidFill>
                  <a:latin typeface="Arimo"/>
                  <a:ea typeface="Arimo"/>
                  <a:cs typeface="Arimo"/>
                  <a:sym typeface="Arimo"/>
                </a:rPr>
                <a:t>This presentation highlights the joint project between Daikin Industries and DJIME (Daikin Joint Innovation and Management Engineering Center), aimed at utilizing data analytics to enhance HVAC system performance. It will explore the project's objectives, methodologies, key insights, and practical recommendations. This collaboration reflects Daikin's dedication to innovation and data-driven decision-making.</a:t>
              </a:r>
            </a:p>
          </p:txBody>
        </p:sp>
      </p:grpSp>
      <p:grpSp>
        <p:nvGrpSpPr>
          <p:cNvPr name="Group 13" id="13"/>
          <p:cNvGrpSpPr/>
          <p:nvPr/>
        </p:nvGrpSpPr>
        <p:grpSpPr>
          <a:xfrm rot="0">
            <a:off x="7845475" y="8200579"/>
            <a:ext cx="463154" cy="463154"/>
            <a:chOff x="0" y="0"/>
            <a:chExt cx="617538" cy="617538"/>
          </a:xfrm>
        </p:grpSpPr>
        <p:sp>
          <p:nvSpPr>
            <p:cNvPr name="Freeform 14" id="14"/>
            <p:cNvSpPr/>
            <p:nvPr/>
          </p:nvSpPr>
          <p:spPr>
            <a:xfrm flipH="false" flipV="false" rot="0">
              <a:off x="0" y="0"/>
              <a:ext cx="617601" cy="617601"/>
            </a:xfrm>
            <a:custGeom>
              <a:avLst/>
              <a:gdLst/>
              <a:ahLst/>
              <a:cxnLst/>
              <a:rect r="r" b="b" t="t" l="l"/>
              <a:pathLst>
                <a:path h="617601" w="617601">
                  <a:moveTo>
                    <a:pt x="0" y="308737"/>
                  </a:moveTo>
                  <a:cubicBezTo>
                    <a:pt x="0" y="138303"/>
                    <a:pt x="138303" y="0"/>
                    <a:pt x="308737" y="0"/>
                  </a:cubicBezTo>
                  <a:cubicBezTo>
                    <a:pt x="310642" y="0"/>
                    <a:pt x="312547" y="889"/>
                    <a:pt x="313690" y="2413"/>
                  </a:cubicBezTo>
                  <a:lnTo>
                    <a:pt x="308737" y="6350"/>
                  </a:lnTo>
                  <a:lnTo>
                    <a:pt x="308737" y="0"/>
                  </a:lnTo>
                  <a:lnTo>
                    <a:pt x="308737" y="6350"/>
                  </a:lnTo>
                  <a:lnTo>
                    <a:pt x="308737" y="0"/>
                  </a:lnTo>
                  <a:cubicBezTo>
                    <a:pt x="479298" y="0"/>
                    <a:pt x="617601" y="138303"/>
                    <a:pt x="617601" y="308737"/>
                  </a:cubicBezTo>
                  <a:cubicBezTo>
                    <a:pt x="617601" y="311150"/>
                    <a:pt x="616204" y="313309"/>
                    <a:pt x="614045" y="314452"/>
                  </a:cubicBezTo>
                  <a:lnTo>
                    <a:pt x="611251" y="308737"/>
                  </a:lnTo>
                  <a:lnTo>
                    <a:pt x="617601" y="308737"/>
                  </a:lnTo>
                  <a:cubicBezTo>
                    <a:pt x="617601" y="479298"/>
                    <a:pt x="479298" y="617474"/>
                    <a:pt x="308864" y="617474"/>
                  </a:cubicBezTo>
                  <a:lnTo>
                    <a:pt x="308864" y="611124"/>
                  </a:lnTo>
                  <a:lnTo>
                    <a:pt x="308864" y="604774"/>
                  </a:lnTo>
                  <a:lnTo>
                    <a:pt x="308864" y="611124"/>
                  </a:lnTo>
                  <a:lnTo>
                    <a:pt x="308864" y="617474"/>
                  </a:lnTo>
                  <a:cubicBezTo>
                    <a:pt x="138303" y="617601"/>
                    <a:pt x="0" y="479298"/>
                    <a:pt x="0" y="308737"/>
                  </a:cubicBezTo>
                  <a:lnTo>
                    <a:pt x="6350" y="308737"/>
                  </a:lnTo>
                  <a:lnTo>
                    <a:pt x="0" y="308737"/>
                  </a:lnTo>
                  <a:moveTo>
                    <a:pt x="12700" y="308737"/>
                  </a:moveTo>
                  <a:lnTo>
                    <a:pt x="6350" y="308737"/>
                  </a:lnTo>
                  <a:lnTo>
                    <a:pt x="12700" y="308737"/>
                  </a:lnTo>
                  <a:cubicBezTo>
                    <a:pt x="12700" y="472313"/>
                    <a:pt x="145288" y="604901"/>
                    <a:pt x="308737" y="604901"/>
                  </a:cubicBezTo>
                  <a:cubicBezTo>
                    <a:pt x="312293" y="604901"/>
                    <a:pt x="315087" y="607695"/>
                    <a:pt x="315087" y="611251"/>
                  </a:cubicBezTo>
                  <a:cubicBezTo>
                    <a:pt x="315087" y="614807"/>
                    <a:pt x="312293" y="617601"/>
                    <a:pt x="308737" y="617601"/>
                  </a:cubicBezTo>
                  <a:cubicBezTo>
                    <a:pt x="305181" y="617601"/>
                    <a:pt x="302387" y="614807"/>
                    <a:pt x="302387" y="611251"/>
                  </a:cubicBezTo>
                  <a:cubicBezTo>
                    <a:pt x="302387" y="607695"/>
                    <a:pt x="305181" y="604901"/>
                    <a:pt x="308737" y="604901"/>
                  </a:cubicBezTo>
                  <a:cubicBezTo>
                    <a:pt x="472313" y="604901"/>
                    <a:pt x="604774" y="472313"/>
                    <a:pt x="604774" y="308864"/>
                  </a:cubicBezTo>
                  <a:cubicBezTo>
                    <a:pt x="604774" y="306451"/>
                    <a:pt x="606171" y="304292"/>
                    <a:pt x="608330" y="303149"/>
                  </a:cubicBezTo>
                  <a:lnTo>
                    <a:pt x="611124" y="308864"/>
                  </a:lnTo>
                  <a:lnTo>
                    <a:pt x="604774" y="308864"/>
                  </a:lnTo>
                  <a:cubicBezTo>
                    <a:pt x="604901" y="145288"/>
                    <a:pt x="472313" y="12700"/>
                    <a:pt x="308737" y="12700"/>
                  </a:cubicBezTo>
                  <a:cubicBezTo>
                    <a:pt x="306832" y="12700"/>
                    <a:pt x="304927" y="11811"/>
                    <a:pt x="303784" y="10287"/>
                  </a:cubicBezTo>
                  <a:lnTo>
                    <a:pt x="308737" y="6350"/>
                  </a:lnTo>
                  <a:lnTo>
                    <a:pt x="308737" y="12700"/>
                  </a:lnTo>
                  <a:cubicBezTo>
                    <a:pt x="145288" y="12700"/>
                    <a:pt x="12700" y="145288"/>
                    <a:pt x="12700" y="308737"/>
                  </a:cubicBezTo>
                  <a:close/>
                </a:path>
              </a:pathLst>
            </a:custGeom>
            <a:solidFill>
              <a:srgbClr val="FFFFFF"/>
            </a:solidFill>
          </p:spPr>
        </p:sp>
      </p:grpSp>
      <p:grpSp>
        <p:nvGrpSpPr>
          <p:cNvPr name="Group 15" id="15"/>
          <p:cNvGrpSpPr/>
          <p:nvPr/>
        </p:nvGrpSpPr>
        <p:grpSpPr>
          <a:xfrm rot="0">
            <a:off x="7845475" y="7694021"/>
            <a:ext cx="2642090" cy="2447820"/>
            <a:chOff x="0" y="0"/>
            <a:chExt cx="3522786" cy="3263759"/>
          </a:xfrm>
        </p:grpSpPr>
        <p:sp>
          <p:nvSpPr>
            <p:cNvPr name="Freeform 16" id="16"/>
            <p:cNvSpPr/>
            <p:nvPr/>
          </p:nvSpPr>
          <p:spPr>
            <a:xfrm flipH="false" flipV="false" rot="0">
              <a:off x="0" y="0"/>
              <a:ext cx="3522787" cy="3263759"/>
            </a:xfrm>
            <a:custGeom>
              <a:avLst/>
              <a:gdLst/>
              <a:ahLst/>
              <a:cxnLst/>
              <a:rect r="r" b="b" t="t" l="l"/>
              <a:pathLst>
                <a:path h="3263759" w="3522787">
                  <a:moveTo>
                    <a:pt x="0" y="0"/>
                  </a:moveTo>
                  <a:lnTo>
                    <a:pt x="3522787" y="0"/>
                  </a:lnTo>
                  <a:lnTo>
                    <a:pt x="3522787" y="3263759"/>
                  </a:lnTo>
                  <a:lnTo>
                    <a:pt x="0" y="3263759"/>
                  </a:lnTo>
                  <a:close/>
                </a:path>
              </a:pathLst>
            </a:custGeom>
            <a:solidFill>
              <a:srgbClr val="000000">
                <a:alpha val="0"/>
              </a:srgbClr>
            </a:solidFill>
          </p:spPr>
        </p:sp>
        <p:sp>
          <p:nvSpPr>
            <p:cNvPr name="TextBox 17" id="17"/>
            <p:cNvSpPr txBox="true"/>
            <p:nvPr/>
          </p:nvSpPr>
          <p:spPr>
            <a:xfrm>
              <a:off x="0" y="-95250"/>
              <a:ext cx="3522786" cy="3359009"/>
            </a:xfrm>
            <a:prstGeom prst="rect">
              <a:avLst/>
            </a:prstGeom>
          </p:spPr>
          <p:txBody>
            <a:bodyPr anchor="t" rtlCol="false" tIns="0" lIns="0" bIns="0" rIns="0"/>
            <a:lstStyle/>
            <a:p>
              <a:pPr algn="l">
                <a:lnSpc>
                  <a:spcPts val="3874"/>
                </a:lnSpc>
              </a:pPr>
              <a:r>
                <a:rPr lang="en-US" sz="2499" b="true">
                  <a:solidFill>
                    <a:srgbClr val="405449"/>
                  </a:solidFill>
                  <a:latin typeface="Arimo Bold"/>
                  <a:ea typeface="Arimo Bold"/>
                  <a:cs typeface="Arimo Bold"/>
                  <a:sym typeface="Arimo Bold"/>
                </a:rPr>
                <a:t>Submitted by : </a:t>
              </a:r>
            </a:p>
            <a:p>
              <a:pPr algn="l">
                <a:lnSpc>
                  <a:spcPts val="3875"/>
                </a:lnSpc>
              </a:pPr>
              <a:r>
                <a:rPr lang="en-US" sz="2499" b="true">
                  <a:solidFill>
                    <a:srgbClr val="405449"/>
                  </a:solidFill>
                  <a:latin typeface="Arimo Bold"/>
                  <a:ea typeface="Arimo Bold"/>
                  <a:cs typeface="Arimo Bold"/>
                  <a:sym typeface="Arimo Bold"/>
                </a:rPr>
                <a:t>Navneet Mittal</a:t>
              </a:r>
            </a:p>
            <a:p>
              <a:pPr algn="l">
                <a:lnSpc>
                  <a:spcPts val="3875"/>
                </a:lnSpc>
              </a:pPr>
              <a:r>
                <a:rPr lang="en-US" sz="2499" b="true">
                  <a:solidFill>
                    <a:srgbClr val="405449"/>
                  </a:solidFill>
                  <a:latin typeface="Arimo Bold"/>
                  <a:ea typeface="Arimo Bold"/>
                  <a:cs typeface="Arimo Bold"/>
                  <a:sym typeface="Arimo Bold"/>
                </a:rPr>
                <a:t>055026</a:t>
              </a:r>
            </a:p>
            <a:p>
              <a:pPr algn="l">
                <a:lnSpc>
                  <a:spcPts val="3874"/>
                </a:lnSpc>
              </a:pPr>
              <a:r>
                <a:rPr lang="en-US" sz="2499" b="true">
                  <a:solidFill>
                    <a:srgbClr val="405449"/>
                  </a:solidFill>
                  <a:latin typeface="Arimo Bold"/>
                  <a:ea typeface="Arimo Bold"/>
                  <a:cs typeface="Arimo Bold"/>
                  <a:sym typeface="Arimo Bold"/>
                </a:rPr>
                <a:t>BDA -05</a:t>
              </a:r>
            </a:p>
            <a:p>
              <a:pPr algn="l">
                <a:lnSpc>
                  <a:spcPts val="3875"/>
                </a:lnSpc>
              </a:pPr>
              <a:r>
                <a:rPr lang="en-US" sz="2499" b="true">
                  <a:solidFill>
                    <a:srgbClr val="405449"/>
                  </a:solidFill>
                  <a:latin typeface="Arimo Bold"/>
                  <a:ea typeface="Arimo Bold"/>
                  <a:cs typeface="Arimo Bold"/>
                  <a:sym typeface="Arimo Bold"/>
                </a:rPr>
                <a:t>Section K</a:t>
              </a:r>
            </a:p>
          </p:txBody>
        </p:sp>
      </p:gr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FFA"/>
            </a:solidFill>
          </p:spPr>
        </p:sp>
      </p:grpSp>
      <p:grpSp>
        <p:nvGrpSpPr>
          <p:cNvPr name="Group 4" id="4"/>
          <p:cNvGrpSpPr/>
          <p:nvPr/>
        </p:nvGrpSpPr>
        <p:grpSpPr>
          <a:xfrm rot="0">
            <a:off x="992237" y="1597819"/>
            <a:ext cx="16303526" cy="2054467"/>
            <a:chOff x="0" y="0"/>
            <a:chExt cx="21738035" cy="2739289"/>
          </a:xfrm>
        </p:grpSpPr>
        <p:sp>
          <p:nvSpPr>
            <p:cNvPr name="Freeform 5" id="5"/>
            <p:cNvSpPr/>
            <p:nvPr/>
          </p:nvSpPr>
          <p:spPr>
            <a:xfrm flipH="false" flipV="false" rot="0">
              <a:off x="0" y="0"/>
              <a:ext cx="21738034" cy="2739289"/>
            </a:xfrm>
            <a:custGeom>
              <a:avLst/>
              <a:gdLst/>
              <a:ahLst/>
              <a:cxnLst/>
              <a:rect r="r" b="b" t="t" l="l"/>
              <a:pathLst>
                <a:path h="2739289" w="21738034">
                  <a:moveTo>
                    <a:pt x="0" y="0"/>
                  </a:moveTo>
                  <a:lnTo>
                    <a:pt x="21738034" y="0"/>
                  </a:lnTo>
                  <a:lnTo>
                    <a:pt x="21738034" y="2739289"/>
                  </a:lnTo>
                  <a:lnTo>
                    <a:pt x="0" y="2739289"/>
                  </a:lnTo>
                  <a:close/>
                </a:path>
              </a:pathLst>
            </a:custGeom>
            <a:solidFill>
              <a:srgbClr val="000000">
                <a:alpha val="0"/>
              </a:srgbClr>
            </a:solidFill>
          </p:spPr>
        </p:sp>
        <p:sp>
          <p:nvSpPr>
            <p:cNvPr name="TextBox 6" id="6"/>
            <p:cNvSpPr txBox="true"/>
            <p:nvPr/>
          </p:nvSpPr>
          <p:spPr>
            <a:xfrm>
              <a:off x="0" y="-19050"/>
              <a:ext cx="21738035" cy="2758339"/>
            </a:xfrm>
            <a:prstGeom prst="rect">
              <a:avLst/>
            </a:prstGeom>
          </p:spPr>
          <p:txBody>
            <a:bodyPr anchor="t" rtlCol="false" tIns="0" lIns="0" bIns="0" rIns="0"/>
            <a:lstStyle/>
            <a:p>
              <a:pPr algn="l">
                <a:lnSpc>
                  <a:spcPts val="6937"/>
                </a:lnSpc>
              </a:pPr>
              <a:r>
                <a:rPr lang="en-US" sz="5562" b="true">
                  <a:solidFill>
                    <a:srgbClr val="3B4540"/>
                  </a:solidFill>
                  <a:latin typeface="Fraunces Bold"/>
                  <a:ea typeface="Fraunces Bold"/>
                  <a:cs typeface="Fraunces Bold"/>
                  <a:sym typeface="Fraunces Bold"/>
                </a:rPr>
                <a:t>Problem Statement &amp; Objectives: Enhancing Efficiency &amp; Reliability</a:t>
              </a:r>
            </a:p>
          </p:txBody>
        </p:sp>
      </p:grpSp>
      <p:grpSp>
        <p:nvGrpSpPr>
          <p:cNvPr name="Group 7" id="7"/>
          <p:cNvGrpSpPr/>
          <p:nvPr/>
        </p:nvGrpSpPr>
        <p:grpSpPr>
          <a:xfrm rot="0">
            <a:off x="992238" y="4078486"/>
            <a:ext cx="3544044" cy="631180"/>
            <a:chOff x="0" y="0"/>
            <a:chExt cx="4725392" cy="841573"/>
          </a:xfrm>
        </p:grpSpPr>
        <p:sp>
          <p:nvSpPr>
            <p:cNvPr name="Freeform 8" id="8"/>
            <p:cNvSpPr/>
            <p:nvPr/>
          </p:nvSpPr>
          <p:spPr>
            <a:xfrm flipH="false" flipV="false" rot="0">
              <a:off x="0" y="0"/>
              <a:ext cx="4725392" cy="841573"/>
            </a:xfrm>
            <a:custGeom>
              <a:avLst/>
              <a:gdLst/>
              <a:ahLst/>
              <a:cxnLst/>
              <a:rect r="r" b="b" t="t" l="l"/>
              <a:pathLst>
                <a:path h="841573" w="4725392">
                  <a:moveTo>
                    <a:pt x="0" y="0"/>
                  </a:moveTo>
                  <a:lnTo>
                    <a:pt x="4725392" y="0"/>
                  </a:lnTo>
                  <a:lnTo>
                    <a:pt x="4725392" y="841573"/>
                  </a:lnTo>
                  <a:lnTo>
                    <a:pt x="0" y="841573"/>
                  </a:lnTo>
                  <a:close/>
                </a:path>
              </a:pathLst>
            </a:custGeom>
            <a:solidFill>
              <a:srgbClr val="000000">
                <a:alpha val="0"/>
              </a:srgbClr>
            </a:solidFill>
          </p:spPr>
        </p:sp>
        <p:sp>
          <p:nvSpPr>
            <p:cNvPr name="TextBox 9" id="9"/>
            <p:cNvSpPr txBox="true"/>
            <p:nvPr/>
          </p:nvSpPr>
          <p:spPr>
            <a:xfrm>
              <a:off x="0" y="-9525"/>
              <a:ext cx="4725392" cy="851098"/>
            </a:xfrm>
            <a:prstGeom prst="rect">
              <a:avLst/>
            </a:prstGeom>
          </p:spPr>
          <p:txBody>
            <a:bodyPr anchor="t" rtlCol="false" tIns="0" lIns="0" bIns="0" rIns="0"/>
            <a:lstStyle/>
            <a:p>
              <a:pPr algn="l">
                <a:lnSpc>
                  <a:spcPts val="3437"/>
                </a:lnSpc>
              </a:pPr>
              <a:r>
                <a:rPr lang="en-US" sz="2750" b="true">
                  <a:solidFill>
                    <a:srgbClr val="3B4540"/>
                  </a:solidFill>
                  <a:latin typeface="Fraunces Bold"/>
                  <a:ea typeface="Fraunces Bold"/>
                  <a:cs typeface="Fraunces Bold"/>
                  <a:sym typeface="Fraunces Bold"/>
                </a:rPr>
                <a:t>Problem Statement</a:t>
              </a:r>
            </a:p>
          </p:txBody>
        </p:sp>
      </p:grpSp>
      <p:grpSp>
        <p:nvGrpSpPr>
          <p:cNvPr name="Group 10" id="10"/>
          <p:cNvGrpSpPr/>
          <p:nvPr/>
        </p:nvGrpSpPr>
        <p:grpSpPr>
          <a:xfrm rot="0">
            <a:off x="992238" y="4804916"/>
            <a:ext cx="7805886" cy="3629025"/>
            <a:chOff x="0" y="0"/>
            <a:chExt cx="10407848" cy="4838700"/>
          </a:xfrm>
        </p:grpSpPr>
        <p:sp>
          <p:nvSpPr>
            <p:cNvPr name="Freeform 11" id="11"/>
            <p:cNvSpPr/>
            <p:nvPr/>
          </p:nvSpPr>
          <p:spPr>
            <a:xfrm flipH="false" flipV="false" rot="0">
              <a:off x="0" y="0"/>
              <a:ext cx="10407848" cy="4838700"/>
            </a:xfrm>
            <a:custGeom>
              <a:avLst/>
              <a:gdLst/>
              <a:ahLst/>
              <a:cxnLst/>
              <a:rect r="r" b="b" t="t" l="l"/>
              <a:pathLst>
                <a:path h="4838700" w="10407848">
                  <a:moveTo>
                    <a:pt x="0" y="0"/>
                  </a:moveTo>
                  <a:lnTo>
                    <a:pt x="10407848" y="0"/>
                  </a:lnTo>
                  <a:lnTo>
                    <a:pt x="10407848" y="4838700"/>
                  </a:lnTo>
                  <a:lnTo>
                    <a:pt x="0" y="4838700"/>
                  </a:lnTo>
                  <a:close/>
                </a:path>
              </a:pathLst>
            </a:custGeom>
            <a:solidFill>
              <a:srgbClr val="000000">
                <a:alpha val="0"/>
              </a:srgbClr>
            </a:solidFill>
          </p:spPr>
        </p:sp>
        <p:sp>
          <p:nvSpPr>
            <p:cNvPr name="TextBox 12" id="12"/>
            <p:cNvSpPr txBox="true"/>
            <p:nvPr/>
          </p:nvSpPr>
          <p:spPr>
            <a:xfrm>
              <a:off x="0" y="-104775"/>
              <a:ext cx="10407848" cy="4943475"/>
            </a:xfrm>
            <a:prstGeom prst="rect">
              <a:avLst/>
            </a:prstGeom>
          </p:spPr>
          <p:txBody>
            <a:bodyPr anchor="t" rtlCol="false" tIns="0" lIns="0" bIns="0" rIns="0"/>
            <a:lstStyle/>
            <a:p>
              <a:pPr algn="l">
                <a:lnSpc>
                  <a:spcPts val="3562"/>
                </a:lnSpc>
              </a:pPr>
              <a:r>
                <a:rPr lang="en-US" sz="2187">
                  <a:solidFill>
                    <a:srgbClr val="405449"/>
                  </a:solidFill>
                  <a:latin typeface="Arimo"/>
                  <a:ea typeface="Arimo"/>
                  <a:cs typeface="Arimo"/>
                  <a:sym typeface="Arimo"/>
                </a:rPr>
                <a:t>The project focuses on two key challenges: excessive energy consumption in Daikin's HVAC systems, which drives up operational costs and environmental impact, and the absence of effective predictive maintenance, leading to unplanned downtime and expensive repairs. Energy usage is estimated to be 15% higher than the industry average, while unplanned downtime incurs an annual cost of approximately $50,000.</a:t>
              </a:r>
            </a:p>
          </p:txBody>
        </p:sp>
      </p:grpSp>
      <p:grpSp>
        <p:nvGrpSpPr>
          <p:cNvPr name="Group 13" id="13"/>
          <p:cNvGrpSpPr/>
          <p:nvPr/>
        </p:nvGrpSpPr>
        <p:grpSpPr>
          <a:xfrm rot="0">
            <a:off x="9499401" y="4078486"/>
            <a:ext cx="3544044" cy="631180"/>
            <a:chOff x="0" y="0"/>
            <a:chExt cx="4725392" cy="841573"/>
          </a:xfrm>
        </p:grpSpPr>
        <p:sp>
          <p:nvSpPr>
            <p:cNvPr name="Freeform 14" id="14"/>
            <p:cNvSpPr/>
            <p:nvPr/>
          </p:nvSpPr>
          <p:spPr>
            <a:xfrm flipH="false" flipV="false" rot="0">
              <a:off x="0" y="0"/>
              <a:ext cx="4725392" cy="841573"/>
            </a:xfrm>
            <a:custGeom>
              <a:avLst/>
              <a:gdLst/>
              <a:ahLst/>
              <a:cxnLst/>
              <a:rect r="r" b="b" t="t" l="l"/>
              <a:pathLst>
                <a:path h="841573" w="4725392">
                  <a:moveTo>
                    <a:pt x="0" y="0"/>
                  </a:moveTo>
                  <a:lnTo>
                    <a:pt x="4725392" y="0"/>
                  </a:lnTo>
                  <a:lnTo>
                    <a:pt x="4725392" y="841573"/>
                  </a:lnTo>
                  <a:lnTo>
                    <a:pt x="0" y="841573"/>
                  </a:lnTo>
                  <a:close/>
                </a:path>
              </a:pathLst>
            </a:custGeom>
            <a:solidFill>
              <a:srgbClr val="000000">
                <a:alpha val="0"/>
              </a:srgbClr>
            </a:solidFill>
          </p:spPr>
        </p:sp>
        <p:sp>
          <p:nvSpPr>
            <p:cNvPr name="TextBox 15" id="15"/>
            <p:cNvSpPr txBox="true"/>
            <p:nvPr/>
          </p:nvSpPr>
          <p:spPr>
            <a:xfrm>
              <a:off x="0" y="-9525"/>
              <a:ext cx="4725392" cy="851098"/>
            </a:xfrm>
            <a:prstGeom prst="rect">
              <a:avLst/>
            </a:prstGeom>
          </p:spPr>
          <p:txBody>
            <a:bodyPr anchor="t" rtlCol="false" tIns="0" lIns="0" bIns="0" rIns="0"/>
            <a:lstStyle/>
            <a:p>
              <a:pPr algn="l">
                <a:lnSpc>
                  <a:spcPts val="3437"/>
                </a:lnSpc>
              </a:pPr>
              <a:r>
                <a:rPr lang="en-US" sz="2750" b="true">
                  <a:solidFill>
                    <a:srgbClr val="3B4540"/>
                  </a:solidFill>
                  <a:latin typeface="Fraunces Bold"/>
                  <a:ea typeface="Fraunces Bold"/>
                  <a:cs typeface="Fraunces Bold"/>
                  <a:sym typeface="Fraunces Bold"/>
                </a:rPr>
                <a:t>Project Objectives</a:t>
              </a:r>
            </a:p>
          </p:txBody>
        </p:sp>
      </p:grpSp>
      <p:grpSp>
        <p:nvGrpSpPr>
          <p:cNvPr name="Group 16" id="16"/>
          <p:cNvGrpSpPr/>
          <p:nvPr/>
        </p:nvGrpSpPr>
        <p:grpSpPr>
          <a:xfrm rot="0">
            <a:off x="9499401" y="4804916"/>
            <a:ext cx="7805886" cy="453629"/>
            <a:chOff x="0" y="0"/>
            <a:chExt cx="10407848" cy="604838"/>
          </a:xfrm>
        </p:grpSpPr>
        <p:sp>
          <p:nvSpPr>
            <p:cNvPr name="Freeform 17" id="17"/>
            <p:cNvSpPr/>
            <p:nvPr/>
          </p:nvSpPr>
          <p:spPr>
            <a:xfrm flipH="false" flipV="false" rot="0">
              <a:off x="0" y="0"/>
              <a:ext cx="10407848" cy="604838"/>
            </a:xfrm>
            <a:custGeom>
              <a:avLst/>
              <a:gdLst/>
              <a:ahLst/>
              <a:cxnLst/>
              <a:rect r="r" b="b" t="t" l="l"/>
              <a:pathLst>
                <a:path h="604838" w="10407848">
                  <a:moveTo>
                    <a:pt x="0" y="0"/>
                  </a:moveTo>
                  <a:lnTo>
                    <a:pt x="10407848" y="0"/>
                  </a:lnTo>
                  <a:lnTo>
                    <a:pt x="10407848" y="604838"/>
                  </a:lnTo>
                  <a:lnTo>
                    <a:pt x="0" y="604838"/>
                  </a:lnTo>
                  <a:close/>
                </a:path>
              </a:pathLst>
            </a:custGeom>
            <a:solidFill>
              <a:srgbClr val="000000">
                <a:alpha val="0"/>
              </a:srgbClr>
            </a:solidFill>
          </p:spPr>
        </p:sp>
        <p:sp>
          <p:nvSpPr>
            <p:cNvPr name="TextBox 18" id="18"/>
            <p:cNvSpPr txBox="true"/>
            <p:nvPr/>
          </p:nvSpPr>
          <p:spPr>
            <a:xfrm>
              <a:off x="0" y="-104775"/>
              <a:ext cx="10407848" cy="709613"/>
            </a:xfrm>
            <a:prstGeom prst="rect">
              <a:avLst/>
            </a:prstGeom>
          </p:spPr>
          <p:txBody>
            <a:bodyPr anchor="t" rtlCol="false" tIns="0" lIns="0" bIns="0" rIns="0"/>
            <a:lstStyle/>
            <a:p>
              <a:pPr algn="l" marL="329902" indent="-164951" lvl="1">
                <a:lnSpc>
                  <a:spcPts val="3562"/>
                </a:lnSpc>
                <a:buFont typeface="Arial"/>
                <a:buChar char="•"/>
              </a:pPr>
              <a:r>
                <a:rPr lang="en-US" sz="2187">
                  <a:solidFill>
                    <a:srgbClr val="405449"/>
                  </a:solidFill>
                  <a:latin typeface="Arimo"/>
                  <a:ea typeface="Arimo"/>
                  <a:cs typeface="Arimo"/>
                  <a:sym typeface="Arimo"/>
                </a:rPr>
                <a:t>Reduce energy consumption by 10% within 6 months.</a:t>
              </a:r>
            </a:p>
          </p:txBody>
        </p:sp>
      </p:grpSp>
      <p:grpSp>
        <p:nvGrpSpPr>
          <p:cNvPr name="Group 19" id="19"/>
          <p:cNvGrpSpPr/>
          <p:nvPr/>
        </p:nvGrpSpPr>
        <p:grpSpPr>
          <a:xfrm rot="0">
            <a:off x="9499401" y="5357664"/>
            <a:ext cx="7805886" cy="453629"/>
            <a:chOff x="0" y="0"/>
            <a:chExt cx="10407848" cy="604838"/>
          </a:xfrm>
        </p:grpSpPr>
        <p:sp>
          <p:nvSpPr>
            <p:cNvPr name="Freeform 20" id="20"/>
            <p:cNvSpPr/>
            <p:nvPr/>
          </p:nvSpPr>
          <p:spPr>
            <a:xfrm flipH="false" flipV="false" rot="0">
              <a:off x="0" y="0"/>
              <a:ext cx="10407848" cy="604838"/>
            </a:xfrm>
            <a:custGeom>
              <a:avLst/>
              <a:gdLst/>
              <a:ahLst/>
              <a:cxnLst/>
              <a:rect r="r" b="b" t="t" l="l"/>
              <a:pathLst>
                <a:path h="604838" w="10407848">
                  <a:moveTo>
                    <a:pt x="0" y="0"/>
                  </a:moveTo>
                  <a:lnTo>
                    <a:pt x="10407848" y="0"/>
                  </a:lnTo>
                  <a:lnTo>
                    <a:pt x="10407848" y="604838"/>
                  </a:lnTo>
                  <a:lnTo>
                    <a:pt x="0" y="604838"/>
                  </a:lnTo>
                  <a:close/>
                </a:path>
              </a:pathLst>
            </a:custGeom>
            <a:solidFill>
              <a:srgbClr val="000000">
                <a:alpha val="0"/>
              </a:srgbClr>
            </a:solidFill>
          </p:spPr>
        </p:sp>
        <p:sp>
          <p:nvSpPr>
            <p:cNvPr name="TextBox 21" id="21"/>
            <p:cNvSpPr txBox="true"/>
            <p:nvPr/>
          </p:nvSpPr>
          <p:spPr>
            <a:xfrm>
              <a:off x="0" y="-104775"/>
              <a:ext cx="10407848" cy="709613"/>
            </a:xfrm>
            <a:prstGeom prst="rect">
              <a:avLst/>
            </a:prstGeom>
          </p:spPr>
          <p:txBody>
            <a:bodyPr anchor="t" rtlCol="false" tIns="0" lIns="0" bIns="0" rIns="0"/>
            <a:lstStyle/>
            <a:p>
              <a:pPr algn="l" marL="329902" indent="-164951" lvl="1">
                <a:lnSpc>
                  <a:spcPts val="3562"/>
                </a:lnSpc>
                <a:buFont typeface="Arial"/>
                <a:buChar char="•"/>
              </a:pPr>
              <a:r>
                <a:rPr lang="en-US" sz="2187">
                  <a:solidFill>
                    <a:srgbClr val="405449"/>
                  </a:solidFill>
                  <a:latin typeface="Arimo"/>
                  <a:ea typeface="Arimo"/>
                  <a:cs typeface="Arimo"/>
                  <a:sym typeface="Arimo"/>
                </a:rPr>
                <a:t>Predict HVAC system failures with 90% accuracy.</a:t>
              </a:r>
            </a:p>
          </p:txBody>
        </p:sp>
      </p:grpSp>
      <p:grpSp>
        <p:nvGrpSpPr>
          <p:cNvPr name="Group 22" id="22"/>
          <p:cNvGrpSpPr/>
          <p:nvPr/>
        </p:nvGrpSpPr>
        <p:grpSpPr>
          <a:xfrm rot="0">
            <a:off x="9499401" y="5910411"/>
            <a:ext cx="7805886" cy="453629"/>
            <a:chOff x="0" y="0"/>
            <a:chExt cx="10407848" cy="604838"/>
          </a:xfrm>
        </p:grpSpPr>
        <p:sp>
          <p:nvSpPr>
            <p:cNvPr name="Freeform 23" id="23"/>
            <p:cNvSpPr/>
            <p:nvPr/>
          </p:nvSpPr>
          <p:spPr>
            <a:xfrm flipH="false" flipV="false" rot="0">
              <a:off x="0" y="0"/>
              <a:ext cx="10407848" cy="604838"/>
            </a:xfrm>
            <a:custGeom>
              <a:avLst/>
              <a:gdLst/>
              <a:ahLst/>
              <a:cxnLst/>
              <a:rect r="r" b="b" t="t" l="l"/>
              <a:pathLst>
                <a:path h="604838" w="10407848">
                  <a:moveTo>
                    <a:pt x="0" y="0"/>
                  </a:moveTo>
                  <a:lnTo>
                    <a:pt x="10407848" y="0"/>
                  </a:lnTo>
                  <a:lnTo>
                    <a:pt x="10407848" y="604838"/>
                  </a:lnTo>
                  <a:lnTo>
                    <a:pt x="0" y="604838"/>
                  </a:lnTo>
                  <a:close/>
                </a:path>
              </a:pathLst>
            </a:custGeom>
            <a:solidFill>
              <a:srgbClr val="000000">
                <a:alpha val="0"/>
              </a:srgbClr>
            </a:solidFill>
          </p:spPr>
        </p:sp>
        <p:sp>
          <p:nvSpPr>
            <p:cNvPr name="TextBox 24" id="24"/>
            <p:cNvSpPr txBox="true"/>
            <p:nvPr/>
          </p:nvSpPr>
          <p:spPr>
            <a:xfrm>
              <a:off x="0" y="-104775"/>
              <a:ext cx="10407848" cy="709613"/>
            </a:xfrm>
            <a:prstGeom prst="rect">
              <a:avLst/>
            </a:prstGeom>
          </p:spPr>
          <p:txBody>
            <a:bodyPr anchor="t" rtlCol="false" tIns="0" lIns="0" bIns="0" rIns="0"/>
            <a:lstStyle/>
            <a:p>
              <a:pPr algn="l" marL="329902" indent="-164951" lvl="1">
                <a:lnSpc>
                  <a:spcPts val="3562"/>
                </a:lnSpc>
                <a:buFont typeface="Arial"/>
                <a:buChar char="•"/>
              </a:pPr>
              <a:r>
                <a:rPr lang="en-US" sz="2187">
                  <a:solidFill>
                    <a:srgbClr val="405449"/>
                  </a:solidFill>
                  <a:latin typeface="Arimo"/>
                  <a:ea typeface="Arimo"/>
                  <a:cs typeface="Arimo"/>
                  <a:sym typeface="Arimo"/>
                </a:rPr>
                <a:t>Decrease unplanned downtime by 20% by Q4 2024.</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DEEEE1"/>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FFA"/>
            </a:solidFill>
          </p:spPr>
        </p:sp>
      </p:grpSp>
      <p:grpSp>
        <p:nvGrpSpPr>
          <p:cNvPr name="Group 6" id="6"/>
          <p:cNvGrpSpPr/>
          <p:nvPr/>
        </p:nvGrpSpPr>
        <p:grpSpPr>
          <a:xfrm rot="0">
            <a:off x="798611" y="1006079"/>
            <a:ext cx="9832776" cy="1646948"/>
            <a:chOff x="0" y="0"/>
            <a:chExt cx="13110368" cy="2195931"/>
          </a:xfrm>
        </p:grpSpPr>
        <p:sp>
          <p:nvSpPr>
            <p:cNvPr name="Freeform 7" id="7"/>
            <p:cNvSpPr/>
            <p:nvPr/>
          </p:nvSpPr>
          <p:spPr>
            <a:xfrm flipH="false" flipV="false" rot="0">
              <a:off x="0" y="0"/>
              <a:ext cx="13110369" cy="2195930"/>
            </a:xfrm>
            <a:custGeom>
              <a:avLst/>
              <a:gdLst/>
              <a:ahLst/>
              <a:cxnLst/>
              <a:rect r="r" b="b" t="t" l="l"/>
              <a:pathLst>
                <a:path h="2195930" w="13110369">
                  <a:moveTo>
                    <a:pt x="0" y="0"/>
                  </a:moveTo>
                  <a:lnTo>
                    <a:pt x="13110369" y="0"/>
                  </a:lnTo>
                  <a:lnTo>
                    <a:pt x="13110369" y="2195930"/>
                  </a:lnTo>
                  <a:lnTo>
                    <a:pt x="0" y="2195930"/>
                  </a:lnTo>
                  <a:close/>
                </a:path>
              </a:pathLst>
            </a:custGeom>
            <a:solidFill>
              <a:srgbClr val="000000">
                <a:alpha val="0"/>
              </a:srgbClr>
            </a:solidFill>
          </p:spPr>
        </p:sp>
        <p:sp>
          <p:nvSpPr>
            <p:cNvPr name="TextBox 8" id="8"/>
            <p:cNvSpPr txBox="true"/>
            <p:nvPr/>
          </p:nvSpPr>
          <p:spPr>
            <a:xfrm>
              <a:off x="0" y="-19050"/>
              <a:ext cx="13110368" cy="2214981"/>
            </a:xfrm>
            <a:prstGeom prst="rect">
              <a:avLst/>
            </a:prstGeom>
          </p:spPr>
          <p:txBody>
            <a:bodyPr anchor="t" rtlCol="false" tIns="0" lIns="0" bIns="0" rIns="0"/>
            <a:lstStyle/>
            <a:p>
              <a:pPr algn="l">
                <a:lnSpc>
                  <a:spcPts val="5562"/>
                </a:lnSpc>
              </a:pPr>
              <a:r>
                <a:rPr lang="en-US" sz="4437" b="true">
                  <a:solidFill>
                    <a:srgbClr val="3B4540"/>
                  </a:solidFill>
                  <a:latin typeface="Fraunces Bold"/>
                  <a:ea typeface="Fraunces Bold"/>
                  <a:cs typeface="Fraunces Bold"/>
                  <a:sym typeface="Fraunces Bold"/>
                </a:rPr>
                <a:t>Data Analysis Methodology: A Multi-Faceted Approach</a:t>
              </a:r>
            </a:p>
          </p:txBody>
        </p:sp>
      </p:grpSp>
      <p:grpSp>
        <p:nvGrpSpPr>
          <p:cNvPr name="Group 9" id="9"/>
          <p:cNvGrpSpPr/>
          <p:nvPr/>
        </p:nvGrpSpPr>
        <p:grpSpPr>
          <a:xfrm rot="0">
            <a:off x="798611" y="2774305"/>
            <a:ext cx="4802386" cy="3504159"/>
            <a:chOff x="0" y="0"/>
            <a:chExt cx="6403182" cy="4672212"/>
          </a:xfrm>
        </p:grpSpPr>
        <p:sp>
          <p:nvSpPr>
            <p:cNvPr name="Freeform 10" id="10"/>
            <p:cNvSpPr/>
            <p:nvPr/>
          </p:nvSpPr>
          <p:spPr>
            <a:xfrm flipH="false" flipV="false" rot="0">
              <a:off x="0" y="0"/>
              <a:ext cx="6403213" cy="4672203"/>
            </a:xfrm>
            <a:custGeom>
              <a:avLst/>
              <a:gdLst/>
              <a:ahLst/>
              <a:cxnLst/>
              <a:rect r="r" b="b" t="t" l="l"/>
              <a:pathLst>
                <a:path h="4672203" w="6403213">
                  <a:moveTo>
                    <a:pt x="0" y="273812"/>
                  </a:moveTo>
                  <a:cubicBezTo>
                    <a:pt x="0" y="122555"/>
                    <a:pt x="122555" y="0"/>
                    <a:pt x="273812" y="0"/>
                  </a:cubicBezTo>
                  <a:lnTo>
                    <a:pt x="6129401" y="0"/>
                  </a:lnTo>
                  <a:cubicBezTo>
                    <a:pt x="6280658" y="0"/>
                    <a:pt x="6403213" y="122555"/>
                    <a:pt x="6403213" y="273812"/>
                  </a:cubicBezTo>
                  <a:lnTo>
                    <a:pt x="6403213" y="4398391"/>
                  </a:lnTo>
                  <a:cubicBezTo>
                    <a:pt x="6403213" y="4549648"/>
                    <a:pt x="6280658" y="4672203"/>
                    <a:pt x="6129401" y="4672203"/>
                  </a:cubicBezTo>
                  <a:lnTo>
                    <a:pt x="273812" y="4672203"/>
                  </a:lnTo>
                  <a:cubicBezTo>
                    <a:pt x="122555" y="4672203"/>
                    <a:pt x="0" y="4549648"/>
                    <a:pt x="0" y="4398391"/>
                  </a:cubicBezTo>
                  <a:close/>
                </a:path>
              </a:pathLst>
            </a:custGeom>
            <a:solidFill>
              <a:srgbClr val="E8F3E8"/>
            </a:solidFill>
          </p:spPr>
        </p:sp>
      </p:grpSp>
      <p:grpSp>
        <p:nvGrpSpPr>
          <p:cNvPr name="Group 11" id="11"/>
          <p:cNvGrpSpPr/>
          <p:nvPr/>
        </p:nvGrpSpPr>
        <p:grpSpPr>
          <a:xfrm rot="0">
            <a:off x="1026765" y="3002459"/>
            <a:ext cx="2852440" cy="493365"/>
            <a:chOff x="0" y="0"/>
            <a:chExt cx="3803253" cy="657820"/>
          </a:xfrm>
        </p:grpSpPr>
        <p:sp>
          <p:nvSpPr>
            <p:cNvPr name="Freeform 12" id="12"/>
            <p:cNvSpPr/>
            <p:nvPr/>
          </p:nvSpPr>
          <p:spPr>
            <a:xfrm flipH="false" flipV="false" rot="0">
              <a:off x="0" y="0"/>
              <a:ext cx="3803254" cy="657820"/>
            </a:xfrm>
            <a:custGeom>
              <a:avLst/>
              <a:gdLst/>
              <a:ahLst/>
              <a:cxnLst/>
              <a:rect r="r" b="b" t="t" l="l"/>
              <a:pathLst>
                <a:path h="657820" w="3803254">
                  <a:moveTo>
                    <a:pt x="0" y="0"/>
                  </a:moveTo>
                  <a:lnTo>
                    <a:pt x="3803254" y="0"/>
                  </a:lnTo>
                  <a:lnTo>
                    <a:pt x="3803254" y="657820"/>
                  </a:lnTo>
                  <a:lnTo>
                    <a:pt x="0" y="657820"/>
                  </a:lnTo>
                  <a:close/>
                </a:path>
              </a:pathLst>
            </a:custGeom>
            <a:solidFill>
              <a:srgbClr val="000000">
                <a:alpha val="0"/>
              </a:srgbClr>
            </a:solidFill>
          </p:spPr>
        </p:sp>
        <p:sp>
          <p:nvSpPr>
            <p:cNvPr name="TextBox 13" id="13"/>
            <p:cNvSpPr txBox="true"/>
            <p:nvPr/>
          </p:nvSpPr>
          <p:spPr>
            <a:xfrm>
              <a:off x="0" y="-9525"/>
              <a:ext cx="3803253" cy="667345"/>
            </a:xfrm>
            <a:prstGeom prst="rect">
              <a:avLst/>
            </a:prstGeom>
          </p:spPr>
          <p:txBody>
            <a:bodyPr anchor="t" rtlCol="false" tIns="0" lIns="0" bIns="0" rIns="0"/>
            <a:lstStyle/>
            <a:p>
              <a:pPr algn="l">
                <a:lnSpc>
                  <a:spcPts val="2750"/>
                </a:lnSpc>
              </a:pPr>
              <a:r>
                <a:rPr lang="en-US" sz="2187" b="true">
                  <a:solidFill>
                    <a:srgbClr val="405449"/>
                  </a:solidFill>
                  <a:latin typeface="Fraunces Bold"/>
                  <a:ea typeface="Fraunces Bold"/>
                  <a:cs typeface="Fraunces Bold"/>
                  <a:sym typeface="Fraunces Bold"/>
                </a:rPr>
                <a:t>Data Sources</a:t>
              </a:r>
            </a:p>
          </p:txBody>
        </p:sp>
      </p:grpSp>
      <p:grpSp>
        <p:nvGrpSpPr>
          <p:cNvPr name="Group 14" id="14"/>
          <p:cNvGrpSpPr/>
          <p:nvPr/>
        </p:nvGrpSpPr>
        <p:grpSpPr>
          <a:xfrm rot="0">
            <a:off x="1026765" y="3495824"/>
            <a:ext cx="4346079" cy="2554486"/>
            <a:chOff x="0" y="0"/>
            <a:chExt cx="5794772" cy="3405982"/>
          </a:xfrm>
        </p:grpSpPr>
        <p:sp>
          <p:nvSpPr>
            <p:cNvPr name="Freeform 15" id="15"/>
            <p:cNvSpPr/>
            <p:nvPr/>
          </p:nvSpPr>
          <p:spPr>
            <a:xfrm flipH="false" flipV="false" rot="0">
              <a:off x="0" y="0"/>
              <a:ext cx="5794772" cy="3405982"/>
            </a:xfrm>
            <a:custGeom>
              <a:avLst/>
              <a:gdLst/>
              <a:ahLst/>
              <a:cxnLst/>
              <a:rect r="r" b="b" t="t" l="l"/>
              <a:pathLst>
                <a:path h="3405982" w="5794772">
                  <a:moveTo>
                    <a:pt x="0" y="0"/>
                  </a:moveTo>
                  <a:lnTo>
                    <a:pt x="5794772" y="0"/>
                  </a:lnTo>
                  <a:lnTo>
                    <a:pt x="5794772" y="3405982"/>
                  </a:lnTo>
                  <a:lnTo>
                    <a:pt x="0" y="3405982"/>
                  </a:lnTo>
                  <a:close/>
                </a:path>
              </a:pathLst>
            </a:custGeom>
            <a:solidFill>
              <a:srgbClr val="000000">
                <a:alpha val="0"/>
              </a:srgbClr>
            </a:solidFill>
          </p:spPr>
        </p:sp>
        <p:sp>
          <p:nvSpPr>
            <p:cNvPr name="TextBox 16" id="16"/>
            <p:cNvSpPr txBox="true"/>
            <p:nvPr/>
          </p:nvSpPr>
          <p:spPr>
            <a:xfrm>
              <a:off x="0" y="-95250"/>
              <a:ext cx="5794772" cy="3501232"/>
            </a:xfrm>
            <a:prstGeom prst="rect">
              <a:avLst/>
            </a:prstGeom>
          </p:spPr>
          <p:txBody>
            <a:bodyPr anchor="t" rtlCol="false" tIns="0" lIns="0" bIns="0" rIns="0"/>
            <a:lstStyle/>
            <a:p>
              <a:pPr algn="l">
                <a:lnSpc>
                  <a:spcPts val="2812"/>
                </a:lnSpc>
              </a:pPr>
              <a:r>
                <a:rPr lang="en-US" sz="1750">
                  <a:solidFill>
                    <a:srgbClr val="405449"/>
                  </a:solidFill>
                  <a:latin typeface="Arimo"/>
                  <a:ea typeface="Arimo"/>
                  <a:cs typeface="Arimo"/>
                  <a:sym typeface="Arimo"/>
                </a:rPr>
                <a:t>The analysis utilized a variety of data sources, including HVAC system sensor data (temperature, pressure, flow rate), maintenance records spanning 10 years, energy consumption bills, weather data, and production data, totaling 500 GB of sensor readings.</a:t>
              </a:r>
            </a:p>
          </p:txBody>
        </p:sp>
      </p:grpSp>
      <p:grpSp>
        <p:nvGrpSpPr>
          <p:cNvPr name="Group 17" id="17"/>
          <p:cNvGrpSpPr/>
          <p:nvPr/>
        </p:nvGrpSpPr>
        <p:grpSpPr>
          <a:xfrm rot="0">
            <a:off x="5829151" y="2774305"/>
            <a:ext cx="4802386" cy="3504159"/>
            <a:chOff x="0" y="0"/>
            <a:chExt cx="6403182" cy="4672212"/>
          </a:xfrm>
        </p:grpSpPr>
        <p:sp>
          <p:nvSpPr>
            <p:cNvPr name="Freeform 18" id="18"/>
            <p:cNvSpPr/>
            <p:nvPr/>
          </p:nvSpPr>
          <p:spPr>
            <a:xfrm flipH="false" flipV="false" rot="0">
              <a:off x="0" y="0"/>
              <a:ext cx="6403213" cy="4672203"/>
            </a:xfrm>
            <a:custGeom>
              <a:avLst/>
              <a:gdLst/>
              <a:ahLst/>
              <a:cxnLst/>
              <a:rect r="r" b="b" t="t" l="l"/>
              <a:pathLst>
                <a:path h="4672203" w="6403213">
                  <a:moveTo>
                    <a:pt x="0" y="273812"/>
                  </a:moveTo>
                  <a:cubicBezTo>
                    <a:pt x="0" y="122555"/>
                    <a:pt x="122555" y="0"/>
                    <a:pt x="273812" y="0"/>
                  </a:cubicBezTo>
                  <a:lnTo>
                    <a:pt x="6129401" y="0"/>
                  </a:lnTo>
                  <a:cubicBezTo>
                    <a:pt x="6280658" y="0"/>
                    <a:pt x="6403213" y="122555"/>
                    <a:pt x="6403213" y="273812"/>
                  </a:cubicBezTo>
                  <a:lnTo>
                    <a:pt x="6403213" y="4398391"/>
                  </a:lnTo>
                  <a:cubicBezTo>
                    <a:pt x="6403213" y="4549648"/>
                    <a:pt x="6280658" y="4672203"/>
                    <a:pt x="6129401" y="4672203"/>
                  </a:cubicBezTo>
                  <a:lnTo>
                    <a:pt x="273812" y="4672203"/>
                  </a:lnTo>
                  <a:cubicBezTo>
                    <a:pt x="122555" y="4672203"/>
                    <a:pt x="0" y="4549648"/>
                    <a:pt x="0" y="4398391"/>
                  </a:cubicBezTo>
                  <a:close/>
                </a:path>
              </a:pathLst>
            </a:custGeom>
            <a:solidFill>
              <a:srgbClr val="E8F3E8"/>
            </a:solidFill>
          </p:spPr>
        </p:sp>
      </p:grpSp>
      <p:grpSp>
        <p:nvGrpSpPr>
          <p:cNvPr name="Group 19" id="19"/>
          <p:cNvGrpSpPr/>
          <p:nvPr/>
        </p:nvGrpSpPr>
        <p:grpSpPr>
          <a:xfrm rot="0">
            <a:off x="6057305" y="3002459"/>
            <a:ext cx="2852440" cy="493365"/>
            <a:chOff x="0" y="0"/>
            <a:chExt cx="3803253" cy="657820"/>
          </a:xfrm>
        </p:grpSpPr>
        <p:sp>
          <p:nvSpPr>
            <p:cNvPr name="Freeform 20" id="20"/>
            <p:cNvSpPr/>
            <p:nvPr/>
          </p:nvSpPr>
          <p:spPr>
            <a:xfrm flipH="false" flipV="false" rot="0">
              <a:off x="0" y="0"/>
              <a:ext cx="3803254" cy="657820"/>
            </a:xfrm>
            <a:custGeom>
              <a:avLst/>
              <a:gdLst/>
              <a:ahLst/>
              <a:cxnLst/>
              <a:rect r="r" b="b" t="t" l="l"/>
              <a:pathLst>
                <a:path h="657820" w="3803254">
                  <a:moveTo>
                    <a:pt x="0" y="0"/>
                  </a:moveTo>
                  <a:lnTo>
                    <a:pt x="3803254" y="0"/>
                  </a:lnTo>
                  <a:lnTo>
                    <a:pt x="3803254" y="657820"/>
                  </a:lnTo>
                  <a:lnTo>
                    <a:pt x="0" y="657820"/>
                  </a:lnTo>
                  <a:close/>
                </a:path>
              </a:pathLst>
            </a:custGeom>
            <a:solidFill>
              <a:srgbClr val="000000">
                <a:alpha val="0"/>
              </a:srgbClr>
            </a:solidFill>
          </p:spPr>
        </p:sp>
        <p:sp>
          <p:nvSpPr>
            <p:cNvPr name="TextBox 21" id="21"/>
            <p:cNvSpPr txBox="true"/>
            <p:nvPr/>
          </p:nvSpPr>
          <p:spPr>
            <a:xfrm>
              <a:off x="0" y="-9525"/>
              <a:ext cx="3803253" cy="667345"/>
            </a:xfrm>
            <a:prstGeom prst="rect">
              <a:avLst/>
            </a:prstGeom>
          </p:spPr>
          <p:txBody>
            <a:bodyPr anchor="t" rtlCol="false" tIns="0" lIns="0" bIns="0" rIns="0"/>
            <a:lstStyle/>
            <a:p>
              <a:pPr algn="l">
                <a:lnSpc>
                  <a:spcPts val="2750"/>
                </a:lnSpc>
              </a:pPr>
              <a:r>
                <a:rPr lang="en-US" sz="2187" b="true">
                  <a:solidFill>
                    <a:srgbClr val="405449"/>
                  </a:solidFill>
                  <a:latin typeface="Fraunces Bold"/>
                  <a:ea typeface="Fraunces Bold"/>
                  <a:cs typeface="Fraunces Bold"/>
                  <a:sym typeface="Fraunces Bold"/>
                </a:rPr>
                <a:t>Data Preprocessing</a:t>
              </a:r>
            </a:p>
          </p:txBody>
        </p:sp>
      </p:grpSp>
      <p:grpSp>
        <p:nvGrpSpPr>
          <p:cNvPr name="Group 22" id="22"/>
          <p:cNvGrpSpPr/>
          <p:nvPr/>
        </p:nvGrpSpPr>
        <p:grpSpPr>
          <a:xfrm rot="0">
            <a:off x="6057305" y="3495824"/>
            <a:ext cx="4346079" cy="2554486"/>
            <a:chOff x="0" y="0"/>
            <a:chExt cx="5794772" cy="3405982"/>
          </a:xfrm>
        </p:grpSpPr>
        <p:sp>
          <p:nvSpPr>
            <p:cNvPr name="Freeform 23" id="23"/>
            <p:cNvSpPr/>
            <p:nvPr/>
          </p:nvSpPr>
          <p:spPr>
            <a:xfrm flipH="false" flipV="false" rot="0">
              <a:off x="0" y="0"/>
              <a:ext cx="5794772" cy="3405982"/>
            </a:xfrm>
            <a:custGeom>
              <a:avLst/>
              <a:gdLst/>
              <a:ahLst/>
              <a:cxnLst/>
              <a:rect r="r" b="b" t="t" l="l"/>
              <a:pathLst>
                <a:path h="3405982" w="5794772">
                  <a:moveTo>
                    <a:pt x="0" y="0"/>
                  </a:moveTo>
                  <a:lnTo>
                    <a:pt x="5794772" y="0"/>
                  </a:lnTo>
                  <a:lnTo>
                    <a:pt x="5794772" y="3405982"/>
                  </a:lnTo>
                  <a:lnTo>
                    <a:pt x="0" y="3405982"/>
                  </a:lnTo>
                  <a:close/>
                </a:path>
              </a:pathLst>
            </a:custGeom>
            <a:solidFill>
              <a:srgbClr val="000000">
                <a:alpha val="0"/>
              </a:srgbClr>
            </a:solidFill>
          </p:spPr>
        </p:sp>
        <p:sp>
          <p:nvSpPr>
            <p:cNvPr name="TextBox 24" id="24"/>
            <p:cNvSpPr txBox="true"/>
            <p:nvPr/>
          </p:nvSpPr>
          <p:spPr>
            <a:xfrm>
              <a:off x="0" y="-95250"/>
              <a:ext cx="5794772" cy="3501232"/>
            </a:xfrm>
            <a:prstGeom prst="rect">
              <a:avLst/>
            </a:prstGeom>
          </p:spPr>
          <p:txBody>
            <a:bodyPr anchor="t" rtlCol="false" tIns="0" lIns="0" bIns="0" rIns="0"/>
            <a:lstStyle/>
            <a:p>
              <a:pPr algn="l">
                <a:lnSpc>
                  <a:spcPts val="2812"/>
                </a:lnSpc>
              </a:pPr>
              <a:r>
                <a:rPr lang="en-US" sz="1750">
                  <a:solidFill>
                    <a:srgbClr val="405449"/>
                  </a:solidFill>
                  <a:latin typeface="Arimo"/>
                  <a:ea typeface="Arimo"/>
                  <a:cs typeface="Arimo"/>
                  <a:sym typeface="Arimo"/>
                </a:rPr>
                <a:t>Data preprocessing steps involved handling missing values through imputation, outlier detection using statistical methods, and data normalization/standardization to ensure consistent scaling across variables.</a:t>
              </a:r>
            </a:p>
          </p:txBody>
        </p:sp>
      </p:grpSp>
      <p:grpSp>
        <p:nvGrpSpPr>
          <p:cNvPr name="Group 25" id="25"/>
          <p:cNvGrpSpPr/>
          <p:nvPr/>
        </p:nvGrpSpPr>
        <p:grpSpPr>
          <a:xfrm rot="0">
            <a:off x="798611" y="6506616"/>
            <a:ext cx="9832776" cy="2774305"/>
            <a:chOff x="0" y="0"/>
            <a:chExt cx="13110368" cy="3699073"/>
          </a:xfrm>
        </p:grpSpPr>
        <p:sp>
          <p:nvSpPr>
            <p:cNvPr name="Freeform 26" id="26"/>
            <p:cNvSpPr/>
            <p:nvPr/>
          </p:nvSpPr>
          <p:spPr>
            <a:xfrm flipH="false" flipV="false" rot="0">
              <a:off x="0" y="0"/>
              <a:ext cx="13110338" cy="3699129"/>
            </a:xfrm>
            <a:custGeom>
              <a:avLst/>
              <a:gdLst/>
              <a:ahLst/>
              <a:cxnLst/>
              <a:rect r="r" b="b" t="t" l="l"/>
              <a:pathLst>
                <a:path h="3699129" w="13110338">
                  <a:moveTo>
                    <a:pt x="0" y="273812"/>
                  </a:moveTo>
                  <a:cubicBezTo>
                    <a:pt x="0" y="122555"/>
                    <a:pt x="122555" y="0"/>
                    <a:pt x="273812" y="0"/>
                  </a:cubicBezTo>
                  <a:lnTo>
                    <a:pt x="12836525" y="0"/>
                  </a:lnTo>
                  <a:cubicBezTo>
                    <a:pt x="12987782" y="0"/>
                    <a:pt x="13110338" y="122555"/>
                    <a:pt x="13110338" y="273812"/>
                  </a:cubicBezTo>
                  <a:lnTo>
                    <a:pt x="13110338" y="3425190"/>
                  </a:lnTo>
                  <a:cubicBezTo>
                    <a:pt x="13110338" y="3576447"/>
                    <a:pt x="12987782" y="3699002"/>
                    <a:pt x="12836525" y="3699002"/>
                  </a:cubicBezTo>
                  <a:lnTo>
                    <a:pt x="273812" y="3699002"/>
                  </a:lnTo>
                  <a:cubicBezTo>
                    <a:pt x="122555" y="3699129"/>
                    <a:pt x="0" y="3576447"/>
                    <a:pt x="0" y="3425190"/>
                  </a:cubicBezTo>
                  <a:close/>
                </a:path>
              </a:pathLst>
            </a:custGeom>
            <a:solidFill>
              <a:srgbClr val="E8F3E8"/>
            </a:solidFill>
          </p:spPr>
        </p:sp>
      </p:grpSp>
      <p:grpSp>
        <p:nvGrpSpPr>
          <p:cNvPr name="Group 27" id="27"/>
          <p:cNvGrpSpPr/>
          <p:nvPr/>
        </p:nvGrpSpPr>
        <p:grpSpPr>
          <a:xfrm rot="0">
            <a:off x="1026765" y="6734770"/>
            <a:ext cx="3212604" cy="493365"/>
            <a:chOff x="0" y="0"/>
            <a:chExt cx="4283472" cy="657820"/>
          </a:xfrm>
        </p:grpSpPr>
        <p:sp>
          <p:nvSpPr>
            <p:cNvPr name="Freeform 28" id="28"/>
            <p:cNvSpPr/>
            <p:nvPr/>
          </p:nvSpPr>
          <p:spPr>
            <a:xfrm flipH="false" flipV="false" rot="0">
              <a:off x="0" y="0"/>
              <a:ext cx="4283472" cy="657820"/>
            </a:xfrm>
            <a:custGeom>
              <a:avLst/>
              <a:gdLst/>
              <a:ahLst/>
              <a:cxnLst/>
              <a:rect r="r" b="b" t="t" l="l"/>
              <a:pathLst>
                <a:path h="657820" w="4283472">
                  <a:moveTo>
                    <a:pt x="0" y="0"/>
                  </a:moveTo>
                  <a:lnTo>
                    <a:pt x="4283472" y="0"/>
                  </a:lnTo>
                  <a:lnTo>
                    <a:pt x="4283472" y="657820"/>
                  </a:lnTo>
                  <a:lnTo>
                    <a:pt x="0" y="657820"/>
                  </a:lnTo>
                  <a:close/>
                </a:path>
              </a:pathLst>
            </a:custGeom>
            <a:solidFill>
              <a:srgbClr val="000000">
                <a:alpha val="0"/>
              </a:srgbClr>
            </a:solidFill>
          </p:spPr>
        </p:sp>
        <p:sp>
          <p:nvSpPr>
            <p:cNvPr name="TextBox 29" id="29"/>
            <p:cNvSpPr txBox="true"/>
            <p:nvPr/>
          </p:nvSpPr>
          <p:spPr>
            <a:xfrm>
              <a:off x="0" y="-9525"/>
              <a:ext cx="4283472" cy="667345"/>
            </a:xfrm>
            <a:prstGeom prst="rect">
              <a:avLst/>
            </a:prstGeom>
          </p:spPr>
          <p:txBody>
            <a:bodyPr anchor="t" rtlCol="false" tIns="0" lIns="0" bIns="0" rIns="0"/>
            <a:lstStyle/>
            <a:p>
              <a:pPr algn="l">
                <a:lnSpc>
                  <a:spcPts val="2750"/>
                </a:lnSpc>
              </a:pPr>
              <a:r>
                <a:rPr lang="en-US" sz="2187" b="true">
                  <a:solidFill>
                    <a:srgbClr val="405449"/>
                  </a:solidFill>
                  <a:latin typeface="Fraunces Bold"/>
                  <a:ea typeface="Fraunces Bold"/>
                  <a:cs typeface="Fraunces Bold"/>
                  <a:sym typeface="Fraunces Bold"/>
                </a:rPr>
                <a:t>Analytical Techniques</a:t>
              </a:r>
            </a:p>
          </p:txBody>
        </p:sp>
      </p:grpSp>
      <p:grpSp>
        <p:nvGrpSpPr>
          <p:cNvPr name="Group 30" id="30"/>
          <p:cNvGrpSpPr/>
          <p:nvPr/>
        </p:nvGrpSpPr>
        <p:grpSpPr>
          <a:xfrm rot="0">
            <a:off x="1026765" y="7228135"/>
            <a:ext cx="9376470" cy="1824632"/>
            <a:chOff x="0" y="0"/>
            <a:chExt cx="12501960" cy="2432843"/>
          </a:xfrm>
        </p:grpSpPr>
        <p:sp>
          <p:nvSpPr>
            <p:cNvPr name="Freeform 31" id="31"/>
            <p:cNvSpPr/>
            <p:nvPr/>
          </p:nvSpPr>
          <p:spPr>
            <a:xfrm flipH="false" flipV="false" rot="0">
              <a:off x="0" y="0"/>
              <a:ext cx="12501960" cy="2432843"/>
            </a:xfrm>
            <a:custGeom>
              <a:avLst/>
              <a:gdLst/>
              <a:ahLst/>
              <a:cxnLst/>
              <a:rect r="r" b="b" t="t" l="l"/>
              <a:pathLst>
                <a:path h="2432843" w="12501960">
                  <a:moveTo>
                    <a:pt x="0" y="0"/>
                  </a:moveTo>
                  <a:lnTo>
                    <a:pt x="12501960" y="0"/>
                  </a:lnTo>
                  <a:lnTo>
                    <a:pt x="12501960" y="2432843"/>
                  </a:lnTo>
                  <a:lnTo>
                    <a:pt x="0" y="2432843"/>
                  </a:lnTo>
                  <a:close/>
                </a:path>
              </a:pathLst>
            </a:custGeom>
            <a:solidFill>
              <a:srgbClr val="000000">
                <a:alpha val="0"/>
              </a:srgbClr>
            </a:solidFill>
          </p:spPr>
        </p:sp>
        <p:sp>
          <p:nvSpPr>
            <p:cNvPr name="TextBox 32" id="32"/>
            <p:cNvSpPr txBox="true"/>
            <p:nvPr/>
          </p:nvSpPr>
          <p:spPr>
            <a:xfrm>
              <a:off x="0" y="-95250"/>
              <a:ext cx="12501960" cy="2528093"/>
            </a:xfrm>
            <a:prstGeom prst="rect">
              <a:avLst/>
            </a:prstGeom>
          </p:spPr>
          <p:txBody>
            <a:bodyPr anchor="t" rtlCol="false" tIns="0" lIns="0" bIns="0" rIns="0"/>
            <a:lstStyle/>
            <a:p>
              <a:pPr algn="l">
                <a:lnSpc>
                  <a:spcPts val="2812"/>
                </a:lnSpc>
              </a:pPr>
              <a:r>
                <a:rPr lang="en-US" sz="1750">
                  <a:solidFill>
                    <a:srgbClr val="405449"/>
                  </a:solidFill>
                  <a:latin typeface="Arimo"/>
                  <a:ea typeface="Arimo"/>
                  <a:cs typeface="Arimo"/>
                  <a:sym typeface="Arimo"/>
                </a:rPr>
                <a:t>Analytical techniques employed regression analysis, time series analysis, clustering, and machine learning algorithms such as Random Forest, SVM, and XGBoost. Specific algorithms included XGBoost for predictive maintenance and K-Means clustering for anomaly detection using Python (Scikit-learn, Pandas), and visualized through Tableau.</a:t>
              </a:r>
            </a:p>
          </p:txBody>
        </p:sp>
      </p:grpSp>
      <p:sp>
        <p:nvSpPr>
          <p:cNvPr name="Freeform 33" id="33"/>
          <p:cNvSpPr/>
          <p:nvPr/>
        </p:nvSpPr>
        <p:spPr>
          <a:xfrm flipH="false" flipV="false" rot="0">
            <a:off x="11088737" y="0"/>
            <a:ext cx="7199263" cy="10287000"/>
          </a:xfrm>
          <a:custGeom>
            <a:avLst/>
            <a:gdLst/>
            <a:ahLst/>
            <a:cxnLst/>
            <a:rect r="r" b="b" t="t" l="l"/>
            <a:pathLst>
              <a:path h="10287000" w="7199263">
                <a:moveTo>
                  <a:pt x="0" y="0"/>
                </a:moveTo>
                <a:lnTo>
                  <a:pt x="7199263" y="0"/>
                </a:lnTo>
                <a:lnTo>
                  <a:pt x="7199263" y="10287000"/>
                </a:lnTo>
                <a:lnTo>
                  <a:pt x="0" y="10287000"/>
                </a:lnTo>
                <a:lnTo>
                  <a:pt x="0" y="0"/>
                </a:lnTo>
                <a:close/>
              </a:path>
            </a:pathLst>
          </a:custGeom>
          <a:blipFill>
            <a:blip r:embed="rId3"/>
            <a:stretch>
              <a:fillRect l="-24167" t="0" r="-117506"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DEEEE1"/>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FFA"/>
            </a:solidFill>
          </p:spPr>
        </p:sp>
      </p:grpSp>
      <p:sp>
        <p:nvSpPr>
          <p:cNvPr name="Freeform 6" id="6" descr="preencoded.png"/>
          <p:cNvSpPr/>
          <p:nvPr/>
        </p:nvSpPr>
        <p:spPr>
          <a:xfrm flipH="false" flipV="false" rot="0">
            <a:off x="11430000" y="0"/>
            <a:ext cx="6858000" cy="10287000"/>
          </a:xfrm>
          <a:custGeom>
            <a:avLst/>
            <a:gdLst/>
            <a:ahLst/>
            <a:cxnLst/>
            <a:rect r="r" b="b" t="t" l="l"/>
            <a:pathLst>
              <a:path h="10287000" w="6858000">
                <a:moveTo>
                  <a:pt x="0" y="0"/>
                </a:moveTo>
                <a:lnTo>
                  <a:pt x="6858000" y="0"/>
                </a:lnTo>
                <a:lnTo>
                  <a:pt x="6858000" y="10287000"/>
                </a:lnTo>
                <a:lnTo>
                  <a:pt x="0" y="10287000"/>
                </a:lnTo>
                <a:lnTo>
                  <a:pt x="0" y="0"/>
                </a:lnTo>
                <a:close/>
              </a:path>
            </a:pathLst>
          </a:custGeom>
          <a:blipFill>
            <a:blip r:embed="rId3"/>
            <a:stretch>
              <a:fillRect l="0" t="0" r="0" b="0"/>
            </a:stretch>
          </a:blipFill>
        </p:spPr>
      </p:sp>
      <p:grpSp>
        <p:nvGrpSpPr>
          <p:cNvPr name="Group 7" id="7"/>
          <p:cNvGrpSpPr/>
          <p:nvPr/>
        </p:nvGrpSpPr>
        <p:grpSpPr>
          <a:xfrm rot="0">
            <a:off x="847279" y="950714"/>
            <a:ext cx="9735442" cy="1761030"/>
            <a:chOff x="0" y="0"/>
            <a:chExt cx="12980590" cy="2348039"/>
          </a:xfrm>
        </p:grpSpPr>
        <p:sp>
          <p:nvSpPr>
            <p:cNvPr name="Freeform 8" id="8"/>
            <p:cNvSpPr/>
            <p:nvPr/>
          </p:nvSpPr>
          <p:spPr>
            <a:xfrm flipH="false" flipV="false" rot="0">
              <a:off x="0" y="0"/>
              <a:ext cx="12980590" cy="2348040"/>
            </a:xfrm>
            <a:custGeom>
              <a:avLst/>
              <a:gdLst/>
              <a:ahLst/>
              <a:cxnLst/>
              <a:rect r="r" b="b" t="t" l="l"/>
              <a:pathLst>
                <a:path h="2348040" w="12980590">
                  <a:moveTo>
                    <a:pt x="0" y="0"/>
                  </a:moveTo>
                  <a:lnTo>
                    <a:pt x="12980590" y="0"/>
                  </a:lnTo>
                  <a:lnTo>
                    <a:pt x="12980590" y="2348040"/>
                  </a:lnTo>
                  <a:lnTo>
                    <a:pt x="0" y="2348040"/>
                  </a:lnTo>
                  <a:close/>
                </a:path>
              </a:pathLst>
            </a:custGeom>
            <a:solidFill>
              <a:srgbClr val="000000">
                <a:alpha val="0"/>
              </a:srgbClr>
            </a:solidFill>
          </p:spPr>
        </p:sp>
        <p:sp>
          <p:nvSpPr>
            <p:cNvPr name="TextBox 9" id="9"/>
            <p:cNvSpPr txBox="true"/>
            <p:nvPr/>
          </p:nvSpPr>
          <p:spPr>
            <a:xfrm>
              <a:off x="0" y="-19050"/>
              <a:ext cx="12980590" cy="2367089"/>
            </a:xfrm>
            <a:prstGeom prst="rect">
              <a:avLst/>
            </a:prstGeom>
          </p:spPr>
          <p:txBody>
            <a:bodyPr anchor="t" rtlCol="false" tIns="0" lIns="0" bIns="0" rIns="0"/>
            <a:lstStyle/>
            <a:p>
              <a:pPr algn="l">
                <a:lnSpc>
                  <a:spcPts val="5937"/>
                </a:lnSpc>
              </a:pPr>
              <a:r>
                <a:rPr lang="en-US" sz="4750" b="true">
                  <a:solidFill>
                    <a:srgbClr val="3B4540"/>
                  </a:solidFill>
                  <a:latin typeface="Fraunces Bold"/>
                  <a:ea typeface="Fraunces Bold"/>
                  <a:cs typeface="Fraunces Bold"/>
                  <a:sym typeface="Fraunces Bold"/>
                </a:rPr>
                <a:t>Observations &amp; Key Findings: Unveiling Hidden Patterns</a:t>
              </a:r>
            </a:p>
          </p:txBody>
        </p:sp>
      </p:grpSp>
      <p:sp>
        <p:nvSpPr>
          <p:cNvPr name="Freeform 10" id="10" descr="preencoded.png"/>
          <p:cNvSpPr/>
          <p:nvPr/>
        </p:nvSpPr>
        <p:spPr>
          <a:xfrm flipH="false" flipV="false" rot="0">
            <a:off x="847279" y="2826841"/>
            <a:ext cx="1210568" cy="2169765"/>
          </a:xfrm>
          <a:custGeom>
            <a:avLst/>
            <a:gdLst/>
            <a:ahLst/>
            <a:cxnLst/>
            <a:rect r="r" b="b" t="t" l="l"/>
            <a:pathLst>
              <a:path h="2169765" w="1210568">
                <a:moveTo>
                  <a:pt x="0" y="0"/>
                </a:moveTo>
                <a:lnTo>
                  <a:pt x="1210567" y="0"/>
                </a:lnTo>
                <a:lnTo>
                  <a:pt x="1210567" y="2169765"/>
                </a:lnTo>
                <a:lnTo>
                  <a:pt x="0" y="2169765"/>
                </a:lnTo>
                <a:lnTo>
                  <a:pt x="0" y="0"/>
                </a:lnTo>
                <a:close/>
              </a:path>
            </a:pathLst>
          </a:custGeom>
          <a:blipFill>
            <a:blip r:embed="rId4"/>
            <a:stretch>
              <a:fillRect l="0" t="-81" r="0" b="-81"/>
            </a:stretch>
          </a:blipFill>
        </p:spPr>
      </p:sp>
      <p:grpSp>
        <p:nvGrpSpPr>
          <p:cNvPr name="Group 11" id="11"/>
          <p:cNvGrpSpPr/>
          <p:nvPr/>
        </p:nvGrpSpPr>
        <p:grpSpPr>
          <a:xfrm rot="0">
            <a:off x="2420987" y="3068836"/>
            <a:ext cx="3026420" cy="523578"/>
            <a:chOff x="0" y="0"/>
            <a:chExt cx="4035227" cy="698103"/>
          </a:xfrm>
        </p:grpSpPr>
        <p:sp>
          <p:nvSpPr>
            <p:cNvPr name="Freeform 12" id="12"/>
            <p:cNvSpPr/>
            <p:nvPr/>
          </p:nvSpPr>
          <p:spPr>
            <a:xfrm flipH="false" flipV="false" rot="0">
              <a:off x="0" y="0"/>
              <a:ext cx="4035227" cy="698103"/>
            </a:xfrm>
            <a:custGeom>
              <a:avLst/>
              <a:gdLst/>
              <a:ahLst/>
              <a:cxnLst/>
              <a:rect r="r" b="b" t="t" l="l"/>
              <a:pathLst>
                <a:path h="698103" w="4035227">
                  <a:moveTo>
                    <a:pt x="0" y="0"/>
                  </a:moveTo>
                  <a:lnTo>
                    <a:pt x="4035227" y="0"/>
                  </a:lnTo>
                  <a:lnTo>
                    <a:pt x="4035227" y="698103"/>
                  </a:lnTo>
                  <a:lnTo>
                    <a:pt x="0" y="698103"/>
                  </a:lnTo>
                  <a:close/>
                </a:path>
              </a:pathLst>
            </a:custGeom>
            <a:solidFill>
              <a:srgbClr val="000000">
                <a:alpha val="0"/>
              </a:srgbClr>
            </a:solidFill>
          </p:spPr>
        </p:sp>
        <p:sp>
          <p:nvSpPr>
            <p:cNvPr name="TextBox 13" id="13"/>
            <p:cNvSpPr txBox="true"/>
            <p:nvPr/>
          </p:nvSpPr>
          <p:spPr>
            <a:xfrm>
              <a:off x="0" y="0"/>
              <a:ext cx="4035227" cy="698103"/>
            </a:xfrm>
            <a:prstGeom prst="rect">
              <a:avLst/>
            </a:prstGeom>
          </p:spPr>
          <p:txBody>
            <a:bodyPr anchor="t" rtlCol="false" tIns="0" lIns="0" bIns="0" rIns="0"/>
            <a:lstStyle/>
            <a:p>
              <a:pPr algn="l">
                <a:lnSpc>
                  <a:spcPts val="2937"/>
                </a:lnSpc>
              </a:pPr>
              <a:r>
                <a:rPr lang="en-US" sz="2375" b="true">
                  <a:solidFill>
                    <a:srgbClr val="405449"/>
                  </a:solidFill>
                  <a:latin typeface="Fraunces Bold"/>
                  <a:ea typeface="Fraunces Bold"/>
                  <a:cs typeface="Fraunces Bold"/>
                  <a:sym typeface="Fraunces Bold"/>
                </a:rPr>
                <a:t>Observation 1</a:t>
              </a:r>
            </a:p>
          </p:txBody>
        </p:sp>
      </p:grpSp>
      <p:grpSp>
        <p:nvGrpSpPr>
          <p:cNvPr name="Group 14" id="14"/>
          <p:cNvGrpSpPr/>
          <p:nvPr/>
        </p:nvGrpSpPr>
        <p:grpSpPr>
          <a:xfrm rot="0">
            <a:off x="2420988" y="3592414"/>
            <a:ext cx="8161735" cy="1162199"/>
            <a:chOff x="0" y="0"/>
            <a:chExt cx="10882313" cy="1549598"/>
          </a:xfrm>
        </p:grpSpPr>
        <p:sp>
          <p:nvSpPr>
            <p:cNvPr name="Freeform 15" id="15"/>
            <p:cNvSpPr/>
            <p:nvPr/>
          </p:nvSpPr>
          <p:spPr>
            <a:xfrm flipH="false" flipV="false" rot="0">
              <a:off x="0" y="0"/>
              <a:ext cx="10882313" cy="1549598"/>
            </a:xfrm>
            <a:custGeom>
              <a:avLst/>
              <a:gdLst/>
              <a:ahLst/>
              <a:cxnLst/>
              <a:rect r="r" b="b" t="t" l="l"/>
              <a:pathLst>
                <a:path h="1549598" w="10882313">
                  <a:moveTo>
                    <a:pt x="0" y="0"/>
                  </a:moveTo>
                  <a:lnTo>
                    <a:pt x="10882313" y="0"/>
                  </a:lnTo>
                  <a:lnTo>
                    <a:pt x="10882313" y="1549598"/>
                  </a:lnTo>
                  <a:lnTo>
                    <a:pt x="0" y="1549598"/>
                  </a:lnTo>
                  <a:close/>
                </a:path>
              </a:pathLst>
            </a:custGeom>
            <a:solidFill>
              <a:srgbClr val="000000">
                <a:alpha val="0"/>
              </a:srgbClr>
            </a:solidFill>
          </p:spPr>
        </p:sp>
        <p:sp>
          <p:nvSpPr>
            <p:cNvPr name="TextBox 16" id="16"/>
            <p:cNvSpPr txBox="true"/>
            <p:nvPr/>
          </p:nvSpPr>
          <p:spPr>
            <a:xfrm>
              <a:off x="0" y="-104775"/>
              <a:ext cx="10882313" cy="1654373"/>
            </a:xfrm>
            <a:prstGeom prst="rect">
              <a:avLst/>
            </a:prstGeom>
          </p:spPr>
          <p:txBody>
            <a:bodyPr anchor="t" rtlCol="false" tIns="0" lIns="0" bIns="0" rIns="0"/>
            <a:lstStyle/>
            <a:p>
              <a:pPr algn="l">
                <a:lnSpc>
                  <a:spcPts val="3000"/>
                </a:lnSpc>
              </a:pPr>
              <a:r>
                <a:rPr lang="en-US" sz="1874">
                  <a:solidFill>
                    <a:srgbClr val="405449"/>
                  </a:solidFill>
                  <a:latin typeface="Arimo"/>
                  <a:ea typeface="Arimo"/>
                  <a:cs typeface="Arimo"/>
                  <a:sym typeface="Arimo"/>
                </a:rPr>
                <a:t>A strong correlation was found between ambient temperature and HVAC energy consumption, with a correlation coefficient of 0.85 between temperature and energy use.</a:t>
              </a:r>
            </a:p>
          </p:txBody>
        </p:sp>
      </p:grpSp>
      <p:sp>
        <p:nvSpPr>
          <p:cNvPr name="Freeform 17" id="17" descr="preencoded.png"/>
          <p:cNvSpPr/>
          <p:nvPr/>
        </p:nvSpPr>
        <p:spPr>
          <a:xfrm flipH="false" flipV="false" rot="0">
            <a:off x="847279" y="4996606"/>
            <a:ext cx="1210568" cy="2169765"/>
          </a:xfrm>
          <a:custGeom>
            <a:avLst/>
            <a:gdLst/>
            <a:ahLst/>
            <a:cxnLst/>
            <a:rect r="r" b="b" t="t" l="l"/>
            <a:pathLst>
              <a:path h="2169765" w="1210568">
                <a:moveTo>
                  <a:pt x="0" y="0"/>
                </a:moveTo>
                <a:lnTo>
                  <a:pt x="1210567" y="0"/>
                </a:lnTo>
                <a:lnTo>
                  <a:pt x="1210567" y="2169765"/>
                </a:lnTo>
                <a:lnTo>
                  <a:pt x="0" y="2169765"/>
                </a:lnTo>
                <a:lnTo>
                  <a:pt x="0" y="0"/>
                </a:lnTo>
                <a:close/>
              </a:path>
            </a:pathLst>
          </a:custGeom>
          <a:blipFill>
            <a:blip r:embed="rId5"/>
            <a:stretch>
              <a:fillRect l="0" t="-81" r="0" b="-81"/>
            </a:stretch>
          </a:blipFill>
        </p:spPr>
      </p:sp>
      <p:grpSp>
        <p:nvGrpSpPr>
          <p:cNvPr name="Group 18" id="18"/>
          <p:cNvGrpSpPr/>
          <p:nvPr/>
        </p:nvGrpSpPr>
        <p:grpSpPr>
          <a:xfrm rot="0">
            <a:off x="2420987" y="5238601"/>
            <a:ext cx="3026420" cy="523577"/>
            <a:chOff x="0" y="0"/>
            <a:chExt cx="4035227" cy="698103"/>
          </a:xfrm>
        </p:grpSpPr>
        <p:sp>
          <p:nvSpPr>
            <p:cNvPr name="Freeform 19" id="19"/>
            <p:cNvSpPr/>
            <p:nvPr/>
          </p:nvSpPr>
          <p:spPr>
            <a:xfrm flipH="false" flipV="false" rot="0">
              <a:off x="0" y="0"/>
              <a:ext cx="4035227" cy="698103"/>
            </a:xfrm>
            <a:custGeom>
              <a:avLst/>
              <a:gdLst/>
              <a:ahLst/>
              <a:cxnLst/>
              <a:rect r="r" b="b" t="t" l="l"/>
              <a:pathLst>
                <a:path h="698103" w="4035227">
                  <a:moveTo>
                    <a:pt x="0" y="0"/>
                  </a:moveTo>
                  <a:lnTo>
                    <a:pt x="4035227" y="0"/>
                  </a:lnTo>
                  <a:lnTo>
                    <a:pt x="4035227" y="698103"/>
                  </a:lnTo>
                  <a:lnTo>
                    <a:pt x="0" y="698103"/>
                  </a:lnTo>
                  <a:close/>
                </a:path>
              </a:pathLst>
            </a:custGeom>
            <a:solidFill>
              <a:srgbClr val="000000">
                <a:alpha val="0"/>
              </a:srgbClr>
            </a:solidFill>
          </p:spPr>
        </p:sp>
        <p:sp>
          <p:nvSpPr>
            <p:cNvPr name="TextBox 20" id="20"/>
            <p:cNvSpPr txBox="true"/>
            <p:nvPr/>
          </p:nvSpPr>
          <p:spPr>
            <a:xfrm>
              <a:off x="0" y="0"/>
              <a:ext cx="4035227" cy="698103"/>
            </a:xfrm>
            <a:prstGeom prst="rect">
              <a:avLst/>
            </a:prstGeom>
          </p:spPr>
          <p:txBody>
            <a:bodyPr anchor="t" rtlCol="false" tIns="0" lIns="0" bIns="0" rIns="0"/>
            <a:lstStyle/>
            <a:p>
              <a:pPr algn="l">
                <a:lnSpc>
                  <a:spcPts val="2937"/>
                </a:lnSpc>
              </a:pPr>
              <a:r>
                <a:rPr lang="en-US" sz="2375" b="true">
                  <a:solidFill>
                    <a:srgbClr val="405449"/>
                  </a:solidFill>
                  <a:latin typeface="Fraunces Bold"/>
                  <a:ea typeface="Fraunces Bold"/>
                  <a:cs typeface="Fraunces Bold"/>
                  <a:sym typeface="Fraunces Bold"/>
                </a:rPr>
                <a:t>Observation 2</a:t>
              </a:r>
            </a:p>
          </p:txBody>
        </p:sp>
      </p:grpSp>
      <p:grpSp>
        <p:nvGrpSpPr>
          <p:cNvPr name="Group 21" id="21"/>
          <p:cNvGrpSpPr/>
          <p:nvPr/>
        </p:nvGrpSpPr>
        <p:grpSpPr>
          <a:xfrm rot="0">
            <a:off x="2420988" y="5762179"/>
            <a:ext cx="8161735" cy="1162199"/>
            <a:chOff x="0" y="0"/>
            <a:chExt cx="10882313" cy="1549598"/>
          </a:xfrm>
        </p:grpSpPr>
        <p:sp>
          <p:nvSpPr>
            <p:cNvPr name="Freeform 22" id="22"/>
            <p:cNvSpPr/>
            <p:nvPr/>
          </p:nvSpPr>
          <p:spPr>
            <a:xfrm flipH="false" flipV="false" rot="0">
              <a:off x="0" y="0"/>
              <a:ext cx="10882313" cy="1549598"/>
            </a:xfrm>
            <a:custGeom>
              <a:avLst/>
              <a:gdLst/>
              <a:ahLst/>
              <a:cxnLst/>
              <a:rect r="r" b="b" t="t" l="l"/>
              <a:pathLst>
                <a:path h="1549598" w="10882313">
                  <a:moveTo>
                    <a:pt x="0" y="0"/>
                  </a:moveTo>
                  <a:lnTo>
                    <a:pt x="10882313" y="0"/>
                  </a:lnTo>
                  <a:lnTo>
                    <a:pt x="10882313" y="1549598"/>
                  </a:lnTo>
                  <a:lnTo>
                    <a:pt x="0" y="1549598"/>
                  </a:lnTo>
                  <a:close/>
                </a:path>
              </a:pathLst>
            </a:custGeom>
            <a:solidFill>
              <a:srgbClr val="000000">
                <a:alpha val="0"/>
              </a:srgbClr>
            </a:solidFill>
          </p:spPr>
        </p:sp>
        <p:sp>
          <p:nvSpPr>
            <p:cNvPr name="TextBox 23" id="23"/>
            <p:cNvSpPr txBox="true"/>
            <p:nvPr/>
          </p:nvSpPr>
          <p:spPr>
            <a:xfrm>
              <a:off x="0" y="-104775"/>
              <a:ext cx="10882313" cy="1654373"/>
            </a:xfrm>
            <a:prstGeom prst="rect">
              <a:avLst/>
            </a:prstGeom>
          </p:spPr>
          <p:txBody>
            <a:bodyPr anchor="t" rtlCol="false" tIns="0" lIns="0" bIns="0" rIns="0"/>
            <a:lstStyle/>
            <a:p>
              <a:pPr algn="l">
                <a:lnSpc>
                  <a:spcPts val="3000"/>
                </a:lnSpc>
              </a:pPr>
              <a:r>
                <a:rPr lang="en-US" sz="1874">
                  <a:solidFill>
                    <a:srgbClr val="405449"/>
                  </a:solidFill>
                  <a:latin typeface="Arimo"/>
                  <a:ea typeface="Arimo"/>
                  <a:cs typeface="Arimo"/>
                  <a:sym typeface="Arimo"/>
                </a:rPr>
                <a:t>Certain HVAC components showed a pattern of failure after a specific operational threshold. 70% of compressors failed after 5000 hours of operation.</a:t>
              </a:r>
            </a:p>
          </p:txBody>
        </p:sp>
      </p:grpSp>
      <p:sp>
        <p:nvSpPr>
          <p:cNvPr name="Freeform 24" id="24" descr="preencoded.png"/>
          <p:cNvSpPr/>
          <p:nvPr/>
        </p:nvSpPr>
        <p:spPr>
          <a:xfrm flipH="false" flipV="false" rot="0">
            <a:off x="847279" y="7166373"/>
            <a:ext cx="1210568" cy="2169765"/>
          </a:xfrm>
          <a:custGeom>
            <a:avLst/>
            <a:gdLst/>
            <a:ahLst/>
            <a:cxnLst/>
            <a:rect r="r" b="b" t="t" l="l"/>
            <a:pathLst>
              <a:path h="2169765" w="1210568">
                <a:moveTo>
                  <a:pt x="0" y="0"/>
                </a:moveTo>
                <a:lnTo>
                  <a:pt x="1210567" y="0"/>
                </a:lnTo>
                <a:lnTo>
                  <a:pt x="1210567" y="2169765"/>
                </a:lnTo>
                <a:lnTo>
                  <a:pt x="0" y="2169765"/>
                </a:lnTo>
                <a:lnTo>
                  <a:pt x="0" y="0"/>
                </a:lnTo>
                <a:close/>
              </a:path>
            </a:pathLst>
          </a:custGeom>
          <a:blipFill>
            <a:blip r:embed="rId6"/>
            <a:stretch>
              <a:fillRect l="0" t="-81" r="0" b="-81"/>
            </a:stretch>
          </a:blipFill>
        </p:spPr>
      </p:sp>
      <p:grpSp>
        <p:nvGrpSpPr>
          <p:cNvPr name="Group 25" id="25"/>
          <p:cNvGrpSpPr/>
          <p:nvPr/>
        </p:nvGrpSpPr>
        <p:grpSpPr>
          <a:xfrm rot="0">
            <a:off x="2420987" y="7408366"/>
            <a:ext cx="3026420" cy="523577"/>
            <a:chOff x="0" y="0"/>
            <a:chExt cx="4035227" cy="698103"/>
          </a:xfrm>
        </p:grpSpPr>
        <p:sp>
          <p:nvSpPr>
            <p:cNvPr name="Freeform 26" id="26"/>
            <p:cNvSpPr/>
            <p:nvPr/>
          </p:nvSpPr>
          <p:spPr>
            <a:xfrm flipH="false" flipV="false" rot="0">
              <a:off x="0" y="0"/>
              <a:ext cx="4035227" cy="698103"/>
            </a:xfrm>
            <a:custGeom>
              <a:avLst/>
              <a:gdLst/>
              <a:ahLst/>
              <a:cxnLst/>
              <a:rect r="r" b="b" t="t" l="l"/>
              <a:pathLst>
                <a:path h="698103" w="4035227">
                  <a:moveTo>
                    <a:pt x="0" y="0"/>
                  </a:moveTo>
                  <a:lnTo>
                    <a:pt x="4035227" y="0"/>
                  </a:lnTo>
                  <a:lnTo>
                    <a:pt x="4035227" y="698103"/>
                  </a:lnTo>
                  <a:lnTo>
                    <a:pt x="0" y="698103"/>
                  </a:lnTo>
                  <a:close/>
                </a:path>
              </a:pathLst>
            </a:custGeom>
            <a:solidFill>
              <a:srgbClr val="000000">
                <a:alpha val="0"/>
              </a:srgbClr>
            </a:solidFill>
          </p:spPr>
        </p:sp>
        <p:sp>
          <p:nvSpPr>
            <p:cNvPr name="TextBox 27" id="27"/>
            <p:cNvSpPr txBox="true"/>
            <p:nvPr/>
          </p:nvSpPr>
          <p:spPr>
            <a:xfrm>
              <a:off x="0" y="0"/>
              <a:ext cx="4035227" cy="698103"/>
            </a:xfrm>
            <a:prstGeom prst="rect">
              <a:avLst/>
            </a:prstGeom>
          </p:spPr>
          <p:txBody>
            <a:bodyPr anchor="t" rtlCol="false" tIns="0" lIns="0" bIns="0" rIns="0"/>
            <a:lstStyle/>
            <a:p>
              <a:pPr algn="l">
                <a:lnSpc>
                  <a:spcPts val="2937"/>
                </a:lnSpc>
              </a:pPr>
              <a:r>
                <a:rPr lang="en-US" sz="2375" b="true">
                  <a:solidFill>
                    <a:srgbClr val="405449"/>
                  </a:solidFill>
                  <a:latin typeface="Fraunces Bold"/>
                  <a:ea typeface="Fraunces Bold"/>
                  <a:cs typeface="Fraunces Bold"/>
                  <a:sym typeface="Fraunces Bold"/>
                </a:rPr>
                <a:t>Observation 3</a:t>
              </a:r>
            </a:p>
          </p:txBody>
        </p:sp>
      </p:grpSp>
      <p:grpSp>
        <p:nvGrpSpPr>
          <p:cNvPr name="Group 28" id="28"/>
          <p:cNvGrpSpPr/>
          <p:nvPr/>
        </p:nvGrpSpPr>
        <p:grpSpPr>
          <a:xfrm rot="0">
            <a:off x="2420988" y="7931944"/>
            <a:ext cx="8161735" cy="1162199"/>
            <a:chOff x="0" y="0"/>
            <a:chExt cx="10882313" cy="1549598"/>
          </a:xfrm>
        </p:grpSpPr>
        <p:sp>
          <p:nvSpPr>
            <p:cNvPr name="Freeform 29" id="29"/>
            <p:cNvSpPr/>
            <p:nvPr/>
          </p:nvSpPr>
          <p:spPr>
            <a:xfrm flipH="false" flipV="false" rot="0">
              <a:off x="0" y="0"/>
              <a:ext cx="10882313" cy="1549598"/>
            </a:xfrm>
            <a:custGeom>
              <a:avLst/>
              <a:gdLst/>
              <a:ahLst/>
              <a:cxnLst/>
              <a:rect r="r" b="b" t="t" l="l"/>
              <a:pathLst>
                <a:path h="1549598" w="10882313">
                  <a:moveTo>
                    <a:pt x="0" y="0"/>
                  </a:moveTo>
                  <a:lnTo>
                    <a:pt x="10882313" y="0"/>
                  </a:lnTo>
                  <a:lnTo>
                    <a:pt x="10882313" y="1549598"/>
                  </a:lnTo>
                  <a:lnTo>
                    <a:pt x="0" y="1549598"/>
                  </a:lnTo>
                  <a:close/>
                </a:path>
              </a:pathLst>
            </a:custGeom>
            <a:solidFill>
              <a:srgbClr val="000000">
                <a:alpha val="0"/>
              </a:srgbClr>
            </a:solidFill>
          </p:spPr>
        </p:sp>
        <p:sp>
          <p:nvSpPr>
            <p:cNvPr name="TextBox 30" id="30"/>
            <p:cNvSpPr txBox="true"/>
            <p:nvPr/>
          </p:nvSpPr>
          <p:spPr>
            <a:xfrm>
              <a:off x="0" y="-104775"/>
              <a:ext cx="10882313" cy="1654373"/>
            </a:xfrm>
            <a:prstGeom prst="rect">
              <a:avLst/>
            </a:prstGeom>
          </p:spPr>
          <p:txBody>
            <a:bodyPr anchor="t" rtlCol="false" tIns="0" lIns="0" bIns="0" rIns="0"/>
            <a:lstStyle/>
            <a:p>
              <a:pPr algn="l">
                <a:lnSpc>
                  <a:spcPts val="3000"/>
                </a:lnSpc>
              </a:pPr>
              <a:r>
                <a:rPr lang="en-US" sz="1874">
                  <a:solidFill>
                    <a:srgbClr val="405449"/>
                  </a:solidFill>
                  <a:latin typeface="Arimo"/>
                  <a:ea typeface="Arimo"/>
                  <a:cs typeface="Arimo"/>
                  <a:sym typeface="Arimo"/>
                </a:rPr>
                <a:t>Significant energy waste during off-peak hours was observed due to inefficient system scheduling. Energy consumption during off-peak hours was 40% higher than predicted.</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DEEEE1"/>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FFA"/>
            </a:solidFill>
          </p:spPr>
        </p:sp>
      </p:grpSp>
      <p:sp>
        <p:nvSpPr>
          <p:cNvPr name="Freeform 6" id="6"/>
          <p:cNvSpPr/>
          <p:nvPr/>
        </p:nvSpPr>
        <p:spPr>
          <a:xfrm flipH="false" flipV="false" rot="0">
            <a:off x="0" y="0"/>
            <a:ext cx="6858000" cy="10287000"/>
          </a:xfrm>
          <a:custGeom>
            <a:avLst/>
            <a:gdLst/>
            <a:ahLst/>
            <a:cxnLst/>
            <a:rect r="r" b="b" t="t" l="l"/>
            <a:pathLst>
              <a:path h="10287000" w="6858000">
                <a:moveTo>
                  <a:pt x="0" y="0"/>
                </a:moveTo>
                <a:lnTo>
                  <a:pt x="6858000" y="0"/>
                </a:lnTo>
                <a:lnTo>
                  <a:pt x="6858000" y="10287000"/>
                </a:lnTo>
                <a:lnTo>
                  <a:pt x="0" y="10287000"/>
                </a:lnTo>
                <a:lnTo>
                  <a:pt x="0" y="0"/>
                </a:lnTo>
                <a:close/>
              </a:path>
            </a:pathLst>
          </a:custGeom>
          <a:blipFill>
            <a:blip r:embed="rId3"/>
            <a:stretch>
              <a:fillRect l="-62" t="0" r="-62" b="0"/>
            </a:stretch>
          </a:blipFill>
        </p:spPr>
      </p:sp>
      <p:grpSp>
        <p:nvGrpSpPr>
          <p:cNvPr name="Group 7" id="7"/>
          <p:cNvGrpSpPr/>
          <p:nvPr/>
        </p:nvGrpSpPr>
        <p:grpSpPr>
          <a:xfrm rot="0">
            <a:off x="7766297" y="880914"/>
            <a:ext cx="9613404" cy="2433340"/>
            <a:chOff x="0" y="0"/>
            <a:chExt cx="12817872" cy="3244453"/>
          </a:xfrm>
        </p:grpSpPr>
        <p:sp>
          <p:nvSpPr>
            <p:cNvPr name="Freeform 8" id="8"/>
            <p:cNvSpPr/>
            <p:nvPr/>
          </p:nvSpPr>
          <p:spPr>
            <a:xfrm flipH="false" flipV="false" rot="0">
              <a:off x="0" y="0"/>
              <a:ext cx="12817872" cy="3244453"/>
            </a:xfrm>
            <a:custGeom>
              <a:avLst/>
              <a:gdLst/>
              <a:ahLst/>
              <a:cxnLst/>
              <a:rect r="r" b="b" t="t" l="l"/>
              <a:pathLst>
                <a:path h="3244453" w="12817872">
                  <a:moveTo>
                    <a:pt x="0" y="0"/>
                  </a:moveTo>
                  <a:lnTo>
                    <a:pt x="12817872" y="0"/>
                  </a:lnTo>
                  <a:lnTo>
                    <a:pt x="12817872" y="3244453"/>
                  </a:lnTo>
                  <a:lnTo>
                    <a:pt x="0" y="3244453"/>
                  </a:lnTo>
                  <a:close/>
                </a:path>
              </a:pathLst>
            </a:custGeom>
            <a:solidFill>
              <a:srgbClr val="000000">
                <a:alpha val="0"/>
              </a:srgbClr>
            </a:solidFill>
          </p:spPr>
        </p:sp>
        <p:sp>
          <p:nvSpPr>
            <p:cNvPr name="TextBox 9" id="9"/>
            <p:cNvSpPr txBox="true"/>
            <p:nvPr/>
          </p:nvSpPr>
          <p:spPr>
            <a:xfrm>
              <a:off x="0" y="-28575"/>
              <a:ext cx="12817872" cy="3273028"/>
            </a:xfrm>
            <a:prstGeom prst="rect">
              <a:avLst/>
            </a:prstGeom>
          </p:spPr>
          <p:txBody>
            <a:bodyPr anchor="t" rtlCol="false" tIns="0" lIns="0" bIns="0" rIns="0"/>
            <a:lstStyle/>
            <a:p>
              <a:pPr algn="l">
                <a:lnSpc>
                  <a:spcPts val="6374"/>
                </a:lnSpc>
              </a:pPr>
              <a:r>
                <a:rPr lang="en-US" sz="5062" b="true">
                  <a:solidFill>
                    <a:srgbClr val="3B4540"/>
                  </a:solidFill>
                  <a:latin typeface="Fraunces Bold"/>
                  <a:ea typeface="Fraunces Bold"/>
                  <a:cs typeface="Fraunces Bold"/>
                  <a:sym typeface="Fraunces Bold"/>
                </a:rPr>
                <a:t>Insights &amp; Results: Transforming Data into Action</a:t>
              </a:r>
            </a:p>
          </p:txBody>
        </p:sp>
      </p:grpSp>
      <p:grpSp>
        <p:nvGrpSpPr>
          <p:cNvPr name="Group 10" id="10"/>
          <p:cNvGrpSpPr/>
          <p:nvPr/>
        </p:nvGrpSpPr>
        <p:grpSpPr>
          <a:xfrm rot="0">
            <a:off x="7766297" y="3995291"/>
            <a:ext cx="583852" cy="583852"/>
            <a:chOff x="0" y="0"/>
            <a:chExt cx="778470" cy="778470"/>
          </a:xfrm>
        </p:grpSpPr>
        <p:sp>
          <p:nvSpPr>
            <p:cNvPr name="Freeform 11" id="11"/>
            <p:cNvSpPr/>
            <p:nvPr/>
          </p:nvSpPr>
          <p:spPr>
            <a:xfrm flipH="false" flipV="false" rot="0">
              <a:off x="0" y="0"/>
              <a:ext cx="778510" cy="778510"/>
            </a:xfrm>
            <a:custGeom>
              <a:avLst/>
              <a:gdLst/>
              <a:ahLst/>
              <a:cxnLst/>
              <a:rect r="r" b="b" t="t" l="l"/>
              <a:pathLst>
                <a:path h="778510" w="778510">
                  <a:moveTo>
                    <a:pt x="0" y="311404"/>
                  </a:moveTo>
                  <a:cubicBezTo>
                    <a:pt x="0" y="139446"/>
                    <a:pt x="139446" y="0"/>
                    <a:pt x="311404" y="0"/>
                  </a:cubicBezTo>
                  <a:lnTo>
                    <a:pt x="466979" y="0"/>
                  </a:lnTo>
                  <a:cubicBezTo>
                    <a:pt x="639064" y="0"/>
                    <a:pt x="778510" y="139446"/>
                    <a:pt x="778510" y="311404"/>
                  </a:cubicBezTo>
                  <a:lnTo>
                    <a:pt x="778510" y="466979"/>
                  </a:lnTo>
                  <a:cubicBezTo>
                    <a:pt x="778510" y="638937"/>
                    <a:pt x="639064" y="778383"/>
                    <a:pt x="467106" y="778383"/>
                  </a:cubicBezTo>
                  <a:lnTo>
                    <a:pt x="311404" y="778383"/>
                  </a:lnTo>
                  <a:cubicBezTo>
                    <a:pt x="139446" y="778510"/>
                    <a:pt x="0" y="639064"/>
                    <a:pt x="0" y="466979"/>
                  </a:cubicBezTo>
                  <a:close/>
                </a:path>
              </a:pathLst>
            </a:custGeom>
            <a:solidFill>
              <a:srgbClr val="E8F3E8"/>
            </a:solidFill>
          </p:spPr>
        </p:sp>
      </p:grpSp>
      <p:grpSp>
        <p:nvGrpSpPr>
          <p:cNvPr name="Group 12" id="12"/>
          <p:cNvGrpSpPr/>
          <p:nvPr/>
        </p:nvGrpSpPr>
        <p:grpSpPr>
          <a:xfrm rot="0">
            <a:off x="7863557" y="3976241"/>
            <a:ext cx="389185" cy="486519"/>
            <a:chOff x="0" y="0"/>
            <a:chExt cx="518913" cy="648692"/>
          </a:xfrm>
        </p:grpSpPr>
        <p:sp>
          <p:nvSpPr>
            <p:cNvPr name="Freeform 13" id="13"/>
            <p:cNvSpPr/>
            <p:nvPr/>
          </p:nvSpPr>
          <p:spPr>
            <a:xfrm flipH="false" flipV="false" rot="0">
              <a:off x="0" y="0"/>
              <a:ext cx="518913" cy="648692"/>
            </a:xfrm>
            <a:custGeom>
              <a:avLst/>
              <a:gdLst/>
              <a:ahLst/>
              <a:cxnLst/>
              <a:rect r="r" b="b" t="t" l="l"/>
              <a:pathLst>
                <a:path h="648692" w="518913">
                  <a:moveTo>
                    <a:pt x="0" y="0"/>
                  </a:moveTo>
                  <a:lnTo>
                    <a:pt x="518913" y="0"/>
                  </a:lnTo>
                  <a:lnTo>
                    <a:pt x="518913" y="648692"/>
                  </a:lnTo>
                  <a:lnTo>
                    <a:pt x="0" y="648692"/>
                  </a:lnTo>
                  <a:close/>
                </a:path>
              </a:pathLst>
            </a:custGeom>
            <a:solidFill>
              <a:srgbClr val="000000">
                <a:alpha val="0"/>
              </a:srgbClr>
            </a:solidFill>
          </p:spPr>
        </p:sp>
        <p:sp>
          <p:nvSpPr>
            <p:cNvPr name="TextBox 14" id="14"/>
            <p:cNvSpPr txBox="true"/>
            <p:nvPr/>
          </p:nvSpPr>
          <p:spPr>
            <a:xfrm>
              <a:off x="0" y="47625"/>
              <a:ext cx="518913" cy="601067"/>
            </a:xfrm>
            <a:prstGeom prst="rect">
              <a:avLst/>
            </a:prstGeom>
          </p:spPr>
          <p:txBody>
            <a:bodyPr anchor="t" rtlCol="false" tIns="0" lIns="0" bIns="0" rIns="0"/>
            <a:lstStyle/>
            <a:p>
              <a:pPr algn="ctr">
                <a:lnSpc>
                  <a:spcPts val="3062"/>
                </a:lnSpc>
              </a:pPr>
              <a:r>
                <a:rPr lang="en-US" sz="3062" b="true">
                  <a:solidFill>
                    <a:srgbClr val="405449"/>
                  </a:solidFill>
                  <a:latin typeface="Fraunces Bold"/>
                  <a:ea typeface="Fraunces Bold"/>
                  <a:cs typeface="Fraunces Bold"/>
                  <a:sym typeface="Fraunces Bold"/>
                </a:rPr>
                <a:t>1</a:t>
              </a:r>
            </a:p>
          </p:txBody>
        </p:sp>
      </p:grpSp>
      <p:grpSp>
        <p:nvGrpSpPr>
          <p:cNvPr name="Group 15" id="15"/>
          <p:cNvGrpSpPr/>
          <p:nvPr/>
        </p:nvGrpSpPr>
        <p:grpSpPr>
          <a:xfrm rot="0">
            <a:off x="8609559" y="3995291"/>
            <a:ext cx="3244155" cy="561231"/>
            <a:chOff x="0" y="0"/>
            <a:chExt cx="4325540" cy="748308"/>
          </a:xfrm>
        </p:grpSpPr>
        <p:sp>
          <p:nvSpPr>
            <p:cNvPr name="Freeform 16" id="16"/>
            <p:cNvSpPr/>
            <p:nvPr/>
          </p:nvSpPr>
          <p:spPr>
            <a:xfrm flipH="false" flipV="false" rot="0">
              <a:off x="0" y="0"/>
              <a:ext cx="4325540" cy="748308"/>
            </a:xfrm>
            <a:custGeom>
              <a:avLst/>
              <a:gdLst/>
              <a:ahLst/>
              <a:cxnLst/>
              <a:rect r="r" b="b" t="t" l="l"/>
              <a:pathLst>
                <a:path h="748308" w="4325540">
                  <a:moveTo>
                    <a:pt x="0" y="0"/>
                  </a:moveTo>
                  <a:lnTo>
                    <a:pt x="4325540" y="0"/>
                  </a:lnTo>
                  <a:lnTo>
                    <a:pt x="4325540" y="748308"/>
                  </a:lnTo>
                  <a:lnTo>
                    <a:pt x="0" y="748308"/>
                  </a:lnTo>
                  <a:close/>
                </a:path>
              </a:pathLst>
            </a:custGeom>
            <a:solidFill>
              <a:srgbClr val="000000">
                <a:alpha val="0"/>
              </a:srgbClr>
            </a:solidFill>
          </p:spPr>
        </p:sp>
        <p:sp>
          <p:nvSpPr>
            <p:cNvPr name="TextBox 17" id="17"/>
            <p:cNvSpPr txBox="true"/>
            <p:nvPr/>
          </p:nvSpPr>
          <p:spPr>
            <a:xfrm>
              <a:off x="0" y="-9525"/>
              <a:ext cx="4325540" cy="757833"/>
            </a:xfrm>
            <a:prstGeom prst="rect">
              <a:avLst/>
            </a:prstGeom>
          </p:spPr>
          <p:txBody>
            <a:bodyPr anchor="t" rtlCol="false" tIns="0" lIns="0" bIns="0" rIns="0"/>
            <a:lstStyle/>
            <a:p>
              <a:pPr algn="l">
                <a:lnSpc>
                  <a:spcPts val="3187"/>
                </a:lnSpc>
              </a:pPr>
              <a:r>
                <a:rPr lang="en-US" sz="2499" b="true">
                  <a:solidFill>
                    <a:srgbClr val="405449"/>
                  </a:solidFill>
                  <a:latin typeface="Fraunces Bold"/>
                  <a:ea typeface="Fraunces Bold"/>
                  <a:cs typeface="Fraunces Bold"/>
                  <a:sym typeface="Fraunces Bold"/>
                </a:rPr>
                <a:t>Insight 1</a:t>
              </a:r>
            </a:p>
          </p:txBody>
        </p:sp>
      </p:grpSp>
      <p:grpSp>
        <p:nvGrpSpPr>
          <p:cNvPr name="Group 18" id="18"/>
          <p:cNvGrpSpPr/>
          <p:nvPr/>
        </p:nvGrpSpPr>
        <p:grpSpPr>
          <a:xfrm rot="0">
            <a:off x="8609559" y="4556522"/>
            <a:ext cx="3833812" cy="2491382"/>
            <a:chOff x="0" y="0"/>
            <a:chExt cx="5111750" cy="3321843"/>
          </a:xfrm>
        </p:grpSpPr>
        <p:sp>
          <p:nvSpPr>
            <p:cNvPr name="Freeform 19" id="19"/>
            <p:cNvSpPr/>
            <p:nvPr/>
          </p:nvSpPr>
          <p:spPr>
            <a:xfrm flipH="false" flipV="false" rot="0">
              <a:off x="0" y="0"/>
              <a:ext cx="5111750" cy="3321843"/>
            </a:xfrm>
            <a:custGeom>
              <a:avLst/>
              <a:gdLst/>
              <a:ahLst/>
              <a:cxnLst/>
              <a:rect r="r" b="b" t="t" l="l"/>
              <a:pathLst>
                <a:path h="3321843" w="5111750">
                  <a:moveTo>
                    <a:pt x="0" y="0"/>
                  </a:moveTo>
                  <a:lnTo>
                    <a:pt x="5111750" y="0"/>
                  </a:lnTo>
                  <a:lnTo>
                    <a:pt x="5111750" y="3321843"/>
                  </a:lnTo>
                  <a:lnTo>
                    <a:pt x="0" y="3321843"/>
                  </a:lnTo>
                  <a:close/>
                </a:path>
              </a:pathLst>
            </a:custGeom>
            <a:solidFill>
              <a:srgbClr val="000000">
                <a:alpha val="0"/>
              </a:srgbClr>
            </a:solidFill>
          </p:spPr>
        </p:sp>
        <p:sp>
          <p:nvSpPr>
            <p:cNvPr name="TextBox 20" id="20"/>
            <p:cNvSpPr txBox="true"/>
            <p:nvPr/>
          </p:nvSpPr>
          <p:spPr>
            <a:xfrm>
              <a:off x="0" y="-85725"/>
              <a:ext cx="5111750" cy="3407568"/>
            </a:xfrm>
            <a:prstGeom prst="rect">
              <a:avLst/>
            </a:prstGeom>
          </p:spPr>
          <p:txBody>
            <a:bodyPr anchor="t" rtlCol="false" tIns="0" lIns="0" bIns="0" rIns="0"/>
            <a:lstStyle/>
            <a:p>
              <a:pPr algn="l">
                <a:lnSpc>
                  <a:spcPts val="3250"/>
                </a:lnSpc>
              </a:pPr>
              <a:r>
                <a:rPr lang="en-US" sz="2000">
                  <a:solidFill>
                    <a:srgbClr val="405449"/>
                  </a:solidFill>
                  <a:latin typeface="Arimo"/>
                  <a:ea typeface="Arimo"/>
                  <a:cs typeface="Arimo"/>
                  <a:sym typeface="Arimo"/>
                </a:rPr>
                <a:t>Predictive models can be built to optimize HVAC settings based on weather forecasts, leading to potential energy savings of 8% based on model simulations.</a:t>
              </a:r>
            </a:p>
          </p:txBody>
        </p:sp>
      </p:grpSp>
      <p:grpSp>
        <p:nvGrpSpPr>
          <p:cNvPr name="Group 21" id="21"/>
          <p:cNvGrpSpPr/>
          <p:nvPr/>
        </p:nvGrpSpPr>
        <p:grpSpPr>
          <a:xfrm rot="0">
            <a:off x="12702779" y="3995291"/>
            <a:ext cx="583853" cy="583852"/>
            <a:chOff x="0" y="0"/>
            <a:chExt cx="778470" cy="778470"/>
          </a:xfrm>
        </p:grpSpPr>
        <p:sp>
          <p:nvSpPr>
            <p:cNvPr name="Freeform 22" id="22"/>
            <p:cNvSpPr/>
            <p:nvPr/>
          </p:nvSpPr>
          <p:spPr>
            <a:xfrm flipH="false" flipV="false" rot="0">
              <a:off x="0" y="0"/>
              <a:ext cx="778510" cy="778510"/>
            </a:xfrm>
            <a:custGeom>
              <a:avLst/>
              <a:gdLst/>
              <a:ahLst/>
              <a:cxnLst/>
              <a:rect r="r" b="b" t="t" l="l"/>
              <a:pathLst>
                <a:path h="778510" w="778510">
                  <a:moveTo>
                    <a:pt x="0" y="311404"/>
                  </a:moveTo>
                  <a:cubicBezTo>
                    <a:pt x="0" y="139446"/>
                    <a:pt x="139446" y="0"/>
                    <a:pt x="311404" y="0"/>
                  </a:cubicBezTo>
                  <a:lnTo>
                    <a:pt x="466979" y="0"/>
                  </a:lnTo>
                  <a:cubicBezTo>
                    <a:pt x="639064" y="0"/>
                    <a:pt x="778510" y="139446"/>
                    <a:pt x="778510" y="311404"/>
                  </a:cubicBezTo>
                  <a:lnTo>
                    <a:pt x="778510" y="466979"/>
                  </a:lnTo>
                  <a:cubicBezTo>
                    <a:pt x="778510" y="638937"/>
                    <a:pt x="639064" y="778383"/>
                    <a:pt x="467106" y="778383"/>
                  </a:cubicBezTo>
                  <a:lnTo>
                    <a:pt x="311404" y="778383"/>
                  </a:lnTo>
                  <a:cubicBezTo>
                    <a:pt x="139446" y="778510"/>
                    <a:pt x="0" y="639064"/>
                    <a:pt x="0" y="466979"/>
                  </a:cubicBezTo>
                  <a:close/>
                </a:path>
              </a:pathLst>
            </a:custGeom>
            <a:solidFill>
              <a:srgbClr val="E8F3E8"/>
            </a:solidFill>
          </p:spPr>
        </p:sp>
      </p:grpSp>
      <p:grpSp>
        <p:nvGrpSpPr>
          <p:cNvPr name="Group 23" id="23"/>
          <p:cNvGrpSpPr/>
          <p:nvPr/>
        </p:nvGrpSpPr>
        <p:grpSpPr>
          <a:xfrm rot="0">
            <a:off x="12800038" y="3995291"/>
            <a:ext cx="389185" cy="486519"/>
            <a:chOff x="0" y="0"/>
            <a:chExt cx="518913" cy="648692"/>
          </a:xfrm>
        </p:grpSpPr>
        <p:sp>
          <p:nvSpPr>
            <p:cNvPr name="Freeform 24" id="24"/>
            <p:cNvSpPr/>
            <p:nvPr/>
          </p:nvSpPr>
          <p:spPr>
            <a:xfrm flipH="false" flipV="false" rot="0">
              <a:off x="0" y="0"/>
              <a:ext cx="518913" cy="648692"/>
            </a:xfrm>
            <a:custGeom>
              <a:avLst/>
              <a:gdLst/>
              <a:ahLst/>
              <a:cxnLst/>
              <a:rect r="r" b="b" t="t" l="l"/>
              <a:pathLst>
                <a:path h="648692" w="518913">
                  <a:moveTo>
                    <a:pt x="0" y="0"/>
                  </a:moveTo>
                  <a:lnTo>
                    <a:pt x="518913" y="0"/>
                  </a:lnTo>
                  <a:lnTo>
                    <a:pt x="518913" y="648692"/>
                  </a:lnTo>
                  <a:lnTo>
                    <a:pt x="0" y="648692"/>
                  </a:lnTo>
                  <a:close/>
                </a:path>
              </a:pathLst>
            </a:custGeom>
            <a:solidFill>
              <a:srgbClr val="000000">
                <a:alpha val="0"/>
              </a:srgbClr>
            </a:solidFill>
          </p:spPr>
        </p:sp>
        <p:sp>
          <p:nvSpPr>
            <p:cNvPr name="TextBox 25" id="25"/>
            <p:cNvSpPr txBox="true"/>
            <p:nvPr/>
          </p:nvSpPr>
          <p:spPr>
            <a:xfrm>
              <a:off x="0" y="47625"/>
              <a:ext cx="518913" cy="601067"/>
            </a:xfrm>
            <a:prstGeom prst="rect">
              <a:avLst/>
            </a:prstGeom>
          </p:spPr>
          <p:txBody>
            <a:bodyPr anchor="t" rtlCol="false" tIns="0" lIns="0" bIns="0" rIns="0"/>
            <a:lstStyle/>
            <a:p>
              <a:pPr algn="ctr">
                <a:lnSpc>
                  <a:spcPts val="3062"/>
                </a:lnSpc>
              </a:pPr>
              <a:r>
                <a:rPr lang="en-US" sz="3062" b="true">
                  <a:solidFill>
                    <a:srgbClr val="405449"/>
                  </a:solidFill>
                  <a:latin typeface="Fraunces Bold"/>
                  <a:ea typeface="Fraunces Bold"/>
                  <a:cs typeface="Fraunces Bold"/>
                  <a:sym typeface="Fraunces Bold"/>
                </a:rPr>
                <a:t>2</a:t>
              </a:r>
            </a:p>
          </p:txBody>
        </p:sp>
      </p:grpSp>
      <p:grpSp>
        <p:nvGrpSpPr>
          <p:cNvPr name="Group 26" id="26"/>
          <p:cNvGrpSpPr/>
          <p:nvPr/>
        </p:nvGrpSpPr>
        <p:grpSpPr>
          <a:xfrm rot="0">
            <a:off x="13546039" y="3995291"/>
            <a:ext cx="3244155" cy="561231"/>
            <a:chOff x="0" y="0"/>
            <a:chExt cx="4325540" cy="748308"/>
          </a:xfrm>
        </p:grpSpPr>
        <p:sp>
          <p:nvSpPr>
            <p:cNvPr name="Freeform 27" id="27"/>
            <p:cNvSpPr/>
            <p:nvPr/>
          </p:nvSpPr>
          <p:spPr>
            <a:xfrm flipH="false" flipV="false" rot="0">
              <a:off x="0" y="0"/>
              <a:ext cx="4325540" cy="748308"/>
            </a:xfrm>
            <a:custGeom>
              <a:avLst/>
              <a:gdLst/>
              <a:ahLst/>
              <a:cxnLst/>
              <a:rect r="r" b="b" t="t" l="l"/>
              <a:pathLst>
                <a:path h="748308" w="4325540">
                  <a:moveTo>
                    <a:pt x="0" y="0"/>
                  </a:moveTo>
                  <a:lnTo>
                    <a:pt x="4325540" y="0"/>
                  </a:lnTo>
                  <a:lnTo>
                    <a:pt x="4325540" y="748308"/>
                  </a:lnTo>
                  <a:lnTo>
                    <a:pt x="0" y="748308"/>
                  </a:lnTo>
                  <a:close/>
                </a:path>
              </a:pathLst>
            </a:custGeom>
            <a:solidFill>
              <a:srgbClr val="000000">
                <a:alpha val="0"/>
              </a:srgbClr>
            </a:solidFill>
          </p:spPr>
        </p:sp>
        <p:sp>
          <p:nvSpPr>
            <p:cNvPr name="TextBox 28" id="28"/>
            <p:cNvSpPr txBox="true"/>
            <p:nvPr/>
          </p:nvSpPr>
          <p:spPr>
            <a:xfrm>
              <a:off x="0" y="-9525"/>
              <a:ext cx="4325540" cy="757833"/>
            </a:xfrm>
            <a:prstGeom prst="rect">
              <a:avLst/>
            </a:prstGeom>
          </p:spPr>
          <p:txBody>
            <a:bodyPr anchor="t" rtlCol="false" tIns="0" lIns="0" bIns="0" rIns="0"/>
            <a:lstStyle/>
            <a:p>
              <a:pPr algn="l">
                <a:lnSpc>
                  <a:spcPts val="3187"/>
                </a:lnSpc>
              </a:pPr>
              <a:r>
                <a:rPr lang="en-US" sz="2499" b="true">
                  <a:solidFill>
                    <a:srgbClr val="405449"/>
                  </a:solidFill>
                  <a:latin typeface="Fraunces Bold"/>
                  <a:ea typeface="Fraunces Bold"/>
                  <a:cs typeface="Fraunces Bold"/>
                  <a:sym typeface="Fraunces Bold"/>
                </a:rPr>
                <a:t>Insight 2</a:t>
              </a:r>
            </a:p>
          </p:txBody>
        </p:sp>
      </p:grpSp>
      <p:grpSp>
        <p:nvGrpSpPr>
          <p:cNvPr name="Group 29" id="29"/>
          <p:cNvGrpSpPr/>
          <p:nvPr/>
        </p:nvGrpSpPr>
        <p:grpSpPr>
          <a:xfrm rot="0">
            <a:off x="13546039" y="4556522"/>
            <a:ext cx="3833812" cy="2491382"/>
            <a:chOff x="0" y="0"/>
            <a:chExt cx="5111750" cy="3321843"/>
          </a:xfrm>
        </p:grpSpPr>
        <p:sp>
          <p:nvSpPr>
            <p:cNvPr name="Freeform 30" id="30"/>
            <p:cNvSpPr/>
            <p:nvPr/>
          </p:nvSpPr>
          <p:spPr>
            <a:xfrm flipH="false" flipV="false" rot="0">
              <a:off x="0" y="0"/>
              <a:ext cx="5111750" cy="3321843"/>
            </a:xfrm>
            <a:custGeom>
              <a:avLst/>
              <a:gdLst/>
              <a:ahLst/>
              <a:cxnLst/>
              <a:rect r="r" b="b" t="t" l="l"/>
              <a:pathLst>
                <a:path h="3321843" w="5111750">
                  <a:moveTo>
                    <a:pt x="0" y="0"/>
                  </a:moveTo>
                  <a:lnTo>
                    <a:pt x="5111750" y="0"/>
                  </a:lnTo>
                  <a:lnTo>
                    <a:pt x="5111750" y="3321843"/>
                  </a:lnTo>
                  <a:lnTo>
                    <a:pt x="0" y="3321843"/>
                  </a:lnTo>
                  <a:close/>
                </a:path>
              </a:pathLst>
            </a:custGeom>
            <a:solidFill>
              <a:srgbClr val="000000">
                <a:alpha val="0"/>
              </a:srgbClr>
            </a:solidFill>
          </p:spPr>
        </p:sp>
        <p:sp>
          <p:nvSpPr>
            <p:cNvPr name="TextBox 31" id="31"/>
            <p:cNvSpPr txBox="true"/>
            <p:nvPr/>
          </p:nvSpPr>
          <p:spPr>
            <a:xfrm>
              <a:off x="0" y="-85725"/>
              <a:ext cx="5111750" cy="3407568"/>
            </a:xfrm>
            <a:prstGeom prst="rect">
              <a:avLst/>
            </a:prstGeom>
          </p:spPr>
          <p:txBody>
            <a:bodyPr anchor="t" rtlCol="false" tIns="0" lIns="0" bIns="0" rIns="0"/>
            <a:lstStyle/>
            <a:p>
              <a:pPr algn="l">
                <a:lnSpc>
                  <a:spcPts val="3250"/>
                </a:lnSpc>
              </a:pPr>
              <a:r>
                <a:rPr lang="en-US" sz="2000">
                  <a:solidFill>
                    <a:srgbClr val="405449"/>
                  </a:solidFill>
                  <a:latin typeface="Arimo"/>
                  <a:ea typeface="Arimo"/>
                  <a:cs typeface="Arimo"/>
                  <a:sym typeface="Arimo"/>
                </a:rPr>
                <a:t>A predictive maintenance schedule can be implemented to replace components before failure, reducing downtime by a predicted 15% based on simulation results.</a:t>
              </a:r>
            </a:p>
          </p:txBody>
        </p:sp>
      </p:grpSp>
      <p:grpSp>
        <p:nvGrpSpPr>
          <p:cNvPr name="Group 32" id="32"/>
          <p:cNvGrpSpPr/>
          <p:nvPr/>
        </p:nvGrpSpPr>
        <p:grpSpPr>
          <a:xfrm rot="0">
            <a:off x="7766297" y="7599164"/>
            <a:ext cx="583852" cy="583852"/>
            <a:chOff x="0" y="0"/>
            <a:chExt cx="778470" cy="778470"/>
          </a:xfrm>
        </p:grpSpPr>
        <p:sp>
          <p:nvSpPr>
            <p:cNvPr name="Freeform 33" id="33"/>
            <p:cNvSpPr/>
            <p:nvPr/>
          </p:nvSpPr>
          <p:spPr>
            <a:xfrm flipH="false" flipV="false" rot="0">
              <a:off x="0" y="0"/>
              <a:ext cx="778510" cy="778510"/>
            </a:xfrm>
            <a:custGeom>
              <a:avLst/>
              <a:gdLst/>
              <a:ahLst/>
              <a:cxnLst/>
              <a:rect r="r" b="b" t="t" l="l"/>
              <a:pathLst>
                <a:path h="778510" w="778510">
                  <a:moveTo>
                    <a:pt x="0" y="311404"/>
                  </a:moveTo>
                  <a:cubicBezTo>
                    <a:pt x="0" y="139446"/>
                    <a:pt x="139446" y="0"/>
                    <a:pt x="311404" y="0"/>
                  </a:cubicBezTo>
                  <a:lnTo>
                    <a:pt x="466979" y="0"/>
                  </a:lnTo>
                  <a:cubicBezTo>
                    <a:pt x="639064" y="0"/>
                    <a:pt x="778510" y="139446"/>
                    <a:pt x="778510" y="311404"/>
                  </a:cubicBezTo>
                  <a:lnTo>
                    <a:pt x="778510" y="466979"/>
                  </a:lnTo>
                  <a:cubicBezTo>
                    <a:pt x="778510" y="638937"/>
                    <a:pt x="639064" y="778383"/>
                    <a:pt x="467106" y="778383"/>
                  </a:cubicBezTo>
                  <a:lnTo>
                    <a:pt x="311404" y="778383"/>
                  </a:lnTo>
                  <a:cubicBezTo>
                    <a:pt x="139446" y="778510"/>
                    <a:pt x="0" y="639064"/>
                    <a:pt x="0" y="466979"/>
                  </a:cubicBezTo>
                  <a:close/>
                </a:path>
              </a:pathLst>
            </a:custGeom>
            <a:solidFill>
              <a:srgbClr val="E8F3E8"/>
            </a:solidFill>
          </p:spPr>
        </p:sp>
      </p:grpSp>
      <p:grpSp>
        <p:nvGrpSpPr>
          <p:cNvPr name="Group 34" id="34"/>
          <p:cNvGrpSpPr/>
          <p:nvPr/>
        </p:nvGrpSpPr>
        <p:grpSpPr>
          <a:xfrm rot="0">
            <a:off x="7863557" y="7599164"/>
            <a:ext cx="389185" cy="486519"/>
            <a:chOff x="0" y="0"/>
            <a:chExt cx="518913" cy="648692"/>
          </a:xfrm>
        </p:grpSpPr>
        <p:sp>
          <p:nvSpPr>
            <p:cNvPr name="Freeform 35" id="35"/>
            <p:cNvSpPr/>
            <p:nvPr/>
          </p:nvSpPr>
          <p:spPr>
            <a:xfrm flipH="false" flipV="false" rot="0">
              <a:off x="0" y="0"/>
              <a:ext cx="518913" cy="648692"/>
            </a:xfrm>
            <a:custGeom>
              <a:avLst/>
              <a:gdLst/>
              <a:ahLst/>
              <a:cxnLst/>
              <a:rect r="r" b="b" t="t" l="l"/>
              <a:pathLst>
                <a:path h="648692" w="518913">
                  <a:moveTo>
                    <a:pt x="0" y="0"/>
                  </a:moveTo>
                  <a:lnTo>
                    <a:pt x="518913" y="0"/>
                  </a:lnTo>
                  <a:lnTo>
                    <a:pt x="518913" y="648692"/>
                  </a:lnTo>
                  <a:lnTo>
                    <a:pt x="0" y="648692"/>
                  </a:lnTo>
                  <a:close/>
                </a:path>
              </a:pathLst>
            </a:custGeom>
            <a:solidFill>
              <a:srgbClr val="000000">
                <a:alpha val="0"/>
              </a:srgbClr>
            </a:solidFill>
          </p:spPr>
        </p:sp>
        <p:sp>
          <p:nvSpPr>
            <p:cNvPr name="TextBox 36" id="36"/>
            <p:cNvSpPr txBox="true"/>
            <p:nvPr/>
          </p:nvSpPr>
          <p:spPr>
            <a:xfrm>
              <a:off x="0" y="47625"/>
              <a:ext cx="518913" cy="601067"/>
            </a:xfrm>
            <a:prstGeom prst="rect">
              <a:avLst/>
            </a:prstGeom>
          </p:spPr>
          <p:txBody>
            <a:bodyPr anchor="t" rtlCol="false" tIns="0" lIns="0" bIns="0" rIns="0"/>
            <a:lstStyle/>
            <a:p>
              <a:pPr algn="ctr">
                <a:lnSpc>
                  <a:spcPts val="3062"/>
                </a:lnSpc>
              </a:pPr>
              <a:r>
                <a:rPr lang="en-US" sz="3062" b="true">
                  <a:solidFill>
                    <a:srgbClr val="405449"/>
                  </a:solidFill>
                  <a:latin typeface="Fraunces Bold"/>
                  <a:ea typeface="Fraunces Bold"/>
                  <a:cs typeface="Fraunces Bold"/>
                  <a:sym typeface="Fraunces Bold"/>
                </a:rPr>
                <a:t>3</a:t>
              </a:r>
            </a:p>
          </p:txBody>
        </p:sp>
      </p:grpSp>
      <p:grpSp>
        <p:nvGrpSpPr>
          <p:cNvPr name="Group 37" id="37"/>
          <p:cNvGrpSpPr/>
          <p:nvPr/>
        </p:nvGrpSpPr>
        <p:grpSpPr>
          <a:xfrm rot="0">
            <a:off x="8609559" y="7599164"/>
            <a:ext cx="3244155" cy="561231"/>
            <a:chOff x="0" y="0"/>
            <a:chExt cx="4325540" cy="748308"/>
          </a:xfrm>
        </p:grpSpPr>
        <p:sp>
          <p:nvSpPr>
            <p:cNvPr name="Freeform 38" id="38"/>
            <p:cNvSpPr/>
            <p:nvPr/>
          </p:nvSpPr>
          <p:spPr>
            <a:xfrm flipH="false" flipV="false" rot="0">
              <a:off x="0" y="0"/>
              <a:ext cx="4325540" cy="748308"/>
            </a:xfrm>
            <a:custGeom>
              <a:avLst/>
              <a:gdLst/>
              <a:ahLst/>
              <a:cxnLst/>
              <a:rect r="r" b="b" t="t" l="l"/>
              <a:pathLst>
                <a:path h="748308" w="4325540">
                  <a:moveTo>
                    <a:pt x="0" y="0"/>
                  </a:moveTo>
                  <a:lnTo>
                    <a:pt x="4325540" y="0"/>
                  </a:lnTo>
                  <a:lnTo>
                    <a:pt x="4325540" y="748308"/>
                  </a:lnTo>
                  <a:lnTo>
                    <a:pt x="0" y="748308"/>
                  </a:lnTo>
                  <a:close/>
                </a:path>
              </a:pathLst>
            </a:custGeom>
            <a:solidFill>
              <a:srgbClr val="000000">
                <a:alpha val="0"/>
              </a:srgbClr>
            </a:solidFill>
          </p:spPr>
        </p:sp>
        <p:sp>
          <p:nvSpPr>
            <p:cNvPr name="TextBox 39" id="39"/>
            <p:cNvSpPr txBox="true"/>
            <p:nvPr/>
          </p:nvSpPr>
          <p:spPr>
            <a:xfrm>
              <a:off x="0" y="-9525"/>
              <a:ext cx="4325540" cy="757833"/>
            </a:xfrm>
            <a:prstGeom prst="rect">
              <a:avLst/>
            </a:prstGeom>
          </p:spPr>
          <p:txBody>
            <a:bodyPr anchor="t" rtlCol="false" tIns="0" lIns="0" bIns="0" rIns="0"/>
            <a:lstStyle/>
            <a:p>
              <a:pPr algn="l">
                <a:lnSpc>
                  <a:spcPts val="3187"/>
                </a:lnSpc>
              </a:pPr>
              <a:r>
                <a:rPr lang="en-US" sz="2499" b="true">
                  <a:solidFill>
                    <a:srgbClr val="405449"/>
                  </a:solidFill>
                  <a:latin typeface="Fraunces Bold"/>
                  <a:ea typeface="Fraunces Bold"/>
                  <a:cs typeface="Fraunces Bold"/>
                  <a:sym typeface="Fraunces Bold"/>
                </a:rPr>
                <a:t>Insight 3</a:t>
              </a:r>
            </a:p>
          </p:txBody>
        </p:sp>
      </p:grpSp>
      <p:grpSp>
        <p:nvGrpSpPr>
          <p:cNvPr name="Group 40" id="40"/>
          <p:cNvGrpSpPr/>
          <p:nvPr/>
        </p:nvGrpSpPr>
        <p:grpSpPr>
          <a:xfrm rot="0">
            <a:off x="8609559" y="8160395"/>
            <a:ext cx="8770144" cy="1245691"/>
            <a:chOff x="0" y="0"/>
            <a:chExt cx="11693525" cy="1660922"/>
          </a:xfrm>
        </p:grpSpPr>
        <p:sp>
          <p:nvSpPr>
            <p:cNvPr name="Freeform 41" id="41"/>
            <p:cNvSpPr/>
            <p:nvPr/>
          </p:nvSpPr>
          <p:spPr>
            <a:xfrm flipH="false" flipV="false" rot="0">
              <a:off x="0" y="0"/>
              <a:ext cx="11693525" cy="1660922"/>
            </a:xfrm>
            <a:custGeom>
              <a:avLst/>
              <a:gdLst/>
              <a:ahLst/>
              <a:cxnLst/>
              <a:rect r="r" b="b" t="t" l="l"/>
              <a:pathLst>
                <a:path h="1660922" w="11693525">
                  <a:moveTo>
                    <a:pt x="0" y="0"/>
                  </a:moveTo>
                  <a:lnTo>
                    <a:pt x="11693525" y="0"/>
                  </a:lnTo>
                  <a:lnTo>
                    <a:pt x="11693525" y="1660922"/>
                  </a:lnTo>
                  <a:lnTo>
                    <a:pt x="0" y="1660922"/>
                  </a:lnTo>
                  <a:close/>
                </a:path>
              </a:pathLst>
            </a:custGeom>
            <a:solidFill>
              <a:srgbClr val="000000">
                <a:alpha val="0"/>
              </a:srgbClr>
            </a:solidFill>
          </p:spPr>
        </p:sp>
        <p:sp>
          <p:nvSpPr>
            <p:cNvPr name="TextBox 42" id="42"/>
            <p:cNvSpPr txBox="true"/>
            <p:nvPr/>
          </p:nvSpPr>
          <p:spPr>
            <a:xfrm>
              <a:off x="0" y="-85725"/>
              <a:ext cx="11693525" cy="1746647"/>
            </a:xfrm>
            <a:prstGeom prst="rect">
              <a:avLst/>
            </a:prstGeom>
          </p:spPr>
          <p:txBody>
            <a:bodyPr anchor="t" rtlCol="false" tIns="0" lIns="0" bIns="0" rIns="0"/>
            <a:lstStyle/>
            <a:p>
              <a:pPr algn="l">
                <a:lnSpc>
                  <a:spcPts val="3250"/>
                </a:lnSpc>
              </a:pPr>
              <a:r>
                <a:rPr lang="en-US" sz="2000">
                  <a:solidFill>
                    <a:srgbClr val="405449"/>
                  </a:solidFill>
                  <a:latin typeface="Arimo"/>
                  <a:ea typeface="Arimo"/>
                  <a:cs typeface="Arimo"/>
                  <a:sym typeface="Arimo"/>
                </a:rPr>
                <a:t>Adjusting HVAC schedules based on occupancy patterns and real-time demand can significantly reduce energy waste, with an estimated energy savings of 12% during off-peak hours by optimizing schedules.</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DEEEE1"/>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FFA"/>
            </a:solidFill>
          </p:spPr>
        </p:sp>
      </p:grpSp>
      <p:sp>
        <p:nvSpPr>
          <p:cNvPr name="Freeform 6" id="6"/>
          <p:cNvSpPr/>
          <p:nvPr/>
        </p:nvSpPr>
        <p:spPr>
          <a:xfrm flipH="false" flipV="false" rot="0">
            <a:off x="0" y="-27384"/>
            <a:ext cx="6858000" cy="10287000"/>
          </a:xfrm>
          <a:custGeom>
            <a:avLst/>
            <a:gdLst/>
            <a:ahLst/>
            <a:cxnLst/>
            <a:rect r="r" b="b" t="t" l="l"/>
            <a:pathLst>
              <a:path h="10287000" w="6858000">
                <a:moveTo>
                  <a:pt x="0" y="0"/>
                </a:moveTo>
                <a:lnTo>
                  <a:pt x="6858000" y="0"/>
                </a:lnTo>
                <a:lnTo>
                  <a:pt x="6858000" y="10287000"/>
                </a:lnTo>
                <a:lnTo>
                  <a:pt x="0" y="10287000"/>
                </a:lnTo>
                <a:lnTo>
                  <a:pt x="0" y="0"/>
                </a:lnTo>
                <a:close/>
              </a:path>
            </a:pathLst>
          </a:custGeom>
          <a:blipFill>
            <a:blip r:embed="rId3"/>
            <a:stretch>
              <a:fillRect l="0" t="-31" r="0" b="-31"/>
            </a:stretch>
          </a:blipFill>
        </p:spPr>
      </p:sp>
      <p:grpSp>
        <p:nvGrpSpPr>
          <p:cNvPr name="Group 7" id="7"/>
          <p:cNvGrpSpPr/>
          <p:nvPr/>
        </p:nvGrpSpPr>
        <p:grpSpPr>
          <a:xfrm rot="0">
            <a:off x="7625655" y="775246"/>
            <a:ext cx="9894689" cy="1587028"/>
            <a:chOff x="0" y="0"/>
            <a:chExt cx="13192918" cy="2116037"/>
          </a:xfrm>
        </p:grpSpPr>
        <p:sp>
          <p:nvSpPr>
            <p:cNvPr name="Freeform 8" id="8"/>
            <p:cNvSpPr/>
            <p:nvPr/>
          </p:nvSpPr>
          <p:spPr>
            <a:xfrm flipH="false" flipV="false" rot="0">
              <a:off x="0" y="0"/>
              <a:ext cx="13192919" cy="2116037"/>
            </a:xfrm>
            <a:custGeom>
              <a:avLst/>
              <a:gdLst/>
              <a:ahLst/>
              <a:cxnLst/>
              <a:rect r="r" b="b" t="t" l="l"/>
              <a:pathLst>
                <a:path h="2116037" w="13192919">
                  <a:moveTo>
                    <a:pt x="0" y="0"/>
                  </a:moveTo>
                  <a:lnTo>
                    <a:pt x="13192919" y="0"/>
                  </a:lnTo>
                  <a:lnTo>
                    <a:pt x="13192919" y="2116037"/>
                  </a:lnTo>
                  <a:lnTo>
                    <a:pt x="0" y="2116037"/>
                  </a:lnTo>
                  <a:close/>
                </a:path>
              </a:pathLst>
            </a:custGeom>
            <a:solidFill>
              <a:srgbClr val="000000">
                <a:alpha val="0"/>
              </a:srgbClr>
            </a:solidFill>
          </p:spPr>
        </p:sp>
        <p:sp>
          <p:nvSpPr>
            <p:cNvPr name="TextBox 9" id="9"/>
            <p:cNvSpPr txBox="true"/>
            <p:nvPr/>
          </p:nvSpPr>
          <p:spPr>
            <a:xfrm>
              <a:off x="0" y="-19050"/>
              <a:ext cx="13192918" cy="2135087"/>
            </a:xfrm>
            <a:prstGeom prst="rect">
              <a:avLst/>
            </a:prstGeom>
          </p:spPr>
          <p:txBody>
            <a:bodyPr anchor="t" rtlCol="false" tIns="0" lIns="0" bIns="0" rIns="0"/>
            <a:lstStyle/>
            <a:p>
              <a:pPr algn="l">
                <a:lnSpc>
                  <a:spcPts val="5374"/>
                </a:lnSpc>
              </a:pPr>
              <a:r>
                <a:rPr lang="en-US" sz="4312" b="true">
                  <a:solidFill>
                    <a:srgbClr val="3B4540"/>
                  </a:solidFill>
                  <a:latin typeface="Fraunces Bold"/>
                  <a:ea typeface="Fraunces Bold"/>
                  <a:cs typeface="Fraunces Bold"/>
                  <a:sym typeface="Fraunces Bold"/>
                </a:rPr>
                <a:t>Project Status &amp; Next Steps: Moving Forward</a:t>
              </a:r>
            </a:p>
          </p:txBody>
        </p:sp>
      </p:grpSp>
      <p:grpSp>
        <p:nvGrpSpPr>
          <p:cNvPr name="Group 10" id="10"/>
          <p:cNvGrpSpPr/>
          <p:nvPr/>
        </p:nvGrpSpPr>
        <p:grpSpPr>
          <a:xfrm rot="0">
            <a:off x="7872412" y="2475160"/>
            <a:ext cx="28575" cy="7036594"/>
            <a:chOff x="0" y="0"/>
            <a:chExt cx="38100" cy="9382125"/>
          </a:xfrm>
        </p:grpSpPr>
        <p:sp>
          <p:nvSpPr>
            <p:cNvPr name="Freeform 11" id="11"/>
            <p:cNvSpPr/>
            <p:nvPr/>
          </p:nvSpPr>
          <p:spPr>
            <a:xfrm flipH="false" flipV="false" rot="0">
              <a:off x="0" y="0"/>
              <a:ext cx="38100" cy="9382125"/>
            </a:xfrm>
            <a:custGeom>
              <a:avLst/>
              <a:gdLst/>
              <a:ahLst/>
              <a:cxnLst/>
              <a:rect r="r" b="b" t="t" l="l"/>
              <a:pathLst>
                <a:path h="9382125" w="38100">
                  <a:moveTo>
                    <a:pt x="0" y="19050"/>
                  </a:moveTo>
                  <a:cubicBezTo>
                    <a:pt x="0" y="8509"/>
                    <a:pt x="8509" y="0"/>
                    <a:pt x="19050" y="0"/>
                  </a:cubicBezTo>
                  <a:cubicBezTo>
                    <a:pt x="29591" y="0"/>
                    <a:pt x="38100" y="8509"/>
                    <a:pt x="38100" y="19050"/>
                  </a:cubicBezTo>
                  <a:lnTo>
                    <a:pt x="38100" y="9363075"/>
                  </a:lnTo>
                  <a:cubicBezTo>
                    <a:pt x="38100" y="9373616"/>
                    <a:pt x="29591" y="9382125"/>
                    <a:pt x="19050" y="9382125"/>
                  </a:cubicBezTo>
                  <a:cubicBezTo>
                    <a:pt x="8509" y="9382125"/>
                    <a:pt x="0" y="9373616"/>
                    <a:pt x="0" y="9363075"/>
                  </a:cubicBezTo>
                  <a:close/>
                </a:path>
              </a:pathLst>
            </a:custGeom>
            <a:solidFill>
              <a:srgbClr val="CED9CE"/>
            </a:solidFill>
          </p:spPr>
        </p:sp>
      </p:grpSp>
      <p:grpSp>
        <p:nvGrpSpPr>
          <p:cNvPr name="Group 12" id="12"/>
          <p:cNvGrpSpPr/>
          <p:nvPr/>
        </p:nvGrpSpPr>
        <p:grpSpPr>
          <a:xfrm rot="0">
            <a:off x="8090595" y="2954387"/>
            <a:ext cx="657969" cy="28575"/>
            <a:chOff x="0" y="0"/>
            <a:chExt cx="877292" cy="38100"/>
          </a:xfrm>
        </p:grpSpPr>
        <p:sp>
          <p:nvSpPr>
            <p:cNvPr name="Freeform 13" id="13"/>
            <p:cNvSpPr/>
            <p:nvPr/>
          </p:nvSpPr>
          <p:spPr>
            <a:xfrm flipH="false" flipV="false" rot="0">
              <a:off x="0" y="0"/>
              <a:ext cx="877316" cy="38100"/>
            </a:xfrm>
            <a:custGeom>
              <a:avLst/>
              <a:gdLst/>
              <a:ahLst/>
              <a:cxnLst/>
              <a:rect r="r" b="b" t="t" l="l"/>
              <a:pathLst>
                <a:path h="38100" w="877316">
                  <a:moveTo>
                    <a:pt x="0" y="19050"/>
                  </a:moveTo>
                  <a:cubicBezTo>
                    <a:pt x="0" y="8509"/>
                    <a:pt x="8509" y="0"/>
                    <a:pt x="19050" y="0"/>
                  </a:cubicBezTo>
                  <a:lnTo>
                    <a:pt x="858266" y="0"/>
                  </a:lnTo>
                  <a:cubicBezTo>
                    <a:pt x="868807" y="0"/>
                    <a:pt x="877316" y="8509"/>
                    <a:pt x="877316" y="19050"/>
                  </a:cubicBezTo>
                  <a:cubicBezTo>
                    <a:pt x="877316" y="29591"/>
                    <a:pt x="868807" y="38100"/>
                    <a:pt x="858266" y="38100"/>
                  </a:cubicBezTo>
                  <a:lnTo>
                    <a:pt x="19050" y="38100"/>
                  </a:lnTo>
                  <a:cubicBezTo>
                    <a:pt x="8509" y="38100"/>
                    <a:pt x="0" y="29591"/>
                    <a:pt x="0" y="19050"/>
                  </a:cubicBezTo>
                  <a:close/>
                </a:path>
              </a:pathLst>
            </a:custGeom>
            <a:solidFill>
              <a:srgbClr val="CED9CE"/>
            </a:solidFill>
          </p:spPr>
        </p:sp>
      </p:grpSp>
      <p:grpSp>
        <p:nvGrpSpPr>
          <p:cNvPr name="Group 14" id="14"/>
          <p:cNvGrpSpPr/>
          <p:nvPr/>
        </p:nvGrpSpPr>
        <p:grpSpPr>
          <a:xfrm rot="0">
            <a:off x="7625655" y="2721917"/>
            <a:ext cx="493514" cy="493514"/>
            <a:chOff x="0" y="0"/>
            <a:chExt cx="658018" cy="658018"/>
          </a:xfrm>
        </p:grpSpPr>
        <p:sp>
          <p:nvSpPr>
            <p:cNvPr name="Freeform 15" id="15"/>
            <p:cNvSpPr/>
            <p:nvPr/>
          </p:nvSpPr>
          <p:spPr>
            <a:xfrm flipH="false" flipV="false" rot="0">
              <a:off x="0" y="0"/>
              <a:ext cx="657987" cy="657987"/>
            </a:xfrm>
            <a:custGeom>
              <a:avLst/>
              <a:gdLst/>
              <a:ahLst/>
              <a:cxnLst/>
              <a:rect r="r" b="b" t="t" l="l"/>
              <a:pathLst>
                <a:path h="657987" w="657987">
                  <a:moveTo>
                    <a:pt x="0" y="263271"/>
                  </a:moveTo>
                  <a:cubicBezTo>
                    <a:pt x="0" y="117856"/>
                    <a:pt x="117856" y="0"/>
                    <a:pt x="263271" y="0"/>
                  </a:cubicBezTo>
                  <a:lnTo>
                    <a:pt x="394716" y="0"/>
                  </a:lnTo>
                  <a:cubicBezTo>
                    <a:pt x="540131" y="0"/>
                    <a:pt x="657987" y="117856"/>
                    <a:pt x="657987" y="263271"/>
                  </a:cubicBezTo>
                  <a:lnTo>
                    <a:pt x="657987" y="394716"/>
                  </a:lnTo>
                  <a:cubicBezTo>
                    <a:pt x="657987" y="540131"/>
                    <a:pt x="540131" y="657987"/>
                    <a:pt x="394716" y="657987"/>
                  </a:cubicBezTo>
                  <a:lnTo>
                    <a:pt x="263271" y="657987"/>
                  </a:lnTo>
                  <a:cubicBezTo>
                    <a:pt x="117856" y="657987"/>
                    <a:pt x="0" y="540131"/>
                    <a:pt x="0" y="394716"/>
                  </a:cubicBezTo>
                  <a:close/>
                </a:path>
              </a:pathLst>
            </a:custGeom>
            <a:solidFill>
              <a:srgbClr val="E8F3E8"/>
            </a:solidFill>
          </p:spPr>
        </p:sp>
      </p:grpSp>
      <p:grpSp>
        <p:nvGrpSpPr>
          <p:cNvPr name="Group 16" id="16"/>
          <p:cNvGrpSpPr/>
          <p:nvPr/>
        </p:nvGrpSpPr>
        <p:grpSpPr>
          <a:xfrm rot="0">
            <a:off x="7707958" y="2763069"/>
            <a:ext cx="328910" cy="411213"/>
            <a:chOff x="0" y="0"/>
            <a:chExt cx="438547" cy="548283"/>
          </a:xfrm>
        </p:grpSpPr>
        <p:sp>
          <p:nvSpPr>
            <p:cNvPr name="Freeform 17" id="17"/>
            <p:cNvSpPr/>
            <p:nvPr/>
          </p:nvSpPr>
          <p:spPr>
            <a:xfrm flipH="false" flipV="false" rot="0">
              <a:off x="0" y="0"/>
              <a:ext cx="438547" cy="548283"/>
            </a:xfrm>
            <a:custGeom>
              <a:avLst/>
              <a:gdLst/>
              <a:ahLst/>
              <a:cxnLst/>
              <a:rect r="r" b="b" t="t" l="l"/>
              <a:pathLst>
                <a:path h="548283" w="438547">
                  <a:moveTo>
                    <a:pt x="0" y="0"/>
                  </a:moveTo>
                  <a:lnTo>
                    <a:pt x="438547" y="0"/>
                  </a:lnTo>
                  <a:lnTo>
                    <a:pt x="438547" y="548283"/>
                  </a:lnTo>
                  <a:lnTo>
                    <a:pt x="0" y="548283"/>
                  </a:lnTo>
                  <a:close/>
                </a:path>
              </a:pathLst>
            </a:custGeom>
            <a:solidFill>
              <a:srgbClr val="000000">
                <a:alpha val="0"/>
              </a:srgbClr>
            </a:solidFill>
          </p:spPr>
        </p:sp>
        <p:sp>
          <p:nvSpPr>
            <p:cNvPr name="TextBox 18" id="18"/>
            <p:cNvSpPr txBox="true"/>
            <p:nvPr/>
          </p:nvSpPr>
          <p:spPr>
            <a:xfrm>
              <a:off x="0" y="57150"/>
              <a:ext cx="438547" cy="491133"/>
            </a:xfrm>
            <a:prstGeom prst="rect">
              <a:avLst/>
            </a:prstGeom>
          </p:spPr>
          <p:txBody>
            <a:bodyPr anchor="t" rtlCol="false" tIns="0" lIns="0" bIns="0" rIns="0"/>
            <a:lstStyle/>
            <a:p>
              <a:pPr algn="ctr">
                <a:lnSpc>
                  <a:spcPts val="2562"/>
                </a:lnSpc>
              </a:pPr>
              <a:r>
                <a:rPr lang="en-US" sz="2562" b="true">
                  <a:solidFill>
                    <a:srgbClr val="405449"/>
                  </a:solidFill>
                  <a:latin typeface="Fraunces Bold"/>
                  <a:ea typeface="Fraunces Bold"/>
                  <a:cs typeface="Fraunces Bold"/>
                  <a:sym typeface="Fraunces Bold"/>
                </a:rPr>
                <a:t>1</a:t>
              </a:r>
            </a:p>
          </p:txBody>
        </p:sp>
      </p:grpSp>
      <p:grpSp>
        <p:nvGrpSpPr>
          <p:cNvPr name="Group 19" id="19"/>
          <p:cNvGrpSpPr/>
          <p:nvPr/>
        </p:nvGrpSpPr>
        <p:grpSpPr>
          <a:xfrm rot="0">
            <a:off x="8969276" y="2694385"/>
            <a:ext cx="2742010" cy="474166"/>
            <a:chOff x="0" y="0"/>
            <a:chExt cx="3656013" cy="632222"/>
          </a:xfrm>
        </p:grpSpPr>
        <p:sp>
          <p:nvSpPr>
            <p:cNvPr name="Freeform 20" id="20"/>
            <p:cNvSpPr/>
            <p:nvPr/>
          </p:nvSpPr>
          <p:spPr>
            <a:xfrm flipH="false" flipV="false" rot="0">
              <a:off x="0" y="0"/>
              <a:ext cx="3656013" cy="632222"/>
            </a:xfrm>
            <a:custGeom>
              <a:avLst/>
              <a:gdLst/>
              <a:ahLst/>
              <a:cxnLst/>
              <a:rect r="r" b="b" t="t" l="l"/>
              <a:pathLst>
                <a:path h="632222" w="3656013">
                  <a:moveTo>
                    <a:pt x="0" y="0"/>
                  </a:moveTo>
                  <a:lnTo>
                    <a:pt x="3656013" y="0"/>
                  </a:lnTo>
                  <a:lnTo>
                    <a:pt x="3656013" y="632222"/>
                  </a:lnTo>
                  <a:lnTo>
                    <a:pt x="0" y="632222"/>
                  </a:lnTo>
                  <a:close/>
                </a:path>
              </a:pathLst>
            </a:custGeom>
            <a:solidFill>
              <a:srgbClr val="000000">
                <a:alpha val="0"/>
              </a:srgbClr>
            </a:solidFill>
          </p:spPr>
        </p:sp>
        <p:sp>
          <p:nvSpPr>
            <p:cNvPr name="TextBox 21" id="21"/>
            <p:cNvSpPr txBox="true"/>
            <p:nvPr/>
          </p:nvSpPr>
          <p:spPr>
            <a:xfrm>
              <a:off x="0" y="-9525"/>
              <a:ext cx="3656013" cy="641747"/>
            </a:xfrm>
            <a:prstGeom prst="rect">
              <a:avLst/>
            </a:prstGeom>
          </p:spPr>
          <p:txBody>
            <a:bodyPr anchor="t" rtlCol="false" tIns="0" lIns="0" bIns="0" rIns="0"/>
            <a:lstStyle/>
            <a:p>
              <a:pPr algn="l">
                <a:lnSpc>
                  <a:spcPts val="2687"/>
                </a:lnSpc>
              </a:pPr>
              <a:r>
                <a:rPr lang="en-US" sz="2125" b="true">
                  <a:solidFill>
                    <a:srgbClr val="405449"/>
                  </a:solidFill>
                  <a:latin typeface="Fraunces Bold"/>
                  <a:ea typeface="Fraunces Bold"/>
                  <a:cs typeface="Fraunces Bold"/>
                  <a:sym typeface="Fraunces Bold"/>
                </a:rPr>
                <a:t>Project Status</a:t>
              </a:r>
            </a:p>
          </p:txBody>
        </p:sp>
      </p:grpSp>
      <p:grpSp>
        <p:nvGrpSpPr>
          <p:cNvPr name="Group 22" id="22"/>
          <p:cNvGrpSpPr/>
          <p:nvPr/>
        </p:nvGrpSpPr>
        <p:grpSpPr>
          <a:xfrm rot="0">
            <a:off x="8969276" y="3168551"/>
            <a:ext cx="8551069" cy="1052810"/>
            <a:chOff x="0" y="0"/>
            <a:chExt cx="11401425" cy="1403747"/>
          </a:xfrm>
        </p:grpSpPr>
        <p:sp>
          <p:nvSpPr>
            <p:cNvPr name="Freeform 23" id="23"/>
            <p:cNvSpPr/>
            <p:nvPr/>
          </p:nvSpPr>
          <p:spPr>
            <a:xfrm flipH="false" flipV="false" rot="0">
              <a:off x="0" y="0"/>
              <a:ext cx="11401425" cy="1403747"/>
            </a:xfrm>
            <a:custGeom>
              <a:avLst/>
              <a:gdLst/>
              <a:ahLst/>
              <a:cxnLst/>
              <a:rect r="r" b="b" t="t" l="l"/>
              <a:pathLst>
                <a:path h="1403747" w="11401425">
                  <a:moveTo>
                    <a:pt x="0" y="0"/>
                  </a:moveTo>
                  <a:lnTo>
                    <a:pt x="11401425" y="0"/>
                  </a:lnTo>
                  <a:lnTo>
                    <a:pt x="11401425" y="1403747"/>
                  </a:lnTo>
                  <a:lnTo>
                    <a:pt x="0" y="1403747"/>
                  </a:lnTo>
                  <a:close/>
                </a:path>
              </a:pathLst>
            </a:custGeom>
            <a:solidFill>
              <a:srgbClr val="000000">
                <a:alpha val="0"/>
              </a:srgbClr>
            </a:solidFill>
          </p:spPr>
        </p:sp>
        <p:sp>
          <p:nvSpPr>
            <p:cNvPr name="TextBox 24" id="24"/>
            <p:cNvSpPr txBox="true"/>
            <p:nvPr/>
          </p:nvSpPr>
          <p:spPr>
            <a:xfrm>
              <a:off x="0" y="-85725"/>
              <a:ext cx="11401425" cy="1489472"/>
            </a:xfrm>
            <a:prstGeom prst="rect">
              <a:avLst/>
            </a:prstGeom>
          </p:spPr>
          <p:txBody>
            <a:bodyPr anchor="t" rtlCol="false" tIns="0" lIns="0" bIns="0" rIns="0"/>
            <a:lstStyle/>
            <a:p>
              <a:pPr algn="l">
                <a:lnSpc>
                  <a:spcPts val="2749"/>
                </a:lnSpc>
              </a:pPr>
              <a:r>
                <a:rPr lang="en-US" sz="1687">
                  <a:solidFill>
                    <a:srgbClr val="405449"/>
                  </a:solidFill>
                  <a:latin typeface="Arimo"/>
                  <a:ea typeface="Arimo"/>
                  <a:cs typeface="Arimo"/>
                  <a:sym typeface="Arimo"/>
                </a:rPr>
                <a:t>The project is currently ongoing. Milestones achieved include development of predictive models and identification of key factors influencing energy consumption. Challenges faced include data integration and model validation.</a:t>
              </a:r>
            </a:p>
          </p:txBody>
        </p:sp>
      </p:grpSp>
      <p:grpSp>
        <p:nvGrpSpPr>
          <p:cNvPr name="Group 25" id="25"/>
          <p:cNvGrpSpPr/>
          <p:nvPr/>
        </p:nvGrpSpPr>
        <p:grpSpPr>
          <a:xfrm rot="0">
            <a:off x="8090595" y="5139035"/>
            <a:ext cx="657969" cy="28575"/>
            <a:chOff x="0" y="0"/>
            <a:chExt cx="877292" cy="38100"/>
          </a:xfrm>
        </p:grpSpPr>
        <p:sp>
          <p:nvSpPr>
            <p:cNvPr name="Freeform 26" id="26"/>
            <p:cNvSpPr/>
            <p:nvPr/>
          </p:nvSpPr>
          <p:spPr>
            <a:xfrm flipH="false" flipV="false" rot="0">
              <a:off x="0" y="0"/>
              <a:ext cx="877316" cy="38100"/>
            </a:xfrm>
            <a:custGeom>
              <a:avLst/>
              <a:gdLst/>
              <a:ahLst/>
              <a:cxnLst/>
              <a:rect r="r" b="b" t="t" l="l"/>
              <a:pathLst>
                <a:path h="38100" w="877316">
                  <a:moveTo>
                    <a:pt x="0" y="19050"/>
                  </a:moveTo>
                  <a:cubicBezTo>
                    <a:pt x="0" y="8509"/>
                    <a:pt x="8509" y="0"/>
                    <a:pt x="19050" y="0"/>
                  </a:cubicBezTo>
                  <a:lnTo>
                    <a:pt x="858266" y="0"/>
                  </a:lnTo>
                  <a:cubicBezTo>
                    <a:pt x="868807" y="0"/>
                    <a:pt x="877316" y="8509"/>
                    <a:pt x="877316" y="19050"/>
                  </a:cubicBezTo>
                  <a:cubicBezTo>
                    <a:pt x="877316" y="29591"/>
                    <a:pt x="868807" y="38100"/>
                    <a:pt x="858266" y="38100"/>
                  </a:cubicBezTo>
                  <a:lnTo>
                    <a:pt x="19050" y="38100"/>
                  </a:lnTo>
                  <a:cubicBezTo>
                    <a:pt x="8509" y="38100"/>
                    <a:pt x="0" y="29591"/>
                    <a:pt x="0" y="19050"/>
                  </a:cubicBezTo>
                  <a:close/>
                </a:path>
              </a:pathLst>
            </a:custGeom>
            <a:solidFill>
              <a:srgbClr val="CED9CE"/>
            </a:solidFill>
          </p:spPr>
        </p:sp>
      </p:grpSp>
      <p:grpSp>
        <p:nvGrpSpPr>
          <p:cNvPr name="Group 27" id="27"/>
          <p:cNvGrpSpPr/>
          <p:nvPr/>
        </p:nvGrpSpPr>
        <p:grpSpPr>
          <a:xfrm rot="0">
            <a:off x="7625655" y="4906566"/>
            <a:ext cx="493514" cy="493514"/>
            <a:chOff x="0" y="0"/>
            <a:chExt cx="658018" cy="658018"/>
          </a:xfrm>
        </p:grpSpPr>
        <p:sp>
          <p:nvSpPr>
            <p:cNvPr name="Freeform 28" id="28"/>
            <p:cNvSpPr/>
            <p:nvPr/>
          </p:nvSpPr>
          <p:spPr>
            <a:xfrm flipH="false" flipV="false" rot="0">
              <a:off x="0" y="0"/>
              <a:ext cx="657987" cy="657987"/>
            </a:xfrm>
            <a:custGeom>
              <a:avLst/>
              <a:gdLst/>
              <a:ahLst/>
              <a:cxnLst/>
              <a:rect r="r" b="b" t="t" l="l"/>
              <a:pathLst>
                <a:path h="657987" w="657987">
                  <a:moveTo>
                    <a:pt x="0" y="263271"/>
                  </a:moveTo>
                  <a:cubicBezTo>
                    <a:pt x="0" y="117856"/>
                    <a:pt x="117856" y="0"/>
                    <a:pt x="263271" y="0"/>
                  </a:cubicBezTo>
                  <a:lnTo>
                    <a:pt x="394716" y="0"/>
                  </a:lnTo>
                  <a:cubicBezTo>
                    <a:pt x="540131" y="0"/>
                    <a:pt x="657987" y="117856"/>
                    <a:pt x="657987" y="263271"/>
                  </a:cubicBezTo>
                  <a:lnTo>
                    <a:pt x="657987" y="394716"/>
                  </a:lnTo>
                  <a:cubicBezTo>
                    <a:pt x="657987" y="540131"/>
                    <a:pt x="540131" y="657987"/>
                    <a:pt x="394716" y="657987"/>
                  </a:cubicBezTo>
                  <a:lnTo>
                    <a:pt x="263271" y="657987"/>
                  </a:lnTo>
                  <a:cubicBezTo>
                    <a:pt x="117856" y="657987"/>
                    <a:pt x="0" y="540131"/>
                    <a:pt x="0" y="394716"/>
                  </a:cubicBezTo>
                  <a:close/>
                </a:path>
              </a:pathLst>
            </a:custGeom>
            <a:solidFill>
              <a:srgbClr val="E8F3E8"/>
            </a:solidFill>
          </p:spPr>
        </p:sp>
      </p:grpSp>
      <p:grpSp>
        <p:nvGrpSpPr>
          <p:cNvPr name="Group 29" id="29"/>
          <p:cNvGrpSpPr/>
          <p:nvPr/>
        </p:nvGrpSpPr>
        <p:grpSpPr>
          <a:xfrm rot="0">
            <a:off x="7707958" y="4947716"/>
            <a:ext cx="328910" cy="411212"/>
            <a:chOff x="0" y="0"/>
            <a:chExt cx="438547" cy="548283"/>
          </a:xfrm>
        </p:grpSpPr>
        <p:sp>
          <p:nvSpPr>
            <p:cNvPr name="Freeform 30" id="30"/>
            <p:cNvSpPr/>
            <p:nvPr/>
          </p:nvSpPr>
          <p:spPr>
            <a:xfrm flipH="false" flipV="false" rot="0">
              <a:off x="0" y="0"/>
              <a:ext cx="438547" cy="548283"/>
            </a:xfrm>
            <a:custGeom>
              <a:avLst/>
              <a:gdLst/>
              <a:ahLst/>
              <a:cxnLst/>
              <a:rect r="r" b="b" t="t" l="l"/>
              <a:pathLst>
                <a:path h="548283" w="438547">
                  <a:moveTo>
                    <a:pt x="0" y="0"/>
                  </a:moveTo>
                  <a:lnTo>
                    <a:pt x="438547" y="0"/>
                  </a:lnTo>
                  <a:lnTo>
                    <a:pt x="438547" y="548283"/>
                  </a:lnTo>
                  <a:lnTo>
                    <a:pt x="0" y="548283"/>
                  </a:lnTo>
                  <a:close/>
                </a:path>
              </a:pathLst>
            </a:custGeom>
            <a:solidFill>
              <a:srgbClr val="000000">
                <a:alpha val="0"/>
              </a:srgbClr>
            </a:solidFill>
          </p:spPr>
        </p:sp>
        <p:sp>
          <p:nvSpPr>
            <p:cNvPr name="TextBox 31" id="31"/>
            <p:cNvSpPr txBox="true"/>
            <p:nvPr/>
          </p:nvSpPr>
          <p:spPr>
            <a:xfrm>
              <a:off x="0" y="57150"/>
              <a:ext cx="438547" cy="491133"/>
            </a:xfrm>
            <a:prstGeom prst="rect">
              <a:avLst/>
            </a:prstGeom>
          </p:spPr>
          <p:txBody>
            <a:bodyPr anchor="t" rtlCol="false" tIns="0" lIns="0" bIns="0" rIns="0"/>
            <a:lstStyle/>
            <a:p>
              <a:pPr algn="ctr">
                <a:lnSpc>
                  <a:spcPts val="2562"/>
                </a:lnSpc>
              </a:pPr>
              <a:r>
                <a:rPr lang="en-US" sz="2562" b="true">
                  <a:solidFill>
                    <a:srgbClr val="405449"/>
                  </a:solidFill>
                  <a:latin typeface="Fraunces Bold"/>
                  <a:ea typeface="Fraunces Bold"/>
                  <a:cs typeface="Fraunces Bold"/>
                  <a:sym typeface="Fraunces Bold"/>
                </a:rPr>
                <a:t>2</a:t>
              </a:r>
            </a:p>
          </p:txBody>
        </p:sp>
      </p:grpSp>
      <p:grpSp>
        <p:nvGrpSpPr>
          <p:cNvPr name="Group 32" id="32"/>
          <p:cNvGrpSpPr/>
          <p:nvPr/>
        </p:nvGrpSpPr>
        <p:grpSpPr>
          <a:xfrm rot="0">
            <a:off x="8969276" y="4879032"/>
            <a:ext cx="2742010" cy="474166"/>
            <a:chOff x="0" y="0"/>
            <a:chExt cx="3656013" cy="632222"/>
          </a:xfrm>
        </p:grpSpPr>
        <p:sp>
          <p:nvSpPr>
            <p:cNvPr name="Freeform 33" id="33"/>
            <p:cNvSpPr/>
            <p:nvPr/>
          </p:nvSpPr>
          <p:spPr>
            <a:xfrm flipH="false" flipV="false" rot="0">
              <a:off x="0" y="0"/>
              <a:ext cx="3656013" cy="632222"/>
            </a:xfrm>
            <a:custGeom>
              <a:avLst/>
              <a:gdLst/>
              <a:ahLst/>
              <a:cxnLst/>
              <a:rect r="r" b="b" t="t" l="l"/>
              <a:pathLst>
                <a:path h="632222" w="3656013">
                  <a:moveTo>
                    <a:pt x="0" y="0"/>
                  </a:moveTo>
                  <a:lnTo>
                    <a:pt x="3656013" y="0"/>
                  </a:lnTo>
                  <a:lnTo>
                    <a:pt x="3656013" y="632222"/>
                  </a:lnTo>
                  <a:lnTo>
                    <a:pt x="0" y="632222"/>
                  </a:lnTo>
                  <a:close/>
                </a:path>
              </a:pathLst>
            </a:custGeom>
            <a:solidFill>
              <a:srgbClr val="000000">
                <a:alpha val="0"/>
              </a:srgbClr>
            </a:solidFill>
          </p:spPr>
        </p:sp>
        <p:sp>
          <p:nvSpPr>
            <p:cNvPr name="TextBox 34" id="34"/>
            <p:cNvSpPr txBox="true"/>
            <p:nvPr/>
          </p:nvSpPr>
          <p:spPr>
            <a:xfrm>
              <a:off x="0" y="-9525"/>
              <a:ext cx="3656013" cy="641747"/>
            </a:xfrm>
            <a:prstGeom prst="rect">
              <a:avLst/>
            </a:prstGeom>
          </p:spPr>
          <p:txBody>
            <a:bodyPr anchor="t" rtlCol="false" tIns="0" lIns="0" bIns="0" rIns="0"/>
            <a:lstStyle/>
            <a:p>
              <a:pPr algn="l">
                <a:lnSpc>
                  <a:spcPts val="2687"/>
                </a:lnSpc>
              </a:pPr>
              <a:r>
                <a:rPr lang="en-US" sz="2125" b="true">
                  <a:solidFill>
                    <a:srgbClr val="405449"/>
                  </a:solidFill>
                  <a:latin typeface="Fraunces Bold"/>
                  <a:ea typeface="Fraunces Bold"/>
                  <a:cs typeface="Fraunces Bold"/>
                  <a:sym typeface="Fraunces Bold"/>
                </a:rPr>
                <a:t>KPIs</a:t>
              </a:r>
            </a:p>
          </p:txBody>
        </p:sp>
      </p:grpSp>
      <p:grpSp>
        <p:nvGrpSpPr>
          <p:cNvPr name="Group 35" id="35"/>
          <p:cNvGrpSpPr/>
          <p:nvPr/>
        </p:nvGrpSpPr>
        <p:grpSpPr>
          <a:xfrm rot="0">
            <a:off x="8969276" y="5353199"/>
            <a:ext cx="8551069" cy="1052810"/>
            <a:chOff x="0" y="0"/>
            <a:chExt cx="11401425" cy="1403747"/>
          </a:xfrm>
        </p:grpSpPr>
        <p:sp>
          <p:nvSpPr>
            <p:cNvPr name="Freeform 36" id="36"/>
            <p:cNvSpPr/>
            <p:nvPr/>
          </p:nvSpPr>
          <p:spPr>
            <a:xfrm flipH="false" flipV="false" rot="0">
              <a:off x="0" y="0"/>
              <a:ext cx="11401425" cy="1403747"/>
            </a:xfrm>
            <a:custGeom>
              <a:avLst/>
              <a:gdLst/>
              <a:ahLst/>
              <a:cxnLst/>
              <a:rect r="r" b="b" t="t" l="l"/>
              <a:pathLst>
                <a:path h="1403747" w="11401425">
                  <a:moveTo>
                    <a:pt x="0" y="0"/>
                  </a:moveTo>
                  <a:lnTo>
                    <a:pt x="11401425" y="0"/>
                  </a:lnTo>
                  <a:lnTo>
                    <a:pt x="11401425" y="1403747"/>
                  </a:lnTo>
                  <a:lnTo>
                    <a:pt x="0" y="1403747"/>
                  </a:lnTo>
                  <a:close/>
                </a:path>
              </a:pathLst>
            </a:custGeom>
            <a:solidFill>
              <a:srgbClr val="000000">
                <a:alpha val="0"/>
              </a:srgbClr>
            </a:solidFill>
          </p:spPr>
        </p:sp>
        <p:sp>
          <p:nvSpPr>
            <p:cNvPr name="TextBox 37" id="37"/>
            <p:cNvSpPr txBox="true"/>
            <p:nvPr/>
          </p:nvSpPr>
          <p:spPr>
            <a:xfrm>
              <a:off x="0" y="-85725"/>
              <a:ext cx="11401425" cy="1489472"/>
            </a:xfrm>
            <a:prstGeom prst="rect">
              <a:avLst/>
            </a:prstGeom>
          </p:spPr>
          <p:txBody>
            <a:bodyPr anchor="t" rtlCol="false" tIns="0" lIns="0" bIns="0" rIns="0"/>
            <a:lstStyle/>
            <a:p>
              <a:pPr algn="l">
                <a:lnSpc>
                  <a:spcPts val="2749"/>
                </a:lnSpc>
              </a:pPr>
              <a:r>
                <a:rPr lang="en-US" sz="1687">
                  <a:solidFill>
                    <a:srgbClr val="405449"/>
                  </a:solidFill>
                  <a:latin typeface="Arimo"/>
                  <a:ea typeface="Arimo"/>
                  <a:cs typeface="Arimo"/>
                  <a:sym typeface="Arimo"/>
                </a:rPr>
                <a:t>Key Performance Indicators: Energy consumption reduced by 7% (Target: 10%), predictive accuracy at 85% (Target: 90%), and downtime reduced by 10% (Target: 20%).</a:t>
              </a:r>
            </a:p>
          </p:txBody>
        </p:sp>
      </p:grpSp>
      <p:grpSp>
        <p:nvGrpSpPr>
          <p:cNvPr name="Group 38" id="38"/>
          <p:cNvGrpSpPr/>
          <p:nvPr/>
        </p:nvGrpSpPr>
        <p:grpSpPr>
          <a:xfrm rot="0">
            <a:off x="8090595" y="7323684"/>
            <a:ext cx="657969" cy="28575"/>
            <a:chOff x="0" y="0"/>
            <a:chExt cx="877292" cy="38100"/>
          </a:xfrm>
        </p:grpSpPr>
        <p:sp>
          <p:nvSpPr>
            <p:cNvPr name="Freeform 39" id="39"/>
            <p:cNvSpPr/>
            <p:nvPr/>
          </p:nvSpPr>
          <p:spPr>
            <a:xfrm flipH="false" flipV="false" rot="0">
              <a:off x="0" y="0"/>
              <a:ext cx="877316" cy="38100"/>
            </a:xfrm>
            <a:custGeom>
              <a:avLst/>
              <a:gdLst/>
              <a:ahLst/>
              <a:cxnLst/>
              <a:rect r="r" b="b" t="t" l="l"/>
              <a:pathLst>
                <a:path h="38100" w="877316">
                  <a:moveTo>
                    <a:pt x="0" y="19050"/>
                  </a:moveTo>
                  <a:cubicBezTo>
                    <a:pt x="0" y="8509"/>
                    <a:pt x="8509" y="0"/>
                    <a:pt x="19050" y="0"/>
                  </a:cubicBezTo>
                  <a:lnTo>
                    <a:pt x="858266" y="0"/>
                  </a:lnTo>
                  <a:cubicBezTo>
                    <a:pt x="868807" y="0"/>
                    <a:pt x="877316" y="8509"/>
                    <a:pt x="877316" y="19050"/>
                  </a:cubicBezTo>
                  <a:cubicBezTo>
                    <a:pt x="877316" y="29591"/>
                    <a:pt x="868807" y="38100"/>
                    <a:pt x="858266" y="38100"/>
                  </a:cubicBezTo>
                  <a:lnTo>
                    <a:pt x="19050" y="38100"/>
                  </a:lnTo>
                  <a:cubicBezTo>
                    <a:pt x="8509" y="38100"/>
                    <a:pt x="0" y="29591"/>
                    <a:pt x="0" y="19050"/>
                  </a:cubicBezTo>
                  <a:close/>
                </a:path>
              </a:pathLst>
            </a:custGeom>
            <a:solidFill>
              <a:srgbClr val="CED9CE"/>
            </a:solidFill>
          </p:spPr>
        </p:sp>
      </p:grpSp>
      <p:grpSp>
        <p:nvGrpSpPr>
          <p:cNvPr name="Group 40" id="40"/>
          <p:cNvGrpSpPr/>
          <p:nvPr/>
        </p:nvGrpSpPr>
        <p:grpSpPr>
          <a:xfrm rot="0">
            <a:off x="7625655" y="7091214"/>
            <a:ext cx="493514" cy="493514"/>
            <a:chOff x="0" y="0"/>
            <a:chExt cx="658018" cy="658018"/>
          </a:xfrm>
        </p:grpSpPr>
        <p:sp>
          <p:nvSpPr>
            <p:cNvPr name="Freeform 41" id="41"/>
            <p:cNvSpPr/>
            <p:nvPr/>
          </p:nvSpPr>
          <p:spPr>
            <a:xfrm flipH="false" flipV="false" rot="0">
              <a:off x="0" y="0"/>
              <a:ext cx="657987" cy="657987"/>
            </a:xfrm>
            <a:custGeom>
              <a:avLst/>
              <a:gdLst/>
              <a:ahLst/>
              <a:cxnLst/>
              <a:rect r="r" b="b" t="t" l="l"/>
              <a:pathLst>
                <a:path h="657987" w="657987">
                  <a:moveTo>
                    <a:pt x="0" y="263271"/>
                  </a:moveTo>
                  <a:cubicBezTo>
                    <a:pt x="0" y="117856"/>
                    <a:pt x="117856" y="0"/>
                    <a:pt x="263271" y="0"/>
                  </a:cubicBezTo>
                  <a:lnTo>
                    <a:pt x="394716" y="0"/>
                  </a:lnTo>
                  <a:cubicBezTo>
                    <a:pt x="540131" y="0"/>
                    <a:pt x="657987" y="117856"/>
                    <a:pt x="657987" y="263271"/>
                  </a:cubicBezTo>
                  <a:lnTo>
                    <a:pt x="657987" y="394716"/>
                  </a:lnTo>
                  <a:cubicBezTo>
                    <a:pt x="657987" y="540131"/>
                    <a:pt x="540131" y="657987"/>
                    <a:pt x="394716" y="657987"/>
                  </a:cubicBezTo>
                  <a:lnTo>
                    <a:pt x="263271" y="657987"/>
                  </a:lnTo>
                  <a:cubicBezTo>
                    <a:pt x="117856" y="657987"/>
                    <a:pt x="0" y="540131"/>
                    <a:pt x="0" y="394716"/>
                  </a:cubicBezTo>
                  <a:close/>
                </a:path>
              </a:pathLst>
            </a:custGeom>
            <a:solidFill>
              <a:srgbClr val="E8F3E8"/>
            </a:solidFill>
          </p:spPr>
        </p:sp>
      </p:grpSp>
      <p:grpSp>
        <p:nvGrpSpPr>
          <p:cNvPr name="Group 42" id="42"/>
          <p:cNvGrpSpPr/>
          <p:nvPr/>
        </p:nvGrpSpPr>
        <p:grpSpPr>
          <a:xfrm rot="0">
            <a:off x="7707958" y="7132365"/>
            <a:ext cx="328910" cy="411212"/>
            <a:chOff x="0" y="0"/>
            <a:chExt cx="438547" cy="548283"/>
          </a:xfrm>
        </p:grpSpPr>
        <p:sp>
          <p:nvSpPr>
            <p:cNvPr name="Freeform 43" id="43"/>
            <p:cNvSpPr/>
            <p:nvPr/>
          </p:nvSpPr>
          <p:spPr>
            <a:xfrm flipH="false" flipV="false" rot="0">
              <a:off x="0" y="0"/>
              <a:ext cx="438547" cy="548283"/>
            </a:xfrm>
            <a:custGeom>
              <a:avLst/>
              <a:gdLst/>
              <a:ahLst/>
              <a:cxnLst/>
              <a:rect r="r" b="b" t="t" l="l"/>
              <a:pathLst>
                <a:path h="548283" w="438547">
                  <a:moveTo>
                    <a:pt x="0" y="0"/>
                  </a:moveTo>
                  <a:lnTo>
                    <a:pt x="438547" y="0"/>
                  </a:lnTo>
                  <a:lnTo>
                    <a:pt x="438547" y="548283"/>
                  </a:lnTo>
                  <a:lnTo>
                    <a:pt x="0" y="548283"/>
                  </a:lnTo>
                  <a:close/>
                </a:path>
              </a:pathLst>
            </a:custGeom>
            <a:solidFill>
              <a:srgbClr val="000000">
                <a:alpha val="0"/>
              </a:srgbClr>
            </a:solidFill>
          </p:spPr>
        </p:sp>
        <p:sp>
          <p:nvSpPr>
            <p:cNvPr name="TextBox 44" id="44"/>
            <p:cNvSpPr txBox="true"/>
            <p:nvPr/>
          </p:nvSpPr>
          <p:spPr>
            <a:xfrm>
              <a:off x="0" y="57150"/>
              <a:ext cx="438547" cy="491133"/>
            </a:xfrm>
            <a:prstGeom prst="rect">
              <a:avLst/>
            </a:prstGeom>
          </p:spPr>
          <p:txBody>
            <a:bodyPr anchor="t" rtlCol="false" tIns="0" lIns="0" bIns="0" rIns="0"/>
            <a:lstStyle/>
            <a:p>
              <a:pPr algn="ctr">
                <a:lnSpc>
                  <a:spcPts val="2562"/>
                </a:lnSpc>
              </a:pPr>
              <a:r>
                <a:rPr lang="en-US" sz="2562" b="true">
                  <a:solidFill>
                    <a:srgbClr val="405449"/>
                  </a:solidFill>
                  <a:latin typeface="Fraunces Bold"/>
                  <a:ea typeface="Fraunces Bold"/>
                  <a:cs typeface="Fraunces Bold"/>
                  <a:sym typeface="Fraunces Bold"/>
                </a:rPr>
                <a:t>3</a:t>
              </a:r>
            </a:p>
          </p:txBody>
        </p:sp>
      </p:grpSp>
      <p:grpSp>
        <p:nvGrpSpPr>
          <p:cNvPr name="Group 45" id="45"/>
          <p:cNvGrpSpPr/>
          <p:nvPr/>
        </p:nvGrpSpPr>
        <p:grpSpPr>
          <a:xfrm rot="0">
            <a:off x="8969276" y="7063680"/>
            <a:ext cx="2742010" cy="474168"/>
            <a:chOff x="0" y="0"/>
            <a:chExt cx="3656013" cy="632223"/>
          </a:xfrm>
        </p:grpSpPr>
        <p:sp>
          <p:nvSpPr>
            <p:cNvPr name="Freeform 46" id="46"/>
            <p:cNvSpPr/>
            <p:nvPr/>
          </p:nvSpPr>
          <p:spPr>
            <a:xfrm flipH="false" flipV="false" rot="0">
              <a:off x="0" y="0"/>
              <a:ext cx="3656013" cy="632223"/>
            </a:xfrm>
            <a:custGeom>
              <a:avLst/>
              <a:gdLst/>
              <a:ahLst/>
              <a:cxnLst/>
              <a:rect r="r" b="b" t="t" l="l"/>
              <a:pathLst>
                <a:path h="632223" w="3656013">
                  <a:moveTo>
                    <a:pt x="0" y="0"/>
                  </a:moveTo>
                  <a:lnTo>
                    <a:pt x="3656013" y="0"/>
                  </a:lnTo>
                  <a:lnTo>
                    <a:pt x="3656013" y="632223"/>
                  </a:lnTo>
                  <a:lnTo>
                    <a:pt x="0" y="632223"/>
                  </a:lnTo>
                  <a:close/>
                </a:path>
              </a:pathLst>
            </a:custGeom>
            <a:solidFill>
              <a:srgbClr val="000000">
                <a:alpha val="0"/>
              </a:srgbClr>
            </a:solidFill>
          </p:spPr>
        </p:sp>
        <p:sp>
          <p:nvSpPr>
            <p:cNvPr name="TextBox 47" id="47"/>
            <p:cNvSpPr txBox="true"/>
            <p:nvPr/>
          </p:nvSpPr>
          <p:spPr>
            <a:xfrm>
              <a:off x="0" y="-9525"/>
              <a:ext cx="3656013" cy="641748"/>
            </a:xfrm>
            <a:prstGeom prst="rect">
              <a:avLst/>
            </a:prstGeom>
          </p:spPr>
          <p:txBody>
            <a:bodyPr anchor="t" rtlCol="false" tIns="0" lIns="0" bIns="0" rIns="0"/>
            <a:lstStyle/>
            <a:p>
              <a:pPr algn="l">
                <a:lnSpc>
                  <a:spcPts val="2687"/>
                </a:lnSpc>
              </a:pPr>
              <a:r>
                <a:rPr lang="en-US" sz="2125" b="true">
                  <a:solidFill>
                    <a:srgbClr val="405449"/>
                  </a:solidFill>
                  <a:latin typeface="Fraunces Bold"/>
                  <a:ea typeface="Fraunces Bold"/>
                  <a:cs typeface="Fraunces Bold"/>
                  <a:sym typeface="Fraunces Bold"/>
                </a:rPr>
                <a:t>Next Steps</a:t>
              </a:r>
            </a:p>
          </p:txBody>
        </p:sp>
      </p:grpSp>
      <p:grpSp>
        <p:nvGrpSpPr>
          <p:cNvPr name="Group 48" id="48"/>
          <p:cNvGrpSpPr/>
          <p:nvPr/>
        </p:nvGrpSpPr>
        <p:grpSpPr>
          <a:xfrm rot="0">
            <a:off x="8969276" y="7537848"/>
            <a:ext cx="8551069" cy="1754684"/>
            <a:chOff x="0" y="0"/>
            <a:chExt cx="11401425" cy="2339578"/>
          </a:xfrm>
        </p:grpSpPr>
        <p:sp>
          <p:nvSpPr>
            <p:cNvPr name="Freeform 49" id="49"/>
            <p:cNvSpPr/>
            <p:nvPr/>
          </p:nvSpPr>
          <p:spPr>
            <a:xfrm flipH="false" flipV="false" rot="0">
              <a:off x="0" y="0"/>
              <a:ext cx="11401425" cy="2339578"/>
            </a:xfrm>
            <a:custGeom>
              <a:avLst/>
              <a:gdLst/>
              <a:ahLst/>
              <a:cxnLst/>
              <a:rect r="r" b="b" t="t" l="l"/>
              <a:pathLst>
                <a:path h="2339578" w="11401425">
                  <a:moveTo>
                    <a:pt x="0" y="0"/>
                  </a:moveTo>
                  <a:lnTo>
                    <a:pt x="11401425" y="0"/>
                  </a:lnTo>
                  <a:lnTo>
                    <a:pt x="11401425" y="2339578"/>
                  </a:lnTo>
                  <a:lnTo>
                    <a:pt x="0" y="2339578"/>
                  </a:lnTo>
                  <a:close/>
                </a:path>
              </a:pathLst>
            </a:custGeom>
            <a:solidFill>
              <a:srgbClr val="000000">
                <a:alpha val="0"/>
              </a:srgbClr>
            </a:solidFill>
          </p:spPr>
        </p:sp>
        <p:sp>
          <p:nvSpPr>
            <p:cNvPr name="TextBox 50" id="50"/>
            <p:cNvSpPr txBox="true"/>
            <p:nvPr/>
          </p:nvSpPr>
          <p:spPr>
            <a:xfrm>
              <a:off x="0" y="-85725"/>
              <a:ext cx="11401425" cy="2425303"/>
            </a:xfrm>
            <a:prstGeom prst="rect">
              <a:avLst/>
            </a:prstGeom>
          </p:spPr>
          <p:txBody>
            <a:bodyPr anchor="t" rtlCol="false" tIns="0" lIns="0" bIns="0" rIns="0"/>
            <a:lstStyle/>
            <a:p>
              <a:pPr algn="l">
                <a:lnSpc>
                  <a:spcPts val="2749"/>
                </a:lnSpc>
              </a:pPr>
              <a:r>
                <a:rPr lang="en-US" sz="1687">
                  <a:solidFill>
                    <a:srgbClr val="405449"/>
                  </a:solidFill>
                  <a:latin typeface="Arimo"/>
                  <a:ea typeface="Arimo"/>
                  <a:cs typeface="Arimo"/>
                  <a:sym typeface="Arimo"/>
                </a:rPr>
                <a:t>Planned activities include deployment of the predictive maintenance system, implementation of optimized HVAC schedules, further refinement of predictive models, and exploring integration with other Daikin systems. Further research is planned to investigate the impact of air quality on HVAC performance and develop more sophisticated predictive models using deep learning.</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DEEEE1"/>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FFA"/>
            </a:solidFill>
          </p:spPr>
        </p:sp>
      </p:grpSp>
      <p:sp>
        <p:nvSpPr>
          <p:cNvPr name="Freeform 6" id="6" descr="A diagram of a system  AI-generated content may be incorrect."/>
          <p:cNvSpPr/>
          <p:nvPr/>
        </p:nvSpPr>
        <p:spPr>
          <a:xfrm flipH="false" flipV="false" rot="0">
            <a:off x="8128743" y="556501"/>
            <a:ext cx="9635002" cy="9173998"/>
          </a:xfrm>
          <a:custGeom>
            <a:avLst/>
            <a:gdLst/>
            <a:ahLst/>
            <a:cxnLst/>
            <a:rect r="r" b="b" t="t" l="l"/>
            <a:pathLst>
              <a:path h="9173998" w="9635002">
                <a:moveTo>
                  <a:pt x="0" y="0"/>
                </a:moveTo>
                <a:lnTo>
                  <a:pt x="9635002" y="0"/>
                </a:lnTo>
                <a:lnTo>
                  <a:pt x="9635002" y="9173998"/>
                </a:lnTo>
                <a:lnTo>
                  <a:pt x="0" y="9173998"/>
                </a:lnTo>
                <a:lnTo>
                  <a:pt x="0" y="0"/>
                </a:lnTo>
                <a:close/>
              </a:path>
            </a:pathLst>
          </a:custGeom>
          <a:blipFill>
            <a:blip r:embed="rId2"/>
            <a:stretch>
              <a:fillRect l="0" t="0" r="0" b="0"/>
            </a:stretch>
          </a:blipFill>
        </p:spPr>
      </p:sp>
      <p:grpSp>
        <p:nvGrpSpPr>
          <p:cNvPr name="Group 7" id="7"/>
          <p:cNvGrpSpPr/>
          <p:nvPr/>
        </p:nvGrpSpPr>
        <p:grpSpPr>
          <a:xfrm rot="0">
            <a:off x="1028700" y="3647146"/>
            <a:ext cx="5941161" cy="2992707"/>
            <a:chOff x="0" y="0"/>
            <a:chExt cx="7921548" cy="3990276"/>
          </a:xfrm>
        </p:grpSpPr>
        <p:sp>
          <p:nvSpPr>
            <p:cNvPr name="Freeform 8" id="8"/>
            <p:cNvSpPr/>
            <p:nvPr/>
          </p:nvSpPr>
          <p:spPr>
            <a:xfrm flipH="false" flipV="false" rot="0">
              <a:off x="0" y="0"/>
              <a:ext cx="7921548" cy="3990277"/>
            </a:xfrm>
            <a:custGeom>
              <a:avLst/>
              <a:gdLst/>
              <a:ahLst/>
              <a:cxnLst/>
              <a:rect r="r" b="b" t="t" l="l"/>
              <a:pathLst>
                <a:path h="3990277" w="7921548">
                  <a:moveTo>
                    <a:pt x="0" y="0"/>
                  </a:moveTo>
                  <a:lnTo>
                    <a:pt x="7921548" y="0"/>
                  </a:lnTo>
                  <a:lnTo>
                    <a:pt x="7921548" y="3990277"/>
                  </a:lnTo>
                  <a:lnTo>
                    <a:pt x="0" y="3990277"/>
                  </a:lnTo>
                  <a:close/>
                </a:path>
              </a:pathLst>
            </a:custGeom>
            <a:solidFill>
              <a:srgbClr val="000000">
                <a:alpha val="0"/>
              </a:srgbClr>
            </a:solidFill>
          </p:spPr>
        </p:sp>
        <p:sp>
          <p:nvSpPr>
            <p:cNvPr name="TextBox 9" id="9"/>
            <p:cNvSpPr txBox="true"/>
            <p:nvPr/>
          </p:nvSpPr>
          <p:spPr>
            <a:xfrm>
              <a:off x="0" y="9525"/>
              <a:ext cx="7921548" cy="3980751"/>
            </a:xfrm>
            <a:prstGeom prst="rect">
              <a:avLst/>
            </a:prstGeom>
          </p:spPr>
          <p:txBody>
            <a:bodyPr anchor="t" rtlCol="false" tIns="0" lIns="0" bIns="0" rIns="0"/>
            <a:lstStyle/>
            <a:p>
              <a:pPr algn="ctr">
                <a:lnSpc>
                  <a:spcPts val="9899"/>
                </a:lnSpc>
              </a:pPr>
              <a:r>
                <a:rPr lang="en-US" sz="8249" b="true">
                  <a:solidFill>
                    <a:srgbClr val="000000"/>
                  </a:solidFill>
                  <a:latin typeface="Fraunces Bold"/>
                  <a:ea typeface="Fraunces Bold"/>
                  <a:cs typeface="Fraunces Bold"/>
                  <a:sym typeface="Fraunces Bold"/>
                </a:rPr>
                <a:t>ERD</a:t>
              </a:r>
              <a:r>
                <a:rPr lang="en-US" sz="8249">
                  <a:solidFill>
                    <a:srgbClr val="000000"/>
                  </a:solidFill>
                  <a:latin typeface="Fraunces"/>
                  <a:ea typeface="Fraunces"/>
                  <a:cs typeface="Fraunces"/>
                  <a:sym typeface="Fraunces"/>
                </a:rPr>
                <a:t> </a:t>
              </a:r>
              <a:r>
                <a:rPr lang="en-US" sz="8249" b="true">
                  <a:solidFill>
                    <a:srgbClr val="000000"/>
                  </a:solidFill>
                  <a:latin typeface="Fraunces Bold"/>
                  <a:ea typeface="Fraunces Bold"/>
                  <a:cs typeface="Fraunces Bold"/>
                  <a:sym typeface="Fraunces Bold"/>
                </a:rPr>
                <a:t>Diagram</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DAGhfolFXpU</dc:identifier>
  <dcterms:modified xsi:type="dcterms:W3CDTF">2011-08-01T06:04:30Z</dcterms:modified>
  <cp:revision>1</cp:revision>
  <dc:title>Daikin Visit.pptx</dc:title>
</cp:coreProperties>
</file>