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24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31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101" y="871728"/>
            <a:ext cx="530606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09" dirty="0"/>
              <a:t>Capstone</a:t>
            </a:r>
            <a:r>
              <a:rPr sz="3900" spc="240" dirty="0"/>
              <a:t> </a:t>
            </a:r>
            <a:r>
              <a:rPr sz="3900" spc="445" dirty="0"/>
              <a:t>Project</a:t>
            </a:r>
            <a:endParaRPr sz="3900" dirty="0"/>
          </a:p>
        </p:txBody>
      </p:sp>
      <p:sp>
        <p:nvSpPr>
          <p:cNvPr id="3" name="object 3"/>
          <p:cNvSpPr txBox="1"/>
          <p:nvPr/>
        </p:nvSpPr>
        <p:spPr>
          <a:xfrm>
            <a:off x="1086644" y="2060110"/>
            <a:ext cx="697166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b="1" spc="505" dirty="0">
                <a:solidFill>
                  <a:srgbClr val="134F5C"/>
                </a:solidFill>
                <a:latin typeface="Calibri"/>
                <a:cs typeface="Calibri"/>
              </a:rPr>
              <a:t>Book</a:t>
            </a:r>
            <a:r>
              <a:rPr sz="3300" b="1" spc="19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3300" b="1" spc="470" dirty="0">
                <a:solidFill>
                  <a:srgbClr val="134F5C"/>
                </a:solidFill>
                <a:latin typeface="Calibri"/>
                <a:cs typeface="Calibri"/>
              </a:rPr>
              <a:t>Recommendation</a:t>
            </a:r>
            <a:r>
              <a:rPr sz="3300" b="1" spc="19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3300" b="1" spc="440" dirty="0">
                <a:solidFill>
                  <a:srgbClr val="134F5C"/>
                </a:solidFill>
                <a:latin typeface="Calibri"/>
                <a:cs typeface="Calibri"/>
              </a:rPr>
              <a:t>System</a:t>
            </a: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600" b="1" spc="415" dirty="0">
                <a:solidFill>
                  <a:srgbClr val="134F5C"/>
                </a:solidFill>
                <a:latin typeface="Calibri"/>
                <a:cs typeface="Calibri"/>
              </a:rPr>
              <a:t>By</a:t>
            </a:r>
            <a:r>
              <a:rPr lang="en-US" sz="2600" b="1" spc="165" dirty="0">
                <a:solidFill>
                  <a:srgbClr val="134F5C"/>
                </a:solidFill>
                <a:latin typeface="Calibri"/>
                <a:cs typeface="Calibri"/>
              </a:rPr>
              <a:t>- Navneet Singh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81" y="173072"/>
            <a:ext cx="8077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15" dirty="0"/>
              <a:t>Finding</a:t>
            </a:r>
            <a:r>
              <a:rPr sz="2400" spc="175" dirty="0"/>
              <a:t> </a:t>
            </a:r>
            <a:r>
              <a:rPr sz="2400" spc="355" dirty="0"/>
              <a:t>Countries</a:t>
            </a:r>
            <a:r>
              <a:rPr sz="2400" spc="180" dirty="0"/>
              <a:t> </a:t>
            </a:r>
            <a:r>
              <a:rPr sz="2400" spc="365" dirty="0"/>
              <a:t>with</a:t>
            </a:r>
            <a:r>
              <a:rPr sz="2400" spc="180" dirty="0"/>
              <a:t> </a:t>
            </a:r>
            <a:r>
              <a:rPr sz="2400" spc="420" dirty="0"/>
              <a:t>most</a:t>
            </a:r>
            <a:r>
              <a:rPr sz="2400" spc="175" dirty="0"/>
              <a:t> </a:t>
            </a:r>
            <a:r>
              <a:rPr sz="2400" spc="440" dirty="0"/>
              <a:t>number</a:t>
            </a:r>
            <a:r>
              <a:rPr sz="2400" spc="180" dirty="0"/>
              <a:t> </a:t>
            </a:r>
            <a:r>
              <a:rPr sz="2400" spc="254" dirty="0"/>
              <a:t>of </a:t>
            </a:r>
            <a:r>
              <a:rPr sz="2400" spc="350" dirty="0"/>
              <a:t>Users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78921" y="1194697"/>
            <a:ext cx="365632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60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bar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chart</a:t>
            </a:r>
            <a:r>
              <a:rPr sz="160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pie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chart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find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USA has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most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number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 users</a:t>
            </a:r>
            <a:r>
              <a:rPr sz="16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followed</a:t>
            </a:r>
            <a:r>
              <a:rPr sz="16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6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Canada,</a:t>
            </a:r>
            <a:r>
              <a:rPr sz="16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United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Kingdom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Germany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931704"/>
            <a:ext cx="8610600" cy="4009390"/>
            <a:chOff x="594750" y="925175"/>
            <a:chExt cx="8524240" cy="4218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3850" y="925175"/>
              <a:ext cx="5275109" cy="34489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750" y="2271300"/>
              <a:ext cx="3315149" cy="2872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187" y="1881566"/>
            <a:ext cx="52628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/>
              <a:t>FEATURE</a:t>
            </a:r>
            <a:r>
              <a:rPr spc="200" dirty="0"/>
              <a:t> </a:t>
            </a:r>
            <a:r>
              <a:rPr spc="440" dirty="0"/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625" y="2571750"/>
            <a:ext cx="3620174" cy="2208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96" y="1473922"/>
            <a:ext cx="69005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5176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part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get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Of-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wrongly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mentioned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rows.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363855" marR="5080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Diving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deep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into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dataframe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got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know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rows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there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actually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mismatch.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896" y="314456"/>
            <a:ext cx="7834503" cy="641938"/>
          </a:xfrm>
          <a:prstGeom prst="rect">
            <a:avLst/>
          </a:prstGeom>
        </p:spPr>
        <p:txBody>
          <a:bodyPr vert="horz" wrap="square" lIns="0" tIns="269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0" dirty="0"/>
              <a:t>Feature</a:t>
            </a:r>
            <a:r>
              <a:rPr sz="2400" spc="160" dirty="0"/>
              <a:t> </a:t>
            </a:r>
            <a:r>
              <a:rPr sz="2400" spc="385" dirty="0"/>
              <a:t>Engineering</a:t>
            </a:r>
            <a:r>
              <a:rPr sz="2400" spc="160" dirty="0"/>
              <a:t> </a:t>
            </a:r>
            <a:r>
              <a:rPr sz="2400" spc="375" dirty="0"/>
              <a:t>on</a:t>
            </a:r>
            <a:r>
              <a:rPr sz="2400" spc="160" dirty="0"/>
              <a:t> </a:t>
            </a:r>
            <a:r>
              <a:rPr sz="2400" spc="265" dirty="0"/>
              <a:t>Year-</a:t>
            </a:r>
            <a:r>
              <a:rPr sz="2400" spc="290" dirty="0"/>
              <a:t>Of-</a:t>
            </a:r>
            <a:r>
              <a:rPr sz="2400" spc="320" dirty="0"/>
              <a:t>Publication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00" y="3236050"/>
            <a:ext cx="8956123" cy="1477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96" y="1352550"/>
            <a:ext cx="6920104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seen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above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table,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there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incorrect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entries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spc="-40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Of-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</a:t>
            </a:r>
            <a:r>
              <a:rPr sz="16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field.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looks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like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Publisher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names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‘DK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Publishing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Inc’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‘Gallimard’</a:t>
            </a:r>
            <a:r>
              <a:rPr sz="1600" spc="-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been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incorrectly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loaded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600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Of-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due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errors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csv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file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Making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required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corrections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'Year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Publication'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3562350"/>
            <a:ext cx="8803928" cy="940424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109755-2519-4A68-99B7-B87DF3724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896" y="314456"/>
            <a:ext cx="7834503" cy="641938"/>
          </a:xfrm>
          <a:prstGeom prst="rect">
            <a:avLst/>
          </a:prstGeom>
        </p:spPr>
        <p:txBody>
          <a:bodyPr vert="horz" wrap="square" lIns="0" tIns="269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0" dirty="0"/>
              <a:t>Feature</a:t>
            </a:r>
            <a:r>
              <a:rPr sz="2400" spc="160" dirty="0"/>
              <a:t> </a:t>
            </a:r>
            <a:r>
              <a:rPr sz="2400" spc="385" dirty="0"/>
              <a:t>Engineering</a:t>
            </a:r>
            <a:r>
              <a:rPr sz="2400" spc="160" dirty="0"/>
              <a:t> </a:t>
            </a:r>
            <a:r>
              <a:rPr sz="2400" spc="375" dirty="0"/>
              <a:t>on</a:t>
            </a:r>
            <a:r>
              <a:rPr sz="2400" spc="160" dirty="0"/>
              <a:t> </a:t>
            </a:r>
            <a:r>
              <a:rPr sz="2400" spc="265" dirty="0"/>
              <a:t>Year-</a:t>
            </a:r>
            <a:r>
              <a:rPr sz="2400" spc="290" dirty="0"/>
              <a:t>Of-</a:t>
            </a:r>
            <a:r>
              <a:rPr sz="2400" spc="320" dirty="0"/>
              <a:t>Publication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32" y="1527678"/>
            <a:ext cx="404241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1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spc="-40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Of-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</a:t>
            </a:r>
            <a:r>
              <a:rPr sz="1600" spc="20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19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observed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600" spc="7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year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mentioned</a:t>
            </a:r>
            <a:r>
              <a:rPr sz="1600" spc="7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6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beyond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2020</a:t>
            </a:r>
            <a:r>
              <a:rPr sz="1600" spc="19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19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600" spc="19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entries</a:t>
            </a:r>
            <a:r>
              <a:rPr sz="1600" spc="19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whereas</a:t>
            </a:r>
            <a:r>
              <a:rPr sz="1600" spc="19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created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2004.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4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4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anomalous</a:t>
            </a:r>
            <a:r>
              <a:rPr sz="1600" spc="4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entries</a:t>
            </a:r>
            <a:r>
              <a:rPr sz="1600" spc="4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4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first</a:t>
            </a:r>
            <a:r>
              <a:rPr sz="1600" spc="4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fill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them</a:t>
            </a:r>
            <a:r>
              <a:rPr sz="160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600" spc="3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Nan</a:t>
            </a:r>
            <a:r>
              <a:rPr sz="1600" spc="3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values.</a:t>
            </a:r>
            <a:r>
              <a:rPr sz="1600" spc="3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Replacing</a:t>
            </a:r>
            <a:r>
              <a:rPr sz="1600" spc="3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NaN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values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median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values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363855" marR="27305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Plotting</a:t>
            </a:r>
            <a:r>
              <a:rPr sz="1600" spc="345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distribution</a:t>
            </a:r>
            <a:r>
              <a:rPr sz="1600" spc="345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spc="335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Year</a:t>
            </a:r>
            <a:r>
              <a:rPr sz="1600" spc="345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Publication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1960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2005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366326"/>
            <a:ext cx="4536474" cy="303034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F6F2DCA-2262-4361-BFEB-A25F368E7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896" y="314456"/>
            <a:ext cx="7834503" cy="641938"/>
          </a:xfrm>
          <a:prstGeom prst="rect">
            <a:avLst/>
          </a:prstGeom>
        </p:spPr>
        <p:txBody>
          <a:bodyPr vert="horz" wrap="square" lIns="0" tIns="269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0" dirty="0"/>
              <a:t>Feature</a:t>
            </a:r>
            <a:r>
              <a:rPr sz="2400" spc="160" dirty="0"/>
              <a:t> </a:t>
            </a:r>
            <a:r>
              <a:rPr sz="2400" spc="385" dirty="0"/>
              <a:t>Engineering</a:t>
            </a:r>
            <a:r>
              <a:rPr sz="2400" spc="160" dirty="0"/>
              <a:t> </a:t>
            </a:r>
            <a:r>
              <a:rPr sz="2400" spc="375" dirty="0"/>
              <a:t>on</a:t>
            </a:r>
            <a:r>
              <a:rPr sz="2400" spc="160" dirty="0"/>
              <a:t> </a:t>
            </a:r>
            <a:r>
              <a:rPr sz="2400" spc="265" dirty="0"/>
              <a:t>Year-</a:t>
            </a:r>
            <a:r>
              <a:rPr sz="2400" spc="290" dirty="0"/>
              <a:t>Of-</a:t>
            </a:r>
            <a:r>
              <a:rPr sz="2400" spc="320" dirty="0"/>
              <a:t>Publication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976" y="1672341"/>
            <a:ext cx="70008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Building</a:t>
            </a:r>
            <a:r>
              <a:rPr spc="204" dirty="0"/>
              <a:t> </a:t>
            </a:r>
            <a:r>
              <a:rPr spc="500" dirty="0"/>
              <a:t>Recommender</a:t>
            </a:r>
            <a:r>
              <a:rPr spc="210" dirty="0"/>
              <a:t> </a:t>
            </a:r>
            <a:r>
              <a:rPr spc="440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225" y="2375650"/>
            <a:ext cx="3744726" cy="2506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915" y="498045"/>
            <a:ext cx="5706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626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Models</a:t>
            </a:r>
            <a:r>
              <a:rPr spc="190" dirty="0"/>
              <a:t> </a:t>
            </a:r>
            <a:r>
              <a:rPr spc="455" dirty="0"/>
              <a:t>used</a:t>
            </a:r>
            <a:r>
              <a:rPr spc="195" dirty="0"/>
              <a:t> </a:t>
            </a:r>
            <a:r>
              <a:rPr spc="300" dirty="0"/>
              <a:t>to</a:t>
            </a:r>
            <a:r>
              <a:rPr spc="190" dirty="0"/>
              <a:t> </a:t>
            </a:r>
            <a:r>
              <a:rPr spc="360" dirty="0"/>
              <a:t>build </a:t>
            </a:r>
            <a:r>
              <a:rPr spc="470" dirty="0"/>
              <a:t>Recommendation</a:t>
            </a:r>
            <a:r>
              <a:rPr spc="190" dirty="0"/>
              <a:t> </a:t>
            </a:r>
            <a:r>
              <a:rPr spc="44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2456439"/>
            <a:ext cx="37261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Popularity</a:t>
            </a:r>
            <a:r>
              <a:rPr sz="20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2000" b="1" spc="-1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34F5C"/>
              </a:buClr>
              <a:buFont typeface="Arial"/>
              <a:buChar char="●"/>
            </a:pPr>
            <a:endParaRPr sz="205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Collaborative</a:t>
            </a:r>
            <a:r>
              <a:rPr sz="2000" b="1" spc="-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Filtering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975" y="2114675"/>
            <a:ext cx="3689750" cy="2441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787" y="97316"/>
            <a:ext cx="60363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Popularity</a:t>
            </a:r>
            <a:r>
              <a:rPr spc="204" dirty="0"/>
              <a:t> </a:t>
            </a:r>
            <a:r>
              <a:rPr spc="475" dirty="0"/>
              <a:t>Based</a:t>
            </a:r>
            <a:r>
              <a:rPr spc="210" dirty="0"/>
              <a:t> </a:t>
            </a:r>
            <a:r>
              <a:rPr spc="42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779305"/>
            <a:ext cx="87179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type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recommendation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works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principle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popularity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anything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trend.</a:t>
            </a:r>
            <a:r>
              <a:rPr sz="1800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check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about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trend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most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popular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among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directly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34670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sorted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top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50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basis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number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ratings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received(more</a:t>
            </a:r>
            <a:r>
              <a:rPr sz="18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than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250)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highest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average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rating.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25" y="2634319"/>
            <a:ext cx="7054999" cy="2217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16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Collaborative</a:t>
            </a:r>
            <a:r>
              <a:rPr spc="235" dirty="0"/>
              <a:t> </a:t>
            </a:r>
            <a:r>
              <a:rPr spc="36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1043656"/>
            <a:ext cx="607187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715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Collaborative</a:t>
            </a:r>
            <a:r>
              <a:rPr sz="1800" spc="3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Filtering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considered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one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3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very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smart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work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similarity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between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800" spc="3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also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items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3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widely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e-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commerce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website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also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online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movie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websites.</a:t>
            </a:r>
            <a:r>
              <a:rPr sz="1800" spc="3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checks</a:t>
            </a:r>
            <a:r>
              <a:rPr sz="1800" spc="3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about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3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taste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similar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makes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recommendations.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similarity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not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restricted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taste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user,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moreover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there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consideration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23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similarity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between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800" spc="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items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also.</a:t>
            </a:r>
            <a:r>
              <a:rPr sz="18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give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more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efficient</a:t>
            </a:r>
            <a:r>
              <a:rPr sz="18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recommendations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if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large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volume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information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about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items.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083714"/>
            <a:ext cx="2507083" cy="33930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667" y="97316"/>
            <a:ext cx="4899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Collaborative</a:t>
            </a:r>
            <a:r>
              <a:rPr spc="235" dirty="0"/>
              <a:t> </a:t>
            </a:r>
            <a:r>
              <a:rPr spc="36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49" y="827956"/>
            <a:ext cx="83261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model, with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help of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Cosine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Similarity measurement,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created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correlation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matrix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considering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only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those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total</a:t>
            </a:r>
            <a:r>
              <a:rPr sz="180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ratings</a:t>
            </a:r>
            <a:r>
              <a:rPr sz="1800" spc="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50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who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rated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200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books.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715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800" spc="30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input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using</a:t>
            </a:r>
            <a:r>
              <a:rPr sz="1800" spc="30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correlation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matrix,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top</a:t>
            </a:r>
            <a:r>
              <a:rPr sz="1800" spc="30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4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recommended.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850" y="2569826"/>
            <a:ext cx="7121748" cy="25736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94173"/>
            <a:ext cx="3048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475" dirty="0"/>
              <a:t>Index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71537" y="933748"/>
            <a:ext cx="7248525" cy="3744595"/>
          </a:xfrm>
          <a:custGeom>
            <a:avLst/>
            <a:gdLst/>
            <a:ahLst/>
            <a:cxnLst/>
            <a:rect l="l" t="t" r="r" b="b"/>
            <a:pathLst>
              <a:path w="7248525" h="3744595">
                <a:moveTo>
                  <a:pt x="4749" y="0"/>
                </a:moveTo>
                <a:lnTo>
                  <a:pt x="4749" y="3744074"/>
                </a:lnTo>
              </a:path>
              <a:path w="7248525" h="3744595">
                <a:moveTo>
                  <a:pt x="7243749" y="0"/>
                </a:moveTo>
                <a:lnTo>
                  <a:pt x="7243749" y="3744074"/>
                </a:lnTo>
              </a:path>
              <a:path w="7248525" h="3744595">
                <a:moveTo>
                  <a:pt x="0" y="4749"/>
                </a:moveTo>
                <a:lnTo>
                  <a:pt x="7248499" y="4749"/>
                </a:lnTo>
              </a:path>
              <a:path w="7248525" h="3744595">
                <a:moveTo>
                  <a:pt x="0" y="752324"/>
                </a:moveTo>
                <a:lnTo>
                  <a:pt x="7248499" y="752324"/>
                </a:lnTo>
              </a:path>
              <a:path w="7248525" h="3744595">
                <a:moveTo>
                  <a:pt x="0" y="3739324"/>
                </a:moveTo>
                <a:lnTo>
                  <a:pt x="7248499" y="37393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375" y="1039719"/>
            <a:ext cx="983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280" dirty="0">
                <a:solidFill>
                  <a:srgbClr val="CC0000"/>
                </a:solidFill>
                <a:latin typeface="Calibri"/>
                <a:cs typeface="Calibri"/>
              </a:rPr>
              <a:t>Title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38" y="1588160"/>
            <a:ext cx="4054825" cy="300338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0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170" dirty="0">
                <a:solidFill>
                  <a:srgbClr val="134F5C"/>
                </a:solidFill>
                <a:latin typeface="Calibri"/>
                <a:cs typeface="Calibri"/>
              </a:rPr>
              <a:t>Introduction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210" dirty="0">
                <a:solidFill>
                  <a:srgbClr val="134F5C"/>
                </a:solidFill>
                <a:latin typeface="Calibri"/>
                <a:cs typeface="Calibri"/>
              </a:rPr>
              <a:t>Problem</a:t>
            </a:r>
            <a:r>
              <a:rPr sz="1400" b="1" spc="12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95" dirty="0">
                <a:solidFill>
                  <a:srgbClr val="134F5C"/>
                </a:solidFill>
                <a:latin typeface="Calibri"/>
                <a:cs typeface="Calibri"/>
              </a:rPr>
              <a:t>Statement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210" dirty="0">
                <a:solidFill>
                  <a:srgbClr val="134F5C"/>
                </a:solidFill>
                <a:latin typeface="Calibri"/>
                <a:cs typeface="Calibri"/>
              </a:rPr>
              <a:t>Understanding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90" dirty="0">
                <a:solidFill>
                  <a:srgbClr val="134F5C"/>
                </a:solidFill>
                <a:latin typeface="Calibri"/>
                <a:cs typeface="Calibri"/>
              </a:rPr>
              <a:t>the</a:t>
            </a:r>
            <a:r>
              <a:rPr sz="1400" b="1" spc="11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90" dirty="0">
                <a:solidFill>
                  <a:srgbClr val="134F5C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170" dirty="0">
                <a:solidFill>
                  <a:srgbClr val="134F5C"/>
                </a:solidFill>
                <a:latin typeface="Calibri"/>
                <a:cs typeface="Calibri"/>
              </a:rPr>
              <a:t>Exploratory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10" dirty="0">
                <a:solidFill>
                  <a:srgbClr val="134F5C"/>
                </a:solidFill>
                <a:latin typeface="Calibri"/>
                <a:cs typeface="Calibri"/>
              </a:rPr>
              <a:t>Data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80" dirty="0">
                <a:solidFill>
                  <a:srgbClr val="134F5C"/>
                </a:solidFill>
                <a:latin typeface="Calibri"/>
                <a:cs typeface="Calibri"/>
              </a:rPr>
              <a:t>Analysis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10" dirty="0">
                <a:solidFill>
                  <a:srgbClr val="134F5C"/>
                </a:solidFill>
                <a:latin typeface="Calibri"/>
                <a:cs typeface="Calibri"/>
              </a:rPr>
              <a:t>on</a:t>
            </a:r>
            <a:r>
              <a:rPr sz="1400" b="1" spc="10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80" dirty="0">
                <a:solidFill>
                  <a:srgbClr val="134F5C"/>
                </a:solidFill>
                <a:latin typeface="Calibri"/>
                <a:cs typeface="Calibri"/>
              </a:rPr>
              <a:t>Features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185" dirty="0">
                <a:solidFill>
                  <a:srgbClr val="134F5C"/>
                </a:solidFill>
                <a:latin typeface="Calibri"/>
                <a:cs typeface="Calibri"/>
              </a:rPr>
              <a:t>Feature</a:t>
            </a:r>
            <a:r>
              <a:rPr sz="1400" b="1" spc="11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04" dirty="0">
                <a:solidFill>
                  <a:srgbClr val="134F5C"/>
                </a:solidFill>
                <a:latin typeface="Calibri"/>
                <a:cs typeface="Calibri"/>
              </a:rPr>
              <a:t>Engineering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170" dirty="0">
                <a:solidFill>
                  <a:srgbClr val="134F5C"/>
                </a:solidFill>
                <a:latin typeface="Calibri"/>
                <a:cs typeface="Calibri"/>
              </a:rPr>
              <a:t>Models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20" dirty="0">
                <a:solidFill>
                  <a:srgbClr val="134F5C"/>
                </a:solidFill>
                <a:latin typeface="Calibri"/>
                <a:cs typeface="Calibri"/>
              </a:rPr>
              <a:t>used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40" dirty="0">
                <a:solidFill>
                  <a:srgbClr val="134F5C"/>
                </a:solidFill>
                <a:latin typeface="Calibri"/>
                <a:cs typeface="Calibri"/>
              </a:rPr>
              <a:t>to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80" dirty="0">
                <a:solidFill>
                  <a:srgbClr val="134F5C"/>
                </a:solidFill>
                <a:latin typeface="Calibri"/>
                <a:cs typeface="Calibri"/>
              </a:rPr>
              <a:t>build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25" dirty="0">
                <a:solidFill>
                  <a:srgbClr val="134F5C"/>
                </a:solidFill>
                <a:latin typeface="Calibri"/>
                <a:cs typeface="Calibri"/>
              </a:rPr>
              <a:t>Recommendation</a:t>
            </a:r>
            <a:r>
              <a:rPr sz="1400" b="1" spc="10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204" dirty="0">
                <a:solidFill>
                  <a:srgbClr val="134F5C"/>
                </a:solidFill>
                <a:latin typeface="Calibri"/>
                <a:cs typeface="Calibri"/>
              </a:rPr>
              <a:t>System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215" dirty="0">
                <a:solidFill>
                  <a:srgbClr val="134F5C"/>
                </a:solidFill>
                <a:latin typeface="Calibri"/>
                <a:cs typeface="Calibri"/>
              </a:rPr>
              <a:t>Challenges</a:t>
            </a:r>
            <a:r>
              <a:rPr sz="1400" b="1" spc="95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400" b="1" spc="185" dirty="0">
                <a:solidFill>
                  <a:srgbClr val="134F5C"/>
                </a:solidFill>
                <a:latin typeface="Calibri"/>
                <a:cs typeface="Calibri"/>
              </a:rPr>
              <a:t>faced</a:t>
            </a:r>
            <a:endParaRPr sz="14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96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400" b="1" spc="190" dirty="0">
                <a:solidFill>
                  <a:srgbClr val="134F5C"/>
                </a:solidFill>
                <a:latin typeface="Calibri"/>
                <a:cs typeface="Calibri"/>
              </a:rPr>
              <a:t>Conclusion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6447501" cy="990600"/>
          </a:xfrm>
          <a:prstGeom prst="rect">
            <a:avLst/>
          </a:prstGeom>
        </p:spPr>
        <p:txBody>
          <a:bodyPr vert="horz" wrap="square" lIns="0" tIns="437980" rIns="0" bIns="0" rtlCol="0">
            <a:spAutoFit/>
          </a:bodyPr>
          <a:lstStyle/>
          <a:p>
            <a:pPr marL="23114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Challenges</a:t>
            </a:r>
            <a:r>
              <a:rPr spc="185" dirty="0"/>
              <a:t> </a:t>
            </a:r>
            <a:r>
              <a:rPr spc="470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1358431"/>
            <a:ext cx="54387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Handling</a:t>
            </a:r>
            <a:r>
              <a:rPr sz="1800" spc="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1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sparsity</a:t>
            </a:r>
            <a:r>
              <a:rPr sz="1800" spc="1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800" spc="1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1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major</a:t>
            </a:r>
            <a:r>
              <a:rPr sz="1800" spc="1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challenge</a:t>
            </a:r>
            <a:r>
              <a:rPr sz="1800" spc="1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since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2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interactions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were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not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present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800" spc="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majority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books.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715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Understanding</a:t>
            </a:r>
            <a:r>
              <a:rPr sz="1800" spc="4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4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metric</a:t>
            </a:r>
            <a:r>
              <a:rPr sz="1800" spc="5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800" spc="4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1800" spc="4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800" spc="5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challenge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Since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consisted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text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data,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cleaning</a:t>
            </a:r>
            <a:r>
              <a:rPr sz="1800" spc="3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1800" spc="3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major</a:t>
            </a:r>
            <a:r>
              <a:rPr sz="180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challenge</a:t>
            </a:r>
            <a:r>
              <a:rPr sz="1800" spc="3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3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features</a:t>
            </a:r>
            <a:r>
              <a:rPr sz="1800" spc="3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like </a:t>
            </a:r>
            <a:r>
              <a:rPr sz="1800" spc="-45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Of-Publication.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making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missing</a:t>
            </a:r>
            <a:r>
              <a:rPr sz="18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imputations.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350" y="2136700"/>
            <a:ext cx="3160999" cy="2026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50" y="42665"/>
            <a:ext cx="2463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" y="659646"/>
            <a:ext cx="8965565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762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441325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EDA, we found that majority of the readers were of the age bracket 20–35 and most of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them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came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North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American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European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countries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namely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USA,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Canada,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UK,</a:t>
            </a:r>
            <a:r>
              <a:rPr sz="1600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Germany</a:t>
            </a:r>
            <a:r>
              <a:rPr sz="16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Spain.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441325" marR="28575" indent="-351790" algn="just">
              <a:lnSpc>
                <a:spcPct val="100000"/>
              </a:lnSpc>
              <a:buChar char="●"/>
              <a:tabLst>
                <a:tab pos="441325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Top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rated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were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essentially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novels.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like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Harry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Potter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series,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Lord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2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Rings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series,</a:t>
            </a:r>
            <a:r>
              <a:rPr sz="1600" spc="-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Lovely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Bone,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etc.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441325" marR="6350" indent="-351790" algn="just">
              <a:lnSpc>
                <a:spcPct val="100000"/>
              </a:lnSpc>
              <a:buChar char="●"/>
              <a:tabLst>
                <a:tab pos="441325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3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objective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project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build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book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recommendation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system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achieved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3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works</a:t>
            </a:r>
            <a:r>
              <a:rPr sz="16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well.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40690" algn="l"/>
                <a:tab pos="441325" algn="l"/>
              </a:tabLst>
            </a:pPr>
            <a:r>
              <a:rPr lang="en-US" sz="1600" b="1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FUTURE</a:t>
            </a:r>
            <a:r>
              <a:rPr sz="16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SCOPE</a:t>
            </a:r>
            <a:r>
              <a:rPr lang="en-US" sz="1600" b="1" spc="-10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endParaRPr sz="1600" dirty="0">
              <a:latin typeface="Arial"/>
              <a:cs typeface="Arial"/>
            </a:endParaRPr>
          </a:p>
          <a:p>
            <a:pPr marL="441325" marR="5080" indent="-351790" algn="just">
              <a:lnSpc>
                <a:spcPct val="100000"/>
              </a:lnSpc>
              <a:buChar char="●"/>
              <a:tabLst>
                <a:tab pos="441325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Given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information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regarding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dataset,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namely</a:t>
            </a:r>
            <a:r>
              <a:rPr sz="16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features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like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Genre,</a:t>
            </a:r>
            <a:r>
              <a:rPr sz="1600" spc="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Description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etc.,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could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implement</a:t>
            </a:r>
            <a:r>
              <a:rPr sz="1600" spc="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content-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filtering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recommendation</a:t>
            </a:r>
            <a:r>
              <a:rPr sz="1600" spc="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system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compare</a:t>
            </a:r>
            <a:r>
              <a:rPr sz="1600" spc="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results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6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existing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 collaborative-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filtering</a:t>
            </a:r>
            <a:r>
              <a:rPr sz="16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6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system.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34F5C"/>
              </a:buClr>
              <a:buFont typeface="Arial"/>
              <a:buChar char="●"/>
            </a:pPr>
            <a:endParaRPr sz="1650" dirty="0">
              <a:latin typeface="Arial"/>
              <a:cs typeface="Arial"/>
            </a:endParaRPr>
          </a:p>
          <a:p>
            <a:pPr marL="441325" marR="5080" indent="-351790" algn="just">
              <a:lnSpc>
                <a:spcPct val="100000"/>
              </a:lnSpc>
              <a:buChar char="●"/>
              <a:tabLst>
                <a:tab pos="441325" algn="l"/>
              </a:tabLst>
            </a:pP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600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would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like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explore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various</a:t>
            </a:r>
            <a:r>
              <a:rPr sz="1600" spc="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clustering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approaches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clustering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600" spc="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60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600" spc="-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Age,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Location</a:t>
            </a:r>
            <a:r>
              <a:rPr sz="16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etc.,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then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implement</a:t>
            </a:r>
            <a:r>
              <a:rPr sz="16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voting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algorithms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6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items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user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depending</a:t>
            </a:r>
            <a:r>
              <a:rPr sz="16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cluster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into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6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"/>
                <a:cs typeface="Arial"/>
              </a:rPr>
              <a:t>belongs.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138" y="1879779"/>
            <a:ext cx="33362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Arial"/>
                <a:cs typeface="Arial"/>
              </a:rPr>
              <a:t>Thank</a:t>
            </a:r>
            <a:r>
              <a:rPr sz="5200" spc="-120" dirty="0">
                <a:latin typeface="Arial"/>
                <a:cs typeface="Arial"/>
              </a:rPr>
              <a:t> You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284" y="108966"/>
            <a:ext cx="2788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674" y="724706"/>
            <a:ext cx="89020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During</a:t>
            </a:r>
            <a:r>
              <a:rPr sz="1800" spc="1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last</a:t>
            </a:r>
            <a:r>
              <a:rPr sz="1800" spc="1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few</a:t>
            </a:r>
            <a:r>
              <a:rPr sz="1800" spc="1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decades,</a:t>
            </a:r>
            <a:r>
              <a:rPr sz="1800" spc="1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800" spc="1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1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rise</a:t>
            </a:r>
            <a:r>
              <a:rPr sz="1800" spc="1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1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Youtube,</a:t>
            </a:r>
            <a:r>
              <a:rPr sz="1800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Amazon,</a:t>
            </a:r>
            <a:r>
              <a:rPr sz="1800" spc="1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Netflix,</a:t>
            </a:r>
            <a:r>
              <a:rPr sz="1800" spc="1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1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many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other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such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web</a:t>
            </a:r>
            <a:r>
              <a:rPr sz="1800" spc="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services,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taken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800" spc="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1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800" spc="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place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lives.</a:t>
            </a:r>
            <a:r>
              <a:rPr sz="1800" spc="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e-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commerce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(suggest</a:t>
            </a:r>
            <a:r>
              <a:rPr sz="1800" spc="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buyers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articles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spc="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could</a:t>
            </a:r>
            <a:r>
              <a:rPr sz="1800" spc="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interest</a:t>
            </a:r>
            <a:r>
              <a:rPr sz="1800" spc="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them)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online</a:t>
            </a:r>
            <a:r>
              <a:rPr sz="1800" spc="1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advertisement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(suggest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right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contents,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matching</a:t>
            </a:r>
            <a:r>
              <a:rPr sz="1800" spc="114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their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preferences),</a:t>
            </a:r>
            <a:r>
              <a:rPr sz="1800" spc="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today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unavoidable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1800" spc="1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daily</a:t>
            </a:r>
            <a:r>
              <a:rPr sz="1800" spc="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online journeys.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20955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very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general</a:t>
            </a:r>
            <a:r>
              <a:rPr sz="1800" spc="1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way,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algorithms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aimed</a:t>
            </a:r>
            <a:r>
              <a:rPr sz="1800" spc="1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at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suggesting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relevant</a:t>
            </a:r>
            <a:r>
              <a:rPr sz="1800" spc="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items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(items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being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movies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watch,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text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read,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products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buy,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anything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else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depending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industries).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762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Since,</a:t>
            </a:r>
            <a:r>
              <a:rPr sz="1800" spc="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here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trying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popularity</a:t>
            </a:r>
            <a:r>
              <a:rPr sz="1800" spc="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800" spc="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ratings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gave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previously,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tried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models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like</a:t>
            </a:r>
            <a:r>
              <a:rPr sz="1800" spc="6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Popularity</a:t>
            </a:r>
            <a:r>
              <a:rPr sz="1800" spc="5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based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Collaborative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filtering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447501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0">
              <a:lnSpc>
                <a:spcPct val="100000"/>
              </a:lnSpc>
              <a:spcBef>
                <a:spcPts val="100"/>
              </a:spcBef>
            </a:pPr>
            <a:r>
              <a:rPr spc="440" dirty="0"/>
              <a:t>Problem</a:t>
            </a:r>
            <a:r>
              <a:rPr spc="195" dirty="0"/>
              <a:t> </a:t>
            </a:r>
            <a:r>
              <a:rPr spc="41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674" y="1143256"/>
            <a:ext cx="8903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Recommender</a:t>
            </a:r>
            <a:r>
              <a:rPr sz="1800" spc="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systems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really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critical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industries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generate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huge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amount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income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when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efficient</a:t>
            </a:r>
            <a:r>
              <a:rPr sz="1800" spc="3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also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way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stand</a:t>
            </a:r>
            <a:r>
              <a:rPr sz="1800" spc="3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out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significantly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competitors.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1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main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objective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create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machine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learning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20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relevant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popularity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interests.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0548" y="2885775"/>
            <a:ext cx="3163448" cy="2257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907" y="108966"/>
            <a:ext cx="53568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Understanding</a:t>
            </a:r>
            <a:r>
              <a:rPr spc="204" dirty="0"/>
              <a:t> </a:t>
            </a:r>
            <a:r>
              <a:rPr spc="400" dirty="0"/>
              <a:t>the</a:t>
            </a:r>
            <a:r>
              <a:rPr spc="210" dirty="0"/>
              <a:t> </a:t>
            </a:r>
            <a:r>
              <a:rPr spc="415" dirty="0"/>
              <a:t>Data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531812" y="2182529"/>
            <a:ext cx="8094663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b="1" spc="-10" dirty="0">
                <a:solidFill>
                  <a:srgbClr val="134F5C"/>
                </a:solidFill>
              </a:rPr>
              <a:t>	</a:t>
            </a:r>
            <a:r>
              <a:rPr sz="1400" b="1" spc="-10" dirty="0">
                <a:solidFill>
                  <a:srgbClr val="134F5C"/>
                </a:solidFill>
              </a:rPr>
              <a:t>Books</a:t>
            </a:r>
            <a:r>
              <a:rPr lang="en-US" sz="1400" b="1" spc="-10" dirty="0">
                <a:solidFill>
                  <a:srgbClr val="134F5C"/>
                </a:solidFill>
              </a:rPr>
              <a:t>-</a:t>
            </a:r>
            <a:endParaRPr sz="1400" b="1" spc="-10" dirty="0">
              <a:solidFill>
                <a:srgbClr val="134F5C"/>
              </a:solidFill>
            </a:endParaRPr>
          </a:p>
          <a:p>
            <a:pPr marL="0" marR="5080" indent="0" algn="just">
              <a:lnSpc>
                <a:spcPct val="100000"/>
              </a:lnSpc>
              <a:spcBef>
                <a:spcPts val="5"/>
              </a:spcBef>
              <a:buNone/>
            </a:pP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identified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their</a:t>
            </a:r>
            <a:r>
              <a:rPr sz="1400" b="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respective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ISBN.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Invalid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ISBNs</a:t>
            </a:r>
            <a:r>
              <a:rPr sz="1400" b="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already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been</a:t>
            </a:r>
            <a:r>
              <a:rPr sz="1400" b="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removed</a:t>
            </a:r>
            <a:r>
              <a:rPr sz="1400" b="0" spc="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134F5C"/>
                </a:solidFill>
                <a:latin typeface="Arial"/>
                <a:cs typeface="Arial"/>
              </a:rPr>
              <a:t>from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0" spc="3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dataset.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Moreover,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content-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information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given</a:t>
            </a:r>
            <a:r>
              <a:rPr sz="1400" b="0" spc="3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(Book-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Title,</a:t>
            </a:r>
            <a:r>
              <a:rPr sz="1400" b="0" spc="3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Book-Author, </a:t>
            </a:r>
            <a:r>
              <a:rPr sz="1400" b="0" spc="-40" dirty="0">
                <a:solidFill>
                  <a:srgbClr val="134F5C"/>
                </a:solidFill>
                <a:latin typeface="Arial"/>
                <a:cs typeface="Arial"/>
              </a:rPr>
              <a:t>Year-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Of-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Publication,</a:t>
            </a:r>
            <a:r>
              <a:rPr sz="1400" b="0" spc="1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Publisher),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obtained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400" b="0" spc="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Amazon</a:t>
            </a:r>
            <a:r>
              <a:rPr sz="1400" b="0" spc="1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Web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Services.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b="0" spc="1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case</a:t>
            </a:r>
            <a:r>
              <a:rPr sz="1400" b="0" spc="1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0" spc="1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several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authors,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only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first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provided.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URLs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linking</a:t>
            </a:r>
            <a:r>
              <a:rPr sz="1400" b="0" spc="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cover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images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also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given,</a:t>
            </a:r>
            <a:r>
              <a:rPr sz="1400" b="0" spc="1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appearing</a:t>
            </a:r>
            <a:r>
              <a:rPr sz="1400" b="0" spc="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2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three</a:t>
            </a:r>
            <a:r>
              <a:rPr sz="1400" b="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flavors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(Image-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URL-S,</a:t>
            </a:r>
            <a:r>
              <a:rPr sz="1400" b="0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Image-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URL-M,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Image-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URL-L),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i.e.,</a:t>
            </a:r>
            <a:r>
              <a:rPr sz="1400" b="0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small,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medium,</a:t>
            </a:r>
            <a:r>
              <a:rPr sz="1400" b="0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large.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400" b="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URLs</a:t>
            </a:r>
            <a:r>
              <a:rPr sz="1400" b="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point</a:t>
            </a:r>
            <a:r>
              <a:rPr sz="1400" b="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b="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0" spc="-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134F5C"/>
                </a:solidFill>
                <a:latin typeface="Arial"/>
                <a:cs typeface="Arial"/>
              </a:rPr>
              <a:t>Amazon</a:t>
            </a:r>
            <a:r>
              <a:rPr sz="1400" b="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134F5C"/>
                </a:solidFill>
                <a:latin typeface="Arial"/>
                <a:cs typeface="Arial"/>
              </a:rPr>
              <a:t>website.</a:t>
            </a:r>
            <a:endParaRPr sz="1400" dirty="0">
              <a:solidFill>
                <a:srgbClr val="134F5C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714214"/>
            <a:ext cx="808037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Book-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Crossing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comprises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files.</a:t>
            </a:r>
            <a:endParaRPr lang="en-US" sz="1400" spc="-10" dirty="0">
              <a:solidFill>
                <a:srgbClr val="134F5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134F5C"/>
                </a:solidFill>
                <a:latin typeface="Arial"/>
                <a:cs typeface="Arial"/>
              </a:rPr>
              <a:t>      Users-</a:t>
            </a:r>
            <a:endParaRPr lang="en-US" sz="1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Contains</a:t>
            </a:r>
            <a:r>
              <a:rPr sz="1400" spc="7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users.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User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IDs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(User-ID)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been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anonymized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map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8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integers.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Demographic</a:t>
            </a:r>
            <a:r>
              <a:rPr sz="1400" spc="3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provided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(Location,</a:t>
            </a:r>
            <a:r>
              <a:rPr sz="1400" spc="2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Age)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if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available.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Otherwise,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fields</a:t>
            </a:r>
            <a:r>
              <a:rPr sz="14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contain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NULL</a:t>
            </a:r>
            <a:r>
              <a:rPr sz="1400" spc="-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v</a:t>
            </a:r>
            <a:r>
              <a:rPr lang="en-US" sz="1400" spc="-10" dirty="0">
                <a:solidFill>
                  <a:srgbClr val="134F5C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ues.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812" y="3840640"/>
            <a:ext cx="809466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Ratings</a:t>
            </a:r>
            <a:r>
              <a:rPr lang="en-US" sz="1400" b="1" spc="-10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Contains the book</a:t>
            </a:r>
            <a:r>
              <a:rPr sz="14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rating information.</a:t>
            </a:r>
            <a:r>
              <a:rPr sz="14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Ratings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(Book-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Rating) are</a:t>
            </a:r>
            <a:r>
              <a:rPr sz="14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either explicit,</a:t>
            </a:r>
            <a:r>
              <a:rPr sz="14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expressed on</a:t>
            </a:r>
            <a:r>
              <a:rPr sz="1400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scale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1-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10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(higher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values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denoting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higher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appreciation),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implicit,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expressed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0.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344" y="2036391"/>
            <a:ext cx="56508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Exploratory</a:t>
            </a:r>
            <a:r>
              <a:rPr spc="195" dirty="0"/>
              <a:t> </a:t>
            </a:r>
            <a:r>
              <a:rPr spc="434" dirty="0"/>
              <a:t>Data</a:t>
            </a:r>
            <a:r>
              <a:rPr spc="195" dirty="0"/>
              <a:t> </a:t>
            </a:r>
            <a:r>
              <a:rPr spc="365" dirty="0"/>
              <a:t>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7" y="186734"/>
            <a:ext cx="6447501" cy="990600"/>
          </a:xfrm>
          <a:prstGeom prst="rect">
            <a:avLst/>
          </a:prstGeom>
        </p:spPr>
        <p:txBody>
          <a:bodyPr vert="horz" wrap="square" lIns="0" tIns="97005" rIns="0" bIns="0" rtlCol="0">
            <a:spAutoFit/>
          </a:bodyPr>
          <a:lstStyle/>
          <a:p>
            <a:pPr marL="1391920">
              <a:lnSpc>
                <a:spcPct val="100000"/>
              </a:lnSpc>
              <a:spcBef>
                <a:spcPts val="100"/>
              </a:spcBef>
            </a:pPr>
            <a:r>
              <a:rPr spc="455" dirty="0"/>
              <a:t>Finding</a:t>
            </a:r>
            <a:r>
              <a:rPr spc="185" dirty="0"/>
              <a:t> </a:t>
            </a:r>
            <a:r>
              <a:rPr spc="365" dirty="0"/>
              <a:t>Top</a:t>
            </a:r>
            <a:r>
              <a:rPr spc="190" dirty="0"/>
              <a:t> </a:t>
            </a:r>
            <a:r>
              <a:rPr spc="500" dirty="0"/>
              <a:t>8</a:t>
            </a:r>
            <a:r>
              <a:rPr spc="190" dirty="0"/>
              <a:t> </a:t>
            </a:r>
            <a:r>
              <a:rPr spc="385" dirty="0"/>
              <a:t>Publishers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457" y="943750"/>
            <a:ext cx="4991899" cy="3966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149" y="1451655"/>
            <a:ext cx="187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1492885" algn="l"/>
              </a:tabLst>
            </a:pP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Finding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spc="-85" dirty="0">
                <a:solidFill>
                  <a:srgbClr val="134F5C"/>
                </a:solidFill>
                <a:latin typeface="Arial"/>
                <a:cs typeface="Arial"/>
              </a:rPr>
              <a:t>Top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publishers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548" y="1451655"/>
            <a:ext cx="137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2105">
              <a:lnSpc>
                <a:spcPct val="100000"/>
              </a:lnSpc>
              <a:spcBef>
                <a:spcPts val="100"/>
              </a:spcBef>
              <a:tabLst>
                <a:tab pos="840740" algn="l"/>
                <a:tab pos="1111885" algn="l"/>
              </a:tabLst>
            </a:pPr>
            <a:r>
              <a:rPr sz="1800" spc="-50" dirty="0">
                <a:solidFill>
                  <a:srgbClr val="134F5C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book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		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149" y="2000296"/>
            <a:ext cx="32645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number</a:t>
            </a:r>
            <a:r>
              <a:rPr sz="1800" spc="3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3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published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publisher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800" spc="4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4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see</a:t>
            </a:r>
            <a:r>
              <a:rPr sz="1800" spc="43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spc="4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publisher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Harlequin</a:t>
            </a:r>
            <a:r>
              <a:rPr sz="1800" spc="450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spc="450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450" dirty="0">
                <a:solidFill>
                  <a:srgbClr val="134F5C"/>
                </a:solidFill>
                <a:latin typeface="Arial"/>
                <a:cs typeface="Arial"/>
              </a:rPr>
              <a:t> 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publisher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23.5%</a:t>
            </a:r>
            <a:r>
              <a:rPr sz="1800" spc="2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0342" y="3646215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7935" algn="l"/>
              </a:tabLst>
            </a:pP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followed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6167" y="3920536"/>
            <a:ext cx="164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Ballantine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825" y="3646215"/>
            <a:ext cx="1041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published Silhouette Books.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69825"/>
            <a:ext cx="6447501" cy="990600"/>
          </a:xfrm>
          <a:prstGeom prst="rect">
            <a:avLst/>
          </a:prstGeom>
        </p:spPr>
        <p:txBody>
          <a:bodyPr vert="horz" wrap="square" lIns="0" tIns="191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Distribution</a:t>
            </a:r>
            <a:r>
              <a:rPr spc="185" dirty="0"/>
              <a:t> </a:t>
            </a:r>
            <a:r>
              <a:rPr spc="310" dirty="0"/>
              <a:t>of</a:t>
            </a:r>
            <a:r>
              <a:rPr spc="190" dirty="0"/>
              <a:t> </a:t>
            </a:r>
            <a:r>
              <a:rPr spc="555" dirty="0"/>
              <a:t>Age</a:t>
            </a:r>
            <a:r>
              <a:rPr spc="190" dirty="0"/>
              <a:t> </a:t>
            </a:r>
            <a:r>
              <a:rPr spc="310" dirty="0"/>
              <a:t>of</a:t>
            </a:r>
            <a:r>
              <a:rPr spc="190" dirty="0"/>
              <a:t> </a:t>
            </a:r>
            <a:r>
              <a:rPr spc="38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1752581"/>
            <a:ext cx="37268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see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majority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readers</a:t>
            </a:r>
            <a:r>
              <a:rPr sz="1800" spc="4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800" spc="4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4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4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age</a:t>
            </a:r>
            <a:r>
              <a:rPr sz="1800" spc="4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bracket 20–35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</a:t>
            </a:r>
            <a:r>
              <a:rPr sz="1800" spc="1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understand</a:t>
            </a:r>
            <a:r>
              <a:rPr sz="1800" spc="1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r>
              <a:rPr sz="1800" spc="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better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800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"/>
                <a:cs typeface="Arial"/>
              </a:rPr>
              <a:t>them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books.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300" y="1160425"/>
            <a:ext cx="5102299" cy="3401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49" y="57150"/>
            <a:ext cx="6447501" cy="990600"/>
          </a:xfrm>
          <a:prstGeom prst="rect">
            <a:avLst/>
          </a:prstGeom>
        </p:spPr>
        <p:txBody>
          <a:bodyPr vert="horz" wrap="square" lIns="0" tIns="191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Users</a:t>
            </a:r>
            <a:r>
              <a:rPr spc="190" dirty="0"/>
              <a:t> </a:t>
            </a:r>
            <a:r>
              <a:rPr spc="400" dirty="0"/>
              <a:t>with</a:t>
            </a:r>
            <a:r>
              <a:rPr spc="190" dirty="0"/>
              <a:t> </a:t>
            </a:r>
            <a:r>
              <a:rPr spc="430" dirty="0"/>
              <a:t>highest</a:t>
            </a:r>
            <a:r>
              <a:rPr spc="190" dirty="0"/>
              <a:t> </a:t>
            </a:r>
            <a:r>
              <a:rPr spc="365" dirty="0"/>
              <a:t>ratings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1752581"/>
            <a:ext cx="41992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1800" spc="1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see</a:t>
            </a:r>
            <a:r>
              <a:rPr sz="1800" spc="1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UserID:153662</a:t>
            </a:r>
            <a:r>
              <a:rPr sz="1800" spc="1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given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around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70%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2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ratings</a:t>
            </a:r>
            <a:r>
              <a:rPr sz="1800" spc="2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out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5</a:t>
            </a:r>
            <a:r>
              <a:rPr sz="1800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users.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 algn="just">
              <a:lnSpc>
                <a:spcPct val="100000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1800" spc="2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information</a:t>
            </a:r>
            <a:r>
              <a:rPr sz="1800" spc="2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1800" spc="2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800" spc="229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1800" spc="225" dirty="0">
                <a:solidFill>
                  <a:srgbClr val="134F5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recommend</a:t>
            </a:r>
            <a:r>
              <a:rPr sz="18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"/>
                <a:cs typeface="Arial"/>
              </a:rPr>
              <a:t>similar</a:t>
            </a:r>
            <a:r>
              <a:rPr sz="1800" spc="-10" dirty="0">
                <a:solidFill>
                  <a:srgbClr val="134F5C"/>
                </a:solidFill>
                <a:latin typeface="Arial"/>
                <a:cs typeface="Arial"/>
              </a:rPr>
              <a:t> users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9100" y="1152225"/>
            <a:ext cx="4119648" cy="3330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1197</Words>
  <Application>Microsoft Office PowerPoint</Application>
  <PresentationFormat>On-screen Show (16:9)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Trebuchet MS</vt:lpstr>
      <vt:lpstr>Wingdings 3</vt:lpstr>
      <vt:lpstr>Facet</vt:lpstr>
      <vt:lpstr>Capstone Project</vt:lpstr>
      <vt:lpstr>Index</vt:lpstr>
      <vt:lpstr>Introduction</vt:lpstr>
      <vt:lpstr>Problem Statement</vt:lpstr>
      <vt:lpstr>Understanding the Data</vt:lpstr>
      <vt:lpstr>Exploratory Data Analysis</vt:lpstr>
      <vt:lpstr>Finding Top 8 Publishers</vt:lpstr>
      <vt:lpstr>Distribution of Age of Users</vt:lpstr>
      <vt:lpstr>Users with highest ratings</vt:lpstr>
      <vt:lpstr>Finding Countries with most number of Users</vt:lpstr>
      <vt:lpstr>FEATURE ENGINEERING</vt:lpstr>
      <vt:lpstr>Feature Engineering on Year-Of-Publication</vt:lpstr>
      <vt:lpstr>Feature Engineering on Year-Of-Publication</vt:lpstr>
      <vt:lpstr>Feature Engineering on Year-Of-Publication</vt:lpstr>
      <vt:lpstr>Building Recommender System</vt:lpstr>
      <vt:lpstr>Models used to build Recommendation System</vt:lpstr>
      <vt:lpstr>Popularity Based Approach</vt:lpstr>
      <vt:lpstr>Collaborative Filtering</vt:lpstr>
      <vt:lpstr>Collaborative Filtering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System_Shantanu Houzwala</dc:title>
  <cp:lastModifiedBy>Sindey Harshini (BGSW/PJ-FFF-P)</cp:lastModifiedBy>
  <cp:revision>2</cp:revision>
  <dcterms:created xsi:type="dcterms:W3CDTF">2023-02-22T01:44:55Z</dcterms:created>
  <dcterms:modified xsi:type="dcterms:W3CDTF">2023-02-22T02:31:29Z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