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sldIdLst>
    <p:sldId id="256" r:id="rId2"/>
    <p:sldId id="257" r:id="rId3"/>
    <p:sldId id="258" r:id="rId4"/>
    <p:sldId id="259" r:id="rId5"/>
    <p:sldId id="281" r:id="rId6"/>
    <p:sldId id="262" r:id="rId7"/>
    <p:sldId id="263" r:id="rId8"/>
    <p:sldId id="264" r:id="rId9"/>
    <p:sldId id="265" r:id="rId10"/>
    <p:sldId id="266" r:id="rId11"/>
    <p:sldId id="267" r:id="rId12"/>
    <p:sldId id="282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3" r:id="rId21"/>
    <p:sldId id="277" r:id="rId22"/>
    <p:sldId id="278" r:id="rId23"/>
    <p:sldId id="284" r:id="rId24"/>
    <p:sldId id="280" r:id="rId25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3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26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C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875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6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0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8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0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45310"/>
            <a:ext cx="61722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500" dirty="0">
                <a:latin typeface="Calibri"/>
                <a:cs typeface="Calibri"/>
              </a:rPr>
              <a:t>Capstone</a:t>
            </a:r>
            <a:r>
              <a:rPr sz="3800" spc="229" dirty="0">
                <a:latin typeface="Calibri"/>
                <a:cs typeface="Calibri"/>
              </a:rPr>
              <a:t> </a:t>
            </a:r>
            <a:r>
              <a:rPr sz="3800" spc="415" dirty="0">
                <a:latin typeface="Calibri"/>
                <a:cs typeface="Calibri"/>
              </a:rPr>
              <a:t>Project-</a:t>
            </a:r>
            <a:r>
              <a:rPr sz="3800" spc="235" dirty="0">
                <a:latin typeface="Calibri"/>
                <a:cs typeface="Calibri"/>
              </a:rPr>
              <a:t> </a:t>
            </a:r>
            <a:r>
              <a:rPr sz="3800" spc="-495" dirty="0">
                <a:latin typeface="Calibri"/>
                <a:cs typeface="Calibri"/>
              </a:rPr>
              <a:t>1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967144" y="1767051"/>
            <a:ext cx="5209711" cy="1854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spc="565" dirty="0"/>
              <a:t>EDA</a:t>
            </a:r>
            <a:r>
              <a:rPr spc="190" dirty="0"/>
              <a:t> </a:t>
            </a:r>
            <a:r>
              <a:rPr spc="440" dirty="0"/>
              <a:t>on</a:t>
            </a:r>
            <a:r>
              <a:rPr spc="190" dirty="0"/>
              <a:t> </a:t>
            </a:r>
            <a:r>
              <a:rPr spc="405" dirty="0"/>
              <a:t>Airbnb</a:t>
            </a:r>
            <a:r>
              <a:rPr spc="190" dirty="0"/>
              <a:t> </a:t>
            </a:r>
            <a:r>
              <a:rPr spc="455" dirty="0"/>
              <a:t>booking</a:t>
            </a:r>
          </a:p>
          <a:p>
            <a:pPr marL="635">
              <a:lnSpc>
                <a:spcPct val="100000"/>
              </a:lnSpc>
              <a:spcBef>
                <a:spcPts val="45"/>
              </a:spcBef>
            </a:pPr>
            <a:endParaRPr sz="4800" dirty="0"/>
          </a:p>
          <a:p>
            <a:pPr marL="0" marR="193040" indent="0" algn="ctr">
              <a:lnSpc>
                <a:spcPct val="100000"/>
              </a:lnSpc>
              <a:buNone/>
            </a:pPr>
            <a:r>
              <a:rPr sz="2600" spc="250" dirty="0"/>
              <a:t>by-</a:t>
            </a:r>
            <a:endParaRPr sz="2600" dirty="0"/>
          </a:p>
          <a:p>
            <a:pPr marL="1093470" marR="1085850" indent="0" algn="ctr">
              <a:lnSpc>
                <a:spcPct val="100000"/>
              </a:lnSpc>
              <a:spcBef>
                <a:spcPts val="10"/>
              </a:spcBef>
              <a:buNone/>
            </a:pPr>
            <a:r>
              <a:rPr lang="en-US" sz="2400" u="heavy" spc="3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</a:rPr>
              <a:t>Navneet Singh</a:t>
            </a:r>
            <a:endParaRPr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346740"/>
            <a:ext cx="5890260" cy="409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055" indent="-483234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67055" algn="l"/>
                <a:tab pos="567690" algn="l"/>
              </a:tabLst>
            </a:pP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Total</a:t>
            </a:r>
            <a:r>
              <a:rPr sz="20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count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each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room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type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as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per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listing.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 dirty="0">
              <a:latin typeface="Arial"/>
              <a:cs typeface="Arial"/>
            </a:endParaRPr>
          </a:p>
          <a:p>
            <a:pPr marL="469265" marR="2615565" indent="-456565">
              <a:lnSpc>
                <a:spcPct val="100000"/>
              </a:lnSpc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Based</a:t>
            </a:r>
            <a:r>
              <a:rPr sz="18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8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800" b="1" spc="-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r>
              <a:rPr sz="18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212121"/>
                </a:solidFill>
                <a:latin typeface="Arial"/>
                <a:cs typeface="Arial"/>
              </a:rPr>
              <a:t>we </a:t>
            </a:r>
            <a:r>
              <a:rPr sz="1800" b="1" dirty="0">
                <a:solidFill>
                  <a:srgbClr val="212121"/>
                </a:solidFill>
                <a:latin typeface="Arial"/>
                <a:cs typeface="Arial"/>
              </a:rPr>
              <a:t>found</a:t>
            </a:r>
            <a:r>
              <a:rPr sz="18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12121"/>
                </a:solidFill>
                <a:latin typeface="Arial"/>
                <a:cs typeface="Arial"/>
              </a:rPr>
              <a:t>that: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12121"/>
              </a:buClr>
              <a:buFont typeface="MS PGothic"/>
              <a:buChar char="➢"/>
            </a:pPr>
            <a:endParaRPr sz="2200" dirty="0">
              <a:latin typeface="Arial"/>
              <a:cs typeface="Arial"/>
            </a:endParaRPr>
          </a:p>
          <a:p>
            <a:pPr marL="462280" marR="2275205" lvl="1" indent="-318770">
              <a:lnSpc>
                <a:spcPct val="101200"/>
              </a:lnSpc>
              <a:buClr>
                <a:srgbClr val="CC0000"/>
              </a:buClr>
              <a:buSzPct val="112500"/>
              <a:buFont typeface="MS PGothic"/>
              <a:buChar char="➔"/>
              <a:tabLst>
                <a:tab pos="525780" algn="l"/>
                <a:tab pos="526415" algn="l"/>
              </a:tabLst>
            </a:pPr>
            <a:r>
              <a:rPr dirty="0"/>
              <a:t>	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Entire</a:t>
            </a:r>
            <a:r>
              <a:rPr sz="16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home/apt</a:t>
            </a:r>
            <a:r>
              <a:rPr sz="16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highest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listing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52%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among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types.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MS PGothic"/>
              <a:buChar char="➔"/>
            </a:pPr>
            <a:endParaRPr sz="1650" dirty="0">
              <a:latin typeface="Arial"/>
              <a:cs typeface="Arial"/>
            </a:endParaRPr>
          </a:p>
          <a:p>
            <a:pPr marL="469900" marR="2173605" lvl="1" indent="-297815">
              <a:lnSpc>
                <a:spcPct val="100000"/>
              </a:lnSpc>
              <a:buClr>
                <a:srgbClr val="CC0000"/>
              </a:buClr>
              <a:buFont typeface="MS PGothic"/>
              <a:buChar char="➔"/>
              <a:tabLst>
                <a:tab pos="525780" algn="l"/>
                <a:tab pos="526415" algn="l"/>
              </a:tabLst>
            </a:pPr>
            <a:r>
              <a:rPr dirty="0"/>
              <a:t>	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Private</a:t>
            </a:r>
            <a:r>
              <a:rPr sz="16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room</a:t>
            </a: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45.7%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listing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among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types.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MS PGothic"/>
              <a:buChar char="➔"/>
            </a:pPr>
            <a:endParaRPr sz="1650" dirty="0">
              <a:latin typeface="Arial"/>
              <a:cs typeface="Arial"/>
            </a:endParaRPr>
          </a:p>
          <a:p>
            <a:pPr marL="469900" marR="2399030" lvl="1" indent="-297815">
              <a:lnSpc>
                <a:spcPct val="100000"/>
              </a:lnSpc>
              <a:spcBef>
                <a:spcPts val="5"/>
              </a:spcBef>
              <a:buFont typeface="MS PGothic"/>
              <a:buChar char="➔"/>
              <a:tabLst>
                <a:tab pos="469900" algn="l"/>
              </a:tabLst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Shared</a:t>
            </a:r>
            <a:r>
              <a:rPr sz="16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Room</a:t>
            </a: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least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listed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only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2.4%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total</a:t>
            </a:r>
            <a:r>
              <a:rPr sz="1800" spc="-10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2054" y="1174550"/>
            <a:ext cx="4945151" cy="330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99" y="62865"/>
            <a:ext cx="7416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Room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types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their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relation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with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availability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different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neighbourhood</a:t>
            </a:r>
            <a:r>
              <a:rPr sz="20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groups?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27" y="983564"/>
            <a:ext cx="2499523" cy="16620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6542" y="978239"/>
            <a:ext cx="2004802" cy="16620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9136" y="987454"/>
            <a:ext cx="1979642" cy="16575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472" y="2847795"/>
            <a:ext cx="1995277" cy="16289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6541" y="2847795"/>
            <a:ext cx="1995277" cy="16289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31771" y="2934594"/>
            <a:ext cx="27946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5080" indent="-271145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SzPct val="87500"/>
              <a:buFont typeface="MS PGothic"/>
              <a:buChar char="❖"/>
              <a:tabLst>
                <a:tab pos="28384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spc="28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can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see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every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neighbourhood</a:t>
            </a:r>
            <a:r>
              <a:rPr sz="1600" b="1" spc="5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group</a:t>
            </a:r>
            <a:r>
              <a:rPr sz="1600" b="1" spc="5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dominated</a:t>
            </a:r>
            <a:r>
              <a:rPr sz="1600" b="1" spc="2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600" b="1" spc="2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2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private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55%.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C5ABE3-32FA-4090-9227-65E421BFD8EB}"/>
              </a:ext>
            </a:extLst>
          </p:cNvPr>
          <p:cNvSpPr txBox="1">
            <a:spLocks/>
          </p:cNvSpPr>
          <p:nvPr/>
        </p:nvSpPr>
        <p:spPr>
          <a:xfrm>
            <a:off x="381000" y="62865"/>
            <a:ext cx="8153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Room</a:t>
            </a:r>
            <a:r>
              <a:rPr lang="en-US" sz="2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types</a:t>
            </a:r>
            <a:r>
              <a:rPr lang="en-US"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lang="en-US"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their</a:t>
            </a:r>
            <a:r>
              <a:rPr lang="en-US"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relationship</a:t>
            </a:r>
            <a:r>
              <a:rPr lang="en-US"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lang="en-US"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availability</a:t>
            </a:r>
            <a:r>
              <a:rPr lang="en-US" sz="2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lang="en-US"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C00000"/>
                </a:solidFill>
                <a:latin typeface="Arial"/>
                <a:cs typeface="Arial"/>
              </a:rPr>
              <a:t>different </a:t>
            </a: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neighborhoods</a:t>
            </a:r>
            <a:r>
              <a:rPr lang="en-US" sz="2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C00000"/>
                </a:solidFill>
                <a:latin typeface="Arial"/>
                <a:cs typeface="Arial"/>
              </a:rPr>
              <a:t>groups</a:t>
            </a:r>
            <a:r>
              <a:rPr lang="en-US" spc="-10" dirty="0">
                <a:solidFill>
                  <a:srgbClr val="C00000"/>
                </a:solidFill>
                <a:latin typeface="Arial"/>
                <a:cs typeface="Arial"/>
              </a:rPr>
              <a:t>?(contd.)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528B2A9-1E61-43D1-AE3B-2D17FCDE4C1B}"/>
              </a:ext>
            </a:extLst>
          </p:cNvPr>
          <p:cNvSpPr txBox="1"/>
          <p:nvPr/>
        </p:nvSpPr>
        <p:spPr>
          <a:xfrm>
            <a:off x="101600" y="954839"/>
            <a:ext cx="38925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080" indent="-428625" algn="just">
              <a:lnSpc>
                <a:spcPct val="150000"/>
              </a:lnSpc>
              <a:spcBef>
                <a:spcPts val="100"/>
              </a:spcBef>
            </a:pPr>
            <a:r>
              <a:rPr sz="1600" b="1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b="1" spc="370" dirty="0">
                <a:solidFill>
                  <a:srgbClr val="212121"/>
                </a:solidFill>
                <a:latin typeface="MS PGothic"/>
                <a:cs typeface="MS PGothic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r>
              <a:rPr sz="1600" b="1" spc="3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600" b="1" spc="3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have</a:t>
            </a:r>
            <a:r>
              <a:rPr sz="1600" b="1" spc="3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least</a:t>
            </a:r>
            <a:r>
              <a:rPr sz="1600" b="1" spc="3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availability</a:t>
            </a:r>
            <a:r>
              <a:rPr sz="1600" b="1" spc="3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3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rooms</a:t>
            </a:r>
            <a:r>
              <a:rPr sz="16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overall,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low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0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days.</a:t>
            </a:r>
            <a:endParaRPr sz="1600" dirty="0">
              <a:latin typeface="Arial"/>
              <a:cs typeface="Arial"/>
            </a:endParaRPr>
          </a:p>
          <a:p>
            <a:pPr marL="441325" marR="5080" indent="-428625" algn="just">
              <a:lnSpc>
                <a:spcPct val="150000"/>
              </a:lnSpc>
            </a:pPr>
            <a:r>
              <a:rPr sz="1600" b="1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b="1" spc="380" dirty="0">
                <a:solidFill>
                  <a:srgbClr val="212121"/>
                </a:solidFill>
                <a:latin typeface="MS PGothic"/>
                <a:cs typeface="MS PGothic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Staten</a:t>
            </a:r>
            <a:r>
              <a:rPr sz="1600" b="1" spc="4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Island</a:t>
            </a:r>
            <a:r>
              <a:rPr sz="1600" b="1" spc="4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4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Bronx</a:t>
            </a:r>
            <a:r>
              <a:rPr sz="1600" b="1" spc="4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spc="4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highest</a:t>
            </a:r>
            <a:r>
              <a:rPr sz="1600" b="1" spc="4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availability</a:t>
            </a:r>
            <a:r>
              <a:rPr sz="1600" b="1" spc="4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rate</a:t>
            </a:r>
            <a:r>
              <a:rPr sz="1600" b="1" spc="4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overall</a:t>
            </a:r>
            <a:r>
              <a:rPr sz="1600" b="1" spc="4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at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300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days.</a:t>
            </a:r>
            <a:endParaRPr sz="1600" dirty="0">
              <a:latin typeface="Arial"/>
              <a:cs typeface="Arial"/>
            </a:endParaRPr>
          </a:p>
          <a:p>
            <a:pPr marL="441325" marR="5715" indent="-428625" algn="just">
              <a:lnSpc>
                <a:spcPct val="150000"/>
              </a:lnSpc>
            </a:pPr>
            <a:r>
              <a:rPr sz="1600" b="1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b="1" spc="375" dirty="0">
                <a:solidFill>
                  <a:srgbClr val="212121"/>
                </a:solidFill>
                <a:latin typeface="MS PGothic"/>
                <a:cs typeface="MS PGothic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Form</a:t>
            </a:r>
            <a:r>
              <a:rPr sz="1600" b="1" spc="11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this</a:t>
            </a:r>
            <a:r>
              <a:rPr sz="1600" b="1" spc="1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r>
              <a:rPr sz="1600" b="1" spc="11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600" b="1" spc="11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can</a:t>
            </a:r>
            <a:r>
              <a:rPr sz="1600" b="1" spc="11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say</a:t>
            </a:r>
            <a:r>
              <a:rPr sz="1600" b="1" spc="11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that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people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stay</a:t>
            </a:r>
            <a:r>
              <a:rPr sz="1600" b="1" spc="2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600" b="1" spc="2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longer</a:t>
            </a:r>
            <a:r>
              <a:rPr sz="1600" b="1" spc="2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duration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time</a:t>
            </a:r>
            <a:r>
              <a:rPr sz="1600" b="1" spc="2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2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Private</a:t>
            </a:r>
            <a:r>
              <a:rPr sz="1600" b="1" spc="2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rooms</a:t>
            </a:r>
            <a:r>
              <a:rPr sz="1600" b="1" spc="2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2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Brooklyn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Manhattan.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A418194-976F-4ADA-8E1A-A68DB5DC4E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869950"/>
            <a:ext cx="4648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8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4050"/>
            <a:ext cx="9119219" cy="45308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724" y="131864"/>
            <a:ext cx="6579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25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most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common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words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used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listing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names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99" y="372440"/>
            <a:ext cx="76962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Arial"/>
                <a:cs typeface="Arial"/>
              </a:rPr>
              <a:t>Top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25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most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common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words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listing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names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299" y="1045837"/>
            <a:ext cx="366776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14999"/>
              </a:lnSpc>
              <a:spcBef>
                <a:spcPts val="100"/>
              </a:spcBef>
            </a:pPr>
            <a:r>
              <a:rPr sz="1600" b="1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b="1" spc="175" dirty="0">
                <a:solidFill>
                  <a:srgbClr val="212121"/>
                </a:solidFill>
                <a:latin typeface="MS PGothic"/>
                <a:cs typeface="MS PGothic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600" b="1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can</a:t>
            </a:r>
            <a:r>
              <a:rPr sz="1600" b="1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see</a:t>
            </a:r>
            <a:r>
              <a:rPr sz="1600" b="1" spc="1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most</a:t>
            </a:r>
            <a:r>
              <a:rPr sz="1600" b="1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listing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names</a:t>
            </a:r>
            <a:r>
              <a:rPr sz="1600" b="1" spc="7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include</a:t>
            </a:r>
            <a:r>
              <a:rPr sz="1600" b="1" spc="7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words</a:t>
            </a:r>
            <a:r>
              <a:rPr sz="1600" b="1" spc="7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related</a:t>
            </a:r>
            <a:r>
              <a:rPr sz="1600" b="1" spc="7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property</a:t>
            </a:r>
            <a:r>
              <a:rPr sz="1600" b="1" spc="2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2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such</a:t>
            </a:r>
            <a:r>
              <a:rPr sz="1600" b="1" spc="2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spc="2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‘bedroom’,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‘cozy’,</a:t>
            </a:r>
            <a:r>
              <a:rPr sz="1600" b="1" spc="11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‘private’,</a:t>
            </a:r>
            <a:r>
              <a:rPr sz="1600" b="1" spc="11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‘apartment’</a:t>
            </a:r>
            <a:r>
              <a:rPr sz="1600" b="1" spc="7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‘spacious’.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0675" y="2652325"/>
            <a:ext cx="6154846" cy="23895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8450" y="1036170"/>
            <a:ext cx="390334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 algn="just">
              <a:lnSpc>
                <a:spcPct val="114999"/>
              </a:lnSpc>
              <a:spcBef>
                <a:spcPts val="100"/>
              </a:spcBef>
            </a:pPr>
            <a:r>
              <a:rPr sz="1600" b="1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b="1" spc="175" dirty="0">
                <a:solidFill>
                  <a:srgbClr val="212121"/>
                </a:solidFill>
                <a:latin typeface="MS PGothic"/>
                <a:cs typeface="MS PGothic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It</a:t>
            </a:r>
            <a:r>
              <a:rPr sz="1600" b="1" spc="3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spc="4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interesting</a:t>
            </a:r>
            <a:r>
              <a:rPr sz="1600" b="1" spc="4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3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see</a:t>
            </a:r>
            <a:r>
              <a:rPr sz="1600" b="1" spc="4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600" b="1" spc="3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words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related</a:t>
            </a:r>
            <a:r>
              <a:rPr sz="1600" b="1" spc="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proximity</a:t>
            </a:r>
            <a:r>
              <a:rPr sz="1600" b="1" spc="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or</a:t>
            </a:r>
            <a:r>
              <a:rPr sz="1600" b="1" spc="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connection</a:t>
            </a:r>
            <a:r>
              <a:rPr sz="1600" b="1" spc="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public</a:t>
            </a:r>
            <a:r>
              <a:rPr sz="1600" b="1" spc="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places</a:t>
            </a:r>
            <a:r>
              <a:rPr sz="1600" b="1" spc="1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such</a:t>
            </a:r>
            <a:r>
              <a:rPr sz="1600" b="1" spc="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spc="13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‘park’,</a:t>
            </a:r>
            <a:r>
              <a:rPr sz="1600" b="1" spc="1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‘near’,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‘village’</a:t>
            </a:r>
            <a:r>
              <a:rPr sz="1600" b="1" spc="6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114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‘heart’</a:t>
            </a:r>
            <a:r>
              <a:rPr sz="1600" b="1" spc="6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rank</a:t>
            </a:r>
            <a:r>
              <a:rPr sz="1600" b="1" spc="114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lower</a:t>
            </a:r>
            <a:r>
              <a:rPr sz="1600" b="1" spc="114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chart.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0649" y="2121826"/>
            <a:ext cx="3764915" cy="64769"/>
            <a:chOff x="4870649" y="2121826"/>
            <a:chExt cx="3764915" cy="64769"/>
          </a:xfrm>
        </p:grpSpPr>
        <p:sp>
          <p:nvSpPr>
            <p:cNvPr id="3" name="object 3"/>
            <p:cNvSpPr/>
            <p:nvPr/>
          </p:nvSpPr>
          <p:spPr>
            <a:xfrm>
              <a:off x="5623607" y="2121826"/>
              <a:ext cx="753110" cy="64769"/>
            </a:xfrm>
            <a:custGeom>
              <a:avLst/>
              <a:gdLst/>
              <a:ahLst/>
              <a:cxnLst/>
              <a:rect l="l" t="t" r="r" b="b"/>
              <a:pathLst>
                <a:path w="753110" h="64769">
                  <a:moveTo>
                    <a:pt x="0" y="64499"/>
                  </a:moveTo>
                  <a:lnTo>
                    <a:pt x="752978" y="64499"/>
                  </a:lnTo>
                  <a:lnTo>
                    <a:pt x="752978" y="0"/>
                  </a:lnTo>
                  <a:lnTo>
                    <a:pt x="0" y="0"/>
                  </a:lnTo>
                  <a:lnTo>
                    <a:pt x="0" y="64499"/>
                  </a:lnTo>
                  <a:close/>
                </a:path>
              </a:pathLst>
            </a:custGeom>
            <a:solidFill>
              <a:srgbClr val="D6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6586" y="2121826"/>
              <a:ext cx="756285" cy="64769"/>
            </a:xfrm>
            <a:custGeom>
              <a:avLst/>
              <a:gdLst/>
              <a:ahLst/>
              <a:cxnLst/>
              <a:rect l="l" t="t" r="r" b="b"/>
              <a:pathLst>
                <a:path w="756284" h="64769">
                  <a:moveTo>
                    <a:pt x="0" y="64499"/>
                  </a:moveTo>
                  <a:lnTo>
                    <a:pt x="755675" y="64499"/>
                  </a:lnTo>
                  <a:lnTo>
                    <a:pt x="755675" y="0"/>
                  </a:lnTo>
                  <a:lnTo>
                    <a:pt x="0" y="0"/>
                  </a:lnTo>
                  <a:lnTo>
                    <a:pt x="0" y="64499"/>
                  </a:lnTo>
                  <a:close/>
                </a:path>
              </a:pathLst>
            </a:custGeom>
            <a:solidFill>
              <a:srgbClr val="F6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32261" y="2121828"/>
              <a:ext cx="756285" cy="64769"/>
            </a:xfrm>
            <a:custGeom>
              <a:avLst/>
              <a:gdLst/>
              <a:ahLst/>
              <a:cxnLst/>
              <a:rect l="l" t="t" r="r" b="b"/>
              <a:pathLst>
                <a:path w="756284" h="64769">
                  <a:moveTo>
                    <a:pt x="755688" y="64499"/>
                  </a:moveTo>
                  <a:lnTo>
                    <a:pt x="0" y="64499"/>
                  </a:lnTo>
                  <a:lnTo>
                    <a:pt x="0" y="0"/>
                  </a:lnTo>
                  <a:lnTo>
                    <a:pt x="755688" y="0"/>
                  </a:lnTo>
                  <a:lnTo>
                    <a:pt x="755688" y="64499"/>
                  </a:lnTo>
                  <a:close/>
                </a:path>
              </a:pathLst>
            </a:custGeom>
            <a:solidFill>
              <a:srgbClr val="FCBE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0649" y="2121826"/>
              <a:ext cx="753110" cy="64769"/>
            </a:xfrm>
            <a:custGeom>
              <a:avLst/>
              <a:gdLst/>
              <a:ahLst/>
              <a:cxnLst/>
              <a:rect l="l" t="t" r="r" b="b"/>
              <a:pathLst>
                <a:path w="753110" h="64769">
                  <a:moveTo>
                    <a:pt x="752990" y="64499"/>
                  </a:moveTo>
                  <a:lnTo>
                    <a:pt x="0" y="64499"/>
                  </a:lnTo>
                  <a:lnTo>
                    <a:pt x="0" y="0"/>
                  </a:lnTo>
                  <a:lnTo>
                    <a:pt x="752990" y="0"/>
                  </a:lnTo>
                  <a:lnTo>
                    <a:pt x="752990" y="64499"/>
                  </a:lnTo>
                  <a:close/>
                </a:path>
              </a:pathLst>
            </a:custGeom>
            <a:solidFill>
              <a:srgbClr val="0030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82502" y="2121826"/>
              <a:ext cx="753110" cy="64769"/>
            </a:xfrm>
            <a:custGeom>
              <a:avLst/>
              <a:gdLst/>
              <a:ahLst/>
              <a:cxnLst/>
              <a:rect l="l" t="t" r="r" b="b"/>
              <a:pathLst>
                <a:path w="753109" h="64769">
                  <a:moveTo>
                    <a:pt x="752989" y="64499"/>
                  </a:moveTo>
                  <a:lnTo>
                    <a:pt x="0" y="64499"/>
                  </a:lnTo>
                  <a:lnTo>
                    <a:pt x="0" y="0"/>
                  </a:lnTo>
                  <a:lnTo>
                    <a:pt x="752989" y="0"/>
                  </a:lnTo>
                  <a:lnTo>
                    <a:pt x="752989" y="64499"/>
                  </a:lnTo>
                  <a:close/>
                </a:path>
              </a:pathLst>
            </a:custGeom>
            <a:solidFill>
              <a:srgbClr val="EAE1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78674" y="1050290"/>
            <a:ext cx="33089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20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10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hosts</a:t>
            </a:r>
            <a:r>
              <a:rPr sz="20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with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most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number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listings.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6099" y="2353095"/>
            <a:ext cx="410210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080" indent="-428625" algn="just">
              <a:lnSpc>
                <a:spcPct val="114999"/>
              </a:lnSpc>
              <a:spcBef>
                <a:spcPts val="100"/>
              </a:spcBef>
            </a:pPr>
            <a:r>
              <a:rPr sz="1600" b="1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b="1" spc="375" dirty="0">
                <a:solidFill>
                  <a:srgbClr val="212121"/>
                </a:solidFill>
                <a:latin typeface="MS PGothic"/>
                <a:cs typeface="MS PGothic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From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chart,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can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see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count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3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listing</a:t>
            </a:r>
            <a:r>
              <a:rPr sz="1600" b="1" spc="3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600" b="1" spc="3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top</a:t>
            </a:r>
            <a:r>
              <a:rPr sz="1600" b="1" spc="3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10</a:t>
            </a:r>
            <a:r>
              <a:rPr sz="1600" b="1" spc="3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600" b="1" spc="3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spc="3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almost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2.5%(1270</a:t>
            </a:r>
            <a:r>
              <a:rPr sz="1600" b="1" spc="34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listings)</a:t>
            </a:r>
            <a:r>
              <a:rPr sz="1600" b="1" spc="34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34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34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whole dataset.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Arial"/>
              <a:cs typeface="Arial"/>
            </a:endParaRPr>
          </a:p>
          <a:p>
            <a:pPr marL="441325" marR="5715" indent="-428625" algn="just">
              <a:lnSpc>
                <a:spcPct val="114999"/>
              </a:lnSpc>
            </a:pPr>
            <a:r>
              <a:rPr sz="1600" b="1" dirty="0">
                <a:solidFill>
                  <a:srgbClr val="212121"/>
                </a:solidFill>
                <a:latin typeface="MS PGothic"/>
                <a:cs typeface="MS PGothic"/>
              </a:rPr>
              <a:t>❏</a:t>
            </a:r>
            <a:r>
              <a:rPr sz="1600" b="1" spc="375" dirty="0">
                <a:solidFill>
                  <a:srgbClr val="212121"/>
                </a:solidFill>
                <a:latin typeface="MS PGothic"/>
                <a:cs typeface="MS PGothic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Even</a:t>
            </a:r>
            <a:r>
              <a:rPr sz="1600" b="1" spc="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one</a:t>
            </a:r>
            <a:r>
              <a:rPr sz="1600" b="1" spc="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600" b="1" spc="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spc="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more</a:t>
            </a:r>
            <a:r>
              <a:rPr sz="1600" b="1" spc="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than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300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listings!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1150"/>
            <a:ext cx="4748748" cy="46246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699" y="266165"/>
            <a:ext cx="5296535" cy="420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20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three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hosts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based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on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their</a:t>
            </a:r>
            <a:r>
              <a:rPr sz="20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turnover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494665" marR="659765" indent="-351790" algn="just">
              <a:lnSpc>
                <a:spcPct val="114999"/>
              </a:lnSpc>
              <a:spcBef>
                <a:spcPts val="1515"/>
              </a:spcBef>
              <a:buChar char="●"/>
              <a:tabLst>
                <a:tab pos="495300" algn="l"/>
              </a:tabLst>
            </a:pPr>
            <a:r>
              <a:rPr sz="1600" b="1" dirty="0">
                <a:latin typeface="Arial"/>
                <a:cs typeface="Arial"/>
              </a:rPr>
              <a:t>Here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we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are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trying</a:t>
            </a:r>
            <a:r>
              <a:rPr sz="1600" b="1" spc="2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find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top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three</a:t>
            </a:r>
            <a:r>
              <a:rPr sz="1600" b="1" spc="27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host </a:t>
            </a:r>
            <a:r>
              <a:rPr sz="1600" b="1" dirty="0">
                <a:latin typeface="Arial"/>
                <a:cs typeface="Arial"/>
              </a:rPr>
              <a:t>based</a:t>
            </a:r>
            <a:r>
              <a:rPr sz="1600" b="1" spc="19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on</a:t>
            </a:r>
            <a:r>
              <a:rPr sz="1600" b="1" spc="195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their</a:t>
            </a:r>
            <a:r>
              <a:rPr sz="1600" b="1" spc="20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turnover</a:t>
            </a:r>
            <a:r>
              <a:rPr sz="1600" b="1" spc="195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195" dirty="0">
                <a:latin typeface="Arial"/>
                <a:cs typeface="Arial"/>
              </a:rPr>
              <a:t>  </a:t>
            </a:r>
            <a:r>
              <a:rPr sz="1600" b="1" spc="-10" dirty="0">
                <a:latin typeface="Arial"/>
                <a:cs typeface="Arial"/>
              </a:rPr>
              <a:t>compare </a:t>
            </a:r>
            <a:r>
              <a:rPr sz="1600" b="1" dirty="0">
                <a:latin typeface="Arial"/>
                <a:cs typeface="Arial"/>
              </a:rPr>
              <a:t>between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those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three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hosts.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900" dirty="0">
              <a:latin typeface="Arial"/>
              <a:cs typeface="Arial"/>
            </a:endParaRPr>
          </a:p>
          <a:p>
            <a:pPr marL="494665" marR="662940" indent="-351790" algn="just">
              <a:lnSpc>
                <a:spcPct val="114999"/>
              </a:lnSpc>
              <a:buChar char="●"/>
              <a:tabLst>
                <a:tab pos="495300" algn="l"/>
              </a:tabLst>
            </a:pPr>
            <a:r>
              <a:rPr sz="1600" b="1" dirty="0">
                <a:latin typeface="Arial"/>
                <a:cs typeface="Arial"/>
              </a:rPr>
              <a:t>We</a:t>
            </a:r>
            <a:r>
              <a:rPr sz="1600" b="1" spc="1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can</a:t>
            </a:r>
            <a:r>
              <a:rPr sz="1600" b="1" spc="1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state</a:t>
            </a:r>
            <a:r>
              <a:rPr sz="1600" b="1" spc="1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that</a:t>
            </a:r>
            <a:r>
              <a:rPr sz="1600" b="1" spc="1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Sonder(NYC)</a:t>
            </a:r>
            <a:r>
              <a:rPr sz="1600" b="1" spc="1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1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19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top </a:t>
            </a:r>
            <a:r>
              <a:rPr sz="1600" b="1" dirty="0">
                <a:latin typeface="Arial"/>
                <a:cs typeface="Arial"/>
              </a:rPr>
              <a:t>host</a:t>
            </a:r>
            <a:r>
              <a:rPr sz="1600" b="1" spc="24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based</a:t>
            </a:r>
            <a:r>
              <a:rPr sz="1600" b="1" spc="24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on</a:t>
            </a:r>
            <a:r>
              <a:rPr sz="1600" b="1" spc="24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his</a:t>
            </a:r>
            <a:r>
              <a:rPr sz="1600" b="1" spc="24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high</a:t>
            </a:r>
            <a:r>
              <a:rPr sz="1600" b="1" spc="245" dirty="0">
                <a:latin typeface="Arial"/>
                <a:cs typeface="Arial"/>
              </a:rPr>
              <a:t>  </a:t>
            </a:r>
            <a:r>
              <a:rPr sz="1600" b="1" spc="-10" dirty="0">
                <a:latin typeface="Arial"/>
                <a:cs typeface="Arial"/>
              </a:rPr>
              <a:t>turnover.Red </a:t>
            </a:r>
            <a:r>
              <a:rPr sz="1600" b="1" dirty="0">
                <a:latin typeface="Arial"/>
                <a:cs typeface="Arial"/>
              </a:rPr>
              <a:t>Awning</a:t>
            </a:r>
            <a:r>
              <a:rPr sz="1600" b="1" spc="3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Henry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secured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2nd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3rd </a:t>
            </a:r>
            <a:r>
              <a:rPr sz="1600" b="1" dirty="0">
                <a:latin typeface="Arial"/>
                <a:cs typeface="Arial"/>
              </a:rPr>
              <a:t>position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respectively.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900" dirty="0">
              <a:latin typeface="Arial"/>
              <a:cs typeface="Arial"/>
            </a:endParaRPr>
          </a:p>
          <a:p>
            <a:pPr marL="494665" marR="671195" indent="-351790" algn="just">
              <a:lnSpc>
                <a:spcPct val="114999"/>
              </a:lnSpc>
              <a:buChar char="●"/>
              <a:tabLst>
                <a:tab pos="495300" algn="l"/>
              </a:tabLst>
            </a:pPr>
            <a:r>
              <a:rPr sz="1600" b="1" dirty="0">
                <a:latin typeface="Arial"/>
                <a:cs typeface="Arial"/>
              </a:rPr>
              <a:t>Total</a:t>
            </a:r>
            <a:r>
              <a:rPr sz="1600" b="1" spc="4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turnover</a:t>
            </a:r>
            <a:r>
              <a:rPr sz="1600" b="1" spc="4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4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Sounder(NYC)</a:t>
            </a:r>
            <a:r>
              <a:rPr sz="1600" b="1" spc="4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42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more </a:t>
            </a:r>
            <a:r>
              <a:rPr sz="1600" b="1" dirty="0">
                <a:latin typeface="Arial"/>
                <a:cs typeface="Arial"/>
              </a:rPr>
              <a:t>than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50000$.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Red</a:t>
            </a:r>
            <a:r>
              <a:rPr sz="1600" b="1" spc="4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Awning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Henry</a:t>
            </a:r>
            <a:r>
              <a:rPr sz="1600" b="1" spc="35" dirty="0">
                <a:latin typeface="Arial"/>
                <a:cs typeface="Arial"/>
              </a:rPr>
              <a:t>  </a:t>
            </a:r>
            <a:r>
              <a:rPr sz="1600" b="1" spc="-25" dirty="0">
                <a:latin typeface="Arial"/>
                <a:cs typeface="Arial"/>
              </a:rPr>
              <a:t>is </a:t>
            </a:r>
            <a:r>
              <a:rPr sz="1600" b="1" dirty="0">
                <a:latin typeface="Arial"/>
                <a:cs typeface="Arial"/>
              </a:rPr>
              <a:t>quite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behind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from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1st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place.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1214437"/>
            <a:ext cx="4117181" cy="33489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424" y="191865"/>
            <a:ext cx="52812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75" dirty="0">
                <a:solidFill>
                  <a:srgbClr val="CC0000"/>
                </a:solidFill>
                <a:latin typeface="Trebuchet MS"/>
                <a:cs typeface="Trebuchet MS"/>
              </a:rPr>
              <a:t>Find</a:t>
            </a:r>
            <a:r>
              <a:rPr sz="2000" b="1" spc="-10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70" dirty="0">
                <a:solidFill>
                  <a:srgbClr val="CC0000"/>
                </a:solidFill>
                <a:latin typeface="Trebuchet MS"/>
                <a:cs typeface="Trebuchet MS"/>
              </a:rPr>
              <a:t>total</a:t>
            </a:r>
            <a:r>
              <a:rPr sz="2000" b="1" spc="-9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CC0000"/>
                </a:solidFill>
                <a:latin typeface="Trebuchet MS"/>
                <a:cs typeface="Trebuchet MS"/>
              </a:rPr>
              <a:t>no.</a:t>
            </a:r>
            <a:r>
              <a:rPr sz="2000" b="1" spc="-9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rebuchet MS"/>
                <a:cs typeface="Trebuchet MS"/>
              </a:rPr>
              <a:t>nights</a:t>
            </a:r>
            <a:r>
              <a:rPr sz="2000" b="1" spc="-9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CC0000"/>
                </a:solidFill>
                <a:latin typeface="Trebuchet MS"/>
                <a:cs typeface="Trebuchet MS"/>
              </a:rPr>
              <a:t>spend</a:t>
            </a:r>
            <a:r>
              <a:rPr sz="2000" b="1" spc="-9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80" dirty="0">
                <a:solidFill>
                  <a:srgbClr val="CC0000"/>
                </a:solidFill>
                <a:latin typeface="Trebuchet MS"/>
                <a:cs typeface="Trebuchet MS"/>
              </a:rPr>
              <a:t>as</a:t>
            </a:r>
            <a:r>
              <a:rPr sz="2000" b="1" spc="-95" dirty="0">
                <a:solidFill>
                  <a:srgbClr val="CC0000"/>
                </a:solidFill>
                <a:latin typeface="Trebuchet MS"/>
                <a:cs typeface="Trebuchet MS"/>
              </a:rPr>
              <a:t> per</a:t>
            </a:r>
            <a:r>
              <a:rPr sz="2000" b="1" spc="-10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rebuchet MS"/>
                <a:cs typeface="Trebuchet MS"/>
              </a:rPr>
              <a:t>location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921" y="1189721"/>
            <a:ext cx="18662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  <a:tab pos="962025" algn="l"/>
              </a:tabLst>
            </a:pPr>
            <a:r>
              <a:rPr sz="1600" b="1" spc="-25" dirty="0">
                <a:latin typeface="Arial"/>
                <a:cs typeface="Arial"/>
              </a:rPr>
              <a:t>The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locations based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293" y="1189721"/>
            <a:ext cx="1323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47419">
              <a:lnSpc>
                <a:spcPct val="100000"/>
              </a:lnSpc>
              <a:spcBef>
                <a:spcPts val="100"/>
              </a:spcBef>
              <a:tabLst>
                <a:tab pos="452755" algn="l"/>
                <a:tab pos="881380" algn="l"/>
              </a:tabLst>
            </a:pPr>
            <a:r>
              <a:rPr sz="1600" b="1" spc="-25" dirty="0">
                <a:latin typeface="Arial"/>
                <a:cs typeface="Arial"/>
              </a:rPr>
              <a:t>are on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25" dirty="0">
                <a:latin typeface="Arial"/>
                <a:cs typeface="Arial"/>
              </a:rPr>
              <a:t>its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20" dirty="0">
                <a:latin typeface="Arial"/>
                <a:cs typeface="Arial"/>
              </a:rPr>
              <a:t>total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2899" y="1189721"/>
            <a:ext cx="1210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" algn="just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categorized </a:t>
            </a:r>
            <a:r>
              <a:rPr sz="1600" b="1" dirty="0">
                <a:latin typeface="Arial"/>
                <a:cs typeface="Arial"/>
              </a:rPr>
              <a:t>number</a:t>
            </a:r>
            <a:r>
              <a:rPr sz="1600" b="1" spc="295" dirty="0">
                <a:latin typeface="Arial"/>
                <a:cs typeface="Arial"/>
              </a:rPr>
              <a:t>  </a:t>
            </a:r>
            <a:r>
              <a:rPr sz="1600" b="1" spc="-25" dirty="0">
                <a:latin typeface="Arial"/>
                <a:cs typeface="Arial"/>
              </a:rPr>
              <a:t>of </a:t>
            </a:r>
            <a:r>
              <a:rPr sz="1600" b="1" dirty="0">
                <a:latin typeface="Arial"/>
                <a:cs typeface="Arial"/>
              </a:rPr>
              <a:t>spend</a:t>
            </a:r>
            <a:r>
              <a:rPr sz="1600" b="1" spc="465" dirty="0">
                <a:latin typeface="Arial"/>
                <a:cs typeface="Arial"/>
              </a:rPr>
              <a:t>   </a:t>
            </a:r>
            <a:r>
              <a:rPr sz="1600" b="1" spc="-25" dirty="0">
                <a:latin typeface="Arial"/>
                <a:cs typeface="Arial"/>
              </a:rPr>
              <a:t>by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361" y="1677402"/>
            <a:ext cx="634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nights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225" y="1677402"/>
            <a:ext cx="9848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minimum </a:t>
            </a:r>
            <a:r>
              <a:rPr sz="1600" b="1" spc="-20" dirty="0">
                <a:latin typeface="Arial"/>
                <a:cs typeface="Arial"/>
              </a:rPr>
              <a:t>customer.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921" y="2408921"/>
            <a:ext cx="377444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b="1" dirty="0">
                <a:latin typeface="Arial"/>
                <a:cs typeface="Arial"/>
              </a:rPr>
              <a:t>From</a:t>
            </a:r>
            <a:r>
              <a:rPr sz="1600" b="1" spc="3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here</a:t>
            </a:r>
            <a:r>
              <a:rPr sz="1600" b="1" spc="3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we</a:t>
            </a:r>
            <a:r>
              <a:rPr sz="1600" b="1" spc="3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can</a:t>
            </a:r>
            <a:r>
              <a:rPr sz="1600" b="1" spc="3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get</a:t>
            </a:r>
            <a:r>
              <a:rPr sz="1600" b="1" spc="38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</a:t>
            </a:r>
            <a:r>
              <a:rPr sz="1600" b="1" spc="38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overall </a:t>
            </a:r>
            <a:r>
              <a:rPr sz="1600" b="1" dirty="0">
                <a:latin typeface="Arial"/>
                <a:cs typeface="Arial"/>
              </a:rPr>
              <a:t>idea</a:t>
            </a:r>
            <a:r>
              <a:rPr sz="1600" b="1" spc="295" dirty="0">
                <a:latin typeface="Arial"/>
                <a:cs typeface="Arial"/>
              </a:rPr>
              <a:t>  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295" dirty="0">
                <a:latin typeface="Arial"/>
                <a:cs typeface="Arial"/>
              </a:rPr>
              <a:t>   </a:t>
            </a:r>
            <a:r>
              <a:rPr sz="1600" b="1" dirty="0">
                <a:latin typeface="Arial"/>
                <a:cs typeface="Arial"/>
              </a:rPr>
              <a:t>which</a:t>
            </a:r>
            <a:r>
              <a:rPr sz="1600" b="1" spc="300" dirty="0">
                <a:latin typeface="Arial"/>
                <a:cs typeface="Arial"/>
              </a:rPr>
              <a:t>   </a:t>
            </a:r>
            <a:r>
              <a:rPr sz="1600" b="1" dirty="0">
                <a:latin typeface="Arial"/>
                <a:cs typeface="Arial"/>
              </a:rPr>
              <a:t>location</a:t>
            </a:r>
            <a:r>
              <a:rPr sz="1600" b="1" spc="295" dirty="0">
                <a:latin typeface="Arial"/>
                <a:cs typeface="Arial"/>
              </a:rPr>
              <a:t>   </a:t>
            </a:r>
            <a:r>
              <a:rPr sz="1600" b="1" spc="-25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customer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prefers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more.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363855" marR="5080" indent="-351790" algn="just">
              <a:lnSpc>
                <a:spcPct val="100000"/>
              </a:lnSpc>
              <a:buChar char="●"/>
              <a:tabLst>
                <a:tab pos="364490" algn="l"/>
              </a:tabLst>
            </a:pPr>
            <a:r>
              <a:rPr sz="1600" b="1" dirty="0">
                <a:latin typeface="Arial"/>
                <a:cs typeface="Arial"/>
              </a:rPr>
              <a:t>We</a:t>
            </a:r>
            <a:r>
              <a:rPr sz="1600" b="1" spc="1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can</a:t>
            </a:r>
            <a:r>
              <a:rPr sz="1600" b="1" spc="1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state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that</a:t>
            </a:r>
            <a:r>
              <a:rPr sz="1600" b="1" spc="1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more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customers </a:t>
            </a:r>
            <a:r>
              <a:rPr sz="1600" b="1" dirty="0">
                <a:latin typeface="Arial"/>
                <a:cs typeface="Arial"/>
              </a:rPr>
              <a:t>prefer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Manhattan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Brooklyn</a:t>
            </a:r>
            <a:r>
              <a:rPr sz="1600" b="1" spc="11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for </a:t>
            </a:r>
            <a:r>
              <a:rPr sz="1600" b="1" dirty="0">
                <a:latin typeface="Arial"/>
                <a:cs typeface="Arial"/>
              </a:rPr>
              <a:t>night</a:t>
            </a:r>
            <a:r>
              <a:rPr sz="1600" b="1" spc="4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stay</a:t>
            </a:r>
            <a:r>
              <a:rPr sz="1600" b="1" spc="4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4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compared</a:t>
            </a:r>
            <a:r>
              <a:rPr sz="1600" b="1" spc="4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47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other locations.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189721"/>
            <a:ext cx="4507546" cy="3363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149" y="461390"/>
            <a:ext cx="5106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85" dirty="0">
                <a:solidFill>
                  <a:srgbClr val="CC0000"/>
                </a:solidFill>
                <a:latin typeface="Trebuchet MS"/>
                <a:cs typeface="Trebuchet MS"/>
              </a:rPr>
              <a:t>Total</a:t>
            </a:r>
            <a:r>
              <a:rPr sz="2000" b="1" spc="-10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90" dirty="0">
                <a:solidFill>
                  <a:srgbClr val="CC0000"/>
                </a:solidFill>
                <a:latin typeface="Trebuchet MS"/>
                <a:cs typeface="Trebuchet MS"/>
              </a:rPr>
              <a:t>no.</a:t>
            </a:r>
            <a:r>
              <a:rPr sz="2000" b="1" spc="-9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rebuchet MS"/>
                <a:cs typeface="Trebuchet MS"/>
              </a:rPr>
              <a:t>of</a:t>
            </a:r>
            <a:r>
              <a:rPr sz="2000" b="1" spc="-9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rebuchet MS"/>
                <a:cs typeface="Trebuchet MS"/>
              </a:rPr>
              <a:t>nights</a:t>
            </a:r>
            <a:r>
              <a:rPr sz="2000" b="1" spc="-10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CC0000"/>
                </a:solidFill>
                <a:latin typeface="Trebuchet MS"/>
                <a:cs typeface="Trebuchet MS"/>
              </a:rPr>
              <a:t>spend</a:t>
            </a:r>
            <a:r>
              <a:rPr sz="2000" b="1" spc="-95" dirty="0">
                <a:solidFill>
                  <a:srgbClr val="CC0000"/>
                </a:solidFill>
                <a:latin typeface="Trebuchet MS"/>
                <a:cs typeface="Trebuchet MS"/>
              </a:rPr>
              <a:t> per </a:t>
            </a:r>
            <a:r>
              <a:rPr sz="2000" b="1" spc="-50" dirty="0">
                <a:solidFill>
                  <a:srgbClr val="CC0000"/>
                </a:solidFill>
                <a:latin typeface="Trebuchet MS"/>
                <a:cs typeface="Trebuchet MS"/>
              </a:rPr>
              <a:t>room</a:t>
            </a:r>
            <a:r>
              <a:rPr sz="2000" b="1" spc="-10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Trebuchet MS"/>
                <a:cs typeface="Trebuchet MS"/>
              </a:rPr>
              <a:t>types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000" y="1366112"/>
            <a:ext cx="3751662" cy="22964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0621" y="1438636"/>
            <a:ext cx="441960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b="1" dirty="0">
                <a:latin typeface="Arial"/>
                <a:cs typeface="Arial"/>
              </a:rPr>
              <a:t>Here</a:t>
            </a:r>
            <a:r>
              <a:rPr sz="1600" b="1" spc="25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we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can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state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that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3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which</a:t>
            </a:r>
            <a:r>
              <a:rPr sz="1600" b="1" spc="25" dirty="0">
                <a:latin typeface="Arial"/>
                <a:cs typeface="Arial"/>
              </a:rPr>
              <a:t>  </a:t>
            </a:r>
            <a:r>
              <a:rPr sz="1600" b="1" spc="-20" dirty="0">
                <a:latin typeface="Arial"/>
                <a:cs typeface="Arial"/>
              </a:rPr>
              <a:t>room </a:t>
            </a:r>
            <a:r>
              <a:rPr sz="1600" b="1" dirty="0">
                <a:latin typeface="Arial"/>
                <a:cs typeface="Arial"/>
              </a:rPr>
              <a:t>type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customers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prefer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night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stay.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363855" marR="5080" indent="-351790" algn="just">
              <a:lnSpc>
                <a:spcPct val="100000"/>
              </a:lnSpc>
              <a:buChar char="●"/>
              <a:tabLst>
                <a:tab pos="364490" algn="l"/>
              </a:tabLst>
            </a:pPr>
            <a:r>
              <a:rPr sz="1600" b="1" dirty="0">
                <a:latin typeface="Arial"/>
                <a:cs typeface="Arial"/>
              </a:rPr>
              <a:t>From</a:t>
            </a:r>
            <a:r>
              <a:rPr sz="1600" b="1" spc="105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pie</a:t>
            </a:r>
            <a:r>
              <a:rPr sz="1600" b="1" spc="11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chart</a:t>
            </a:r>
            <a:r>
              <a:rPr sz="1600" b="1" spc="11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we</a:t>
            </a:r>
            <a:r>
              <a:rPr sz="1600" b="1" spc="11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can</a:t>
            </a:r>
            <a:r>
              <a:rPr sz="1600" b="1" spc="11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conclude</a:t>
            </a:r>
            <a:r>
              <a:rPr sz="1600" b="1" spc="110" dirty="0">
                <a:latin typeface="Arial"/>
                <a:cs typeface="Arial"/>
              </a:rPr>
              <a:t>  </a:t>
            </a:r>
            <a:r>
              <a:rPr sz="1600" b="1" spc="-20" dirty="0">
                <a:latin typeface="Arial"/>
                <a:cs typeface="Arial"/>
              </a:rPr>
              <a:t>that </a:t>
            </a:r>
            <a:r>
              <a:rPr sz="1600" b="1" dirty="0">
                <a:latin typeface="Arial"/>
                <a:cs typeface="Arial"/>
              </a:rPr>
              <a:t>63.2%</a:t>
            </a:r>
            <a:r>
              <a:rPr sz="1600" b="1" spc="4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customers</a:t>
            </a:r>
            <a:r>
              <a:rPr sz="1600" b="1" spc="49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spend</a:t>
            </a:r>
            <a:r>
              <a:rPr sz="1600" b="1" spc="4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night</a:t>
            </a:r>
            <a:r>
              <a:rPr sz="1600" b="1" spc="49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49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entire home/apt.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363855" marR="5080" indent="-351790" algn="just">
              <a:lnSpc>
                <a:spcPct val="100000"/>
              </a:lnSpc>
              <a:buChar char="●"/>
              <a:tabLst>
                <a:tab pos="364490" algn="l"/>
              </a:tabLst>
            </a:pPr>
            <a:r>
              <a:rPr sz="1600" b="1" dirty="0">
                <a:latin typeface="Arial"/>
                <a:cs typeface="Arial"/>
              </a:rPr>
              <a:t>Only</a:t>
            </a:r>
            <a:r>
              <a:rPr sz="1600" b="1" spc="19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1.6%</a:t>
            </a:r>
            <a:r>
              <a:rPr sz="1600" b="1" spc="19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customers</a:t>
            </a:r>
            <a:r>
              <a:rPr sz="1600" b="1" spc="195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spend</a:t>
            </a:r>
            <a:r>
              <a:rPr sz="1600" b="1" spc="190" dirty="0">
                <a:latin typeface="Arial"/>
                <a:cs typeface="Arial"/>
              </a:rPr>
              <a:t>  </a:t>
            </a:r>
            <a:r>
              <a:rPr sz="1600" b="1" dirty="0">
                <a:latin typeface="Arial"/>
                <a:cs typeface="Arial"/>
              </a:rPr>
              <a:t>night</a:t>
            </a:r>
            <a:r>
              <a:rPr sz="1600" b="1" spc="190" dirty="0">
                <a:latin typeface="Arial"/>
                <a:cs typeface="Arial"/>
              </a:rPr>
              <a:t>  </a:t>
            </a:r>
            <a:r>
              <a:rPr sz="1600" b="1" spc="-25" dirty="0">
                <a:latin typeface="Arial"/>
                <a:cs typeface="Arial"/>
              </a:rPr>
              <a:t>in </a:t>
            </a:r>
            <a:r>
              <a:rPr sz="1600" b="1" dirty="0">
                <a:latin typeface="Arial"/>
                <a:cs typeface="Arial"/>
              </a:rPr>
              <a:t>shared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room.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424" y="256340"/>
            <a:ext cx="4824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spc="-95" dirty="0">
                <a:solidFill>
                  <a:srgbClr val="CC0000"/>
                </a:solidFill>
                <a:latin typeface="Trebuchet MS"/>
                <a:cs typeface="Trebuchet MS"/>
              </a:rPr>
              <a:t>Top</a:t>
            </a:r>
            <a:r>
              <a:rPr sz="2000" b="1" spc="-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CC0000"/>
                </a:solidFill>
                <a:latin typeface="Trebuchet MS"/>
                <a:cs typeface="Trebuchet MS"/>
              </a:rPr>
              <a:t>ten</a:t>
            </a:r>
            <a:r>
              <a:rPr sz="2000" b="1" spc="-8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CC0000"/>
                </a:solidFill>
                <a:latin typeface="Trebuchet MS"/>
                <a:cs typeface="Trebuchet MS"/>
              </a:rPr>
              <a:t>highest</a:t>
            </a:r>
            <a:r>
              <a:rPr sz="2000" b="1" spc="-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CC0000"/>
                </a:solidFill>
                <a:latin typeface="Trebuchet MS"/>
                <a:cs typeface="Trebuchet MS"/>
              </a:rPr>
              <a:t>listing</a:t>
            </a:r>
            <a:r>
              <a:rPr sz="2000" b="1" spc="-9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CC0000"/>
                </a:solidFill>
                <a:latin typeface="Trebuchet MS"/>
                <a:cs typeface="Trebuchet MS"/>
              </a:rPr>
              <a:t>neighbourhood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742950"/>
            <a:ext cx="7136205" cy="37649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9743" y="76200"/>
            <a:ext cx="2208281" cy="652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28475" y="173216"/>
            <a:ext cx="9096375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943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345" dirty="0">
                <a:solidFill>
                  <a:srgbClr val="CC0000"/>
                </a:solidFill>
                <a:latin typeface="Calibri"/>
                <a:cs typeface="Calibri"/>
              </a:rPr>
              <a:t>Problem</a:t>
            </a:r>
            <a:r>
              <a:rPr sz="2600" b="1" spc="16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b="1" spc="325" dirty="0">
                <a:solidFill>
                  <a:srgbClr val="CC0000"/>
                </a:solidFill>
                <a:latin typeface="Calibri"/>
                <a:cs typeface="Calibri"/>
              </a:rPr>
              <a:t>Statement</a:t>
            </a:r>
            <a:endParaRPr sz="2600" dirty="0">
              <a:latin typeface="Calibri"/>
              <a:cs typeface="Calibri"/>
            </a:endParaRPr>
          </a:p>
          <a:p>
            <a:pPr marL="570865" marR="10160" indent="-428625" algn="just">
              <a:lnSpc>
                <a:spcPct val="114999"/>
              </a:lnSpc>
              <a:spcBef>
                <a:spcPts val="1764"/>
              </a:spcBef>
              <a:buFont typeface="MS PGothic"/>
              <a:buChar char="❖"/>
              <a:tabLst>
                <a:tab pos="571500" algn="l"/>
              </a:tabLst>
            </a:pPr>
            <a:r>
              <a:rPr sz="1600" b="1" spc="185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1600" b="1" spc="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this</a:t>
            </a:r>
            <a:r>
              <a:rPr sz="1600" b="1" spc="1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project</a:t>
            </a:r>
            <a:r>
              <a:rPr sz="1600" b="1" spc="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35" dirty="0">
                <a:solidFill>
                  <a:srgbClr val="212121"/>
                </a:solidFill>
                <a:latin typeface="Calibri"/>
                <a:cs typeface="Calibri"/>
              </a:rPr>
              <a:t>we</a:t>
            </a:r>
            <a:r>
              <a:rPr sz="1600" b="1" spc="1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1600" b="1" spc="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00" dirty="0">
                <a:solidFill>
                  <a:srgbClr val="212121"/>
                </a:solidFill>
                <a:latin typeface="Calibri"/>
                <a:cs typeface="Calibri"/>
              </a:rPr>
              <a:t>analyzing</a:t>
            </a:r>
            <a:r>
              <a:rPr sz="1600" b="1" spc="1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Airbnb’s</a:t>
            </a:r>
            <a:r>
              <a:rPr sz="1600" b="1" spc="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35" dirty="0">
                <a:solidFill>
                  <a:srgbClr val="212121"/>
                </a:solidFill>
                <a:latin typeface="Calibri"/>
                <a:cs typeface="Calibri"/>
              </a:rPr>
              <a:t>New</a:t>
            </a:r>
            <a:r>
              <a:rPr sz="1600" b="1" spc="1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80" dirty="0">
                <a:solidFill>
                  <a:srgbClr val="212121"/>
                </a:solidFill>
                <a:latin typeface="Calibri"/>
                <a:cs typeface="Calibri"/>
              </a:rPr>
              <a:t>York</a:t>
            </a:r>
            <a:r>
              <a:rPr sz="1600" b="1" spc="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City(NYC)</a:t>
            </a:r>
            <a:r>
              <a:rPr sz="1600" b="1" spc="1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0" dirty="0">
                <a:solidFill>
                  <a:srgbClr val="212121"/>
                </a:solidFill>
                <a:latin typeface="Calibri"/>
                <a:cs typeface="Calibri"/>
              </a:rPr>
              <a:t>data</a:t>
            </a:r>
            <a:r>
              <a:rPr sz="1600" b="1" spc="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5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600" b="1" spc="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70" dirty="0">
                <a:solidFill>
                  <a:srgbClr val="212121"/>
                </a:solidFill>
                <a:latin typeface="Calibri"/>
                <a:cs typeface="Calibri"/>
              </a:rPr>
              <a:t>2019.</a:t>
            </a:r>
            <a:r>
              <a:rPr sz="1600" b="1" spc="1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20" dirty="0">
                <a:solidFill>
                  <a:srgbClr val="212121"/>
                </a:solidFill>
                <a:latin typeface="Calibri"/>
                <a:cs typeface="Calibri"/>
              </a:rPr>
              <a:t>NYC </a:t>
            </a:r>
            <a:r>
              <a:rPr sz="1600" b="1" spc="145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0" dirty="0">
                <a:solidFill>
                  <a:srgbClr val="212121"/>
                </a:solidFill>
                <a:latin typeface="Calibri"/>
                <a:cs typeface="Calibri"/>
              </a:rPr>
              <a:t>not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only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b="1" spc="1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25" dirty="0">
                <a:solidFill>
                  <a:srgbClr val="212121"/>
                </a:solidFill>
                <a:latin typeface="Calibri"/>
                <a:cs typeface="Calibri"/>
              </a:rPr>
              <a:t>most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15" dirty="0">
                <a:solidFill>
                  <a:srgbClr val="212121"/>
                </a:solidFill>
                <a:latin typeface="Calibri"/>
                <a:cs typeface="Calibri"/>
              </a:rPr>
              <a:t>famous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city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60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600" b="1" spc="1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world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00" dirty="0">
                <a:solidFill>
                  <a:srgbClr val="212121"/>
                </a:solidFill>
                <a:latin typeface="Calibri"/>
                <a:cs typeface="Calibri"/>
              </a:rPr>
              <a:t>but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also</a:t>
            </a:r>
            <a:r>
              <a:rPr sz="1600" b="1" spc="1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top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85" dirty="0">
                <a:solidFill>
                  <a:srgbClr val="212121"/>
                </a:solidFill>
                <a:latin typeface="Calibri"/>
                <a:cs typeface="Calibri"/>
              </a:rPr>
              <a:t>global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destination</a:t>
            </a:r>
            <a:r>
              <a:rPr sz="1600" b="1" spc="1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for </a:t>
            </a:r>
            <a:r>
              <a:rPr sz="1600" b="1" spc="145" dirty="0">
                <a:solidFill>
                  <a:srgbClr val="212121"/>
                </a:solidFill>
                <a:latin typeface="Calibri"/>
                <a:cs typeface="Calibri"/>
              </a:rPr>
              <a:t>visitors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10" dirty="0">
                <a:solidFill>
                  <a:srgbClr val="212121"/>
                </a:solidFill>
                <a:latin typeface="Calibri"/>
                <a:cs typeface="Calibri"/>
              </a:rPr>
              <a:t>drawn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4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40" dirty="0">
                <a:solidFill>
                  <a:srgbClr val="212121"/>
                </a:solidFill>
                <a:latin typeface="Calibri"/>
                <a:cs typeface="Calibri"/>
              </a:rPr>
              <a:t>its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29" dirty="0">
                <a:solidFill>
                  <a:srgbClr val="212121"/>
                </a:solidFill>
                <a:latin typeface="Calibri"/>
                <a:cs typeface="Calibri"/>
              </a:rPr>
              <a:t>museums,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entertainment,</a:t>
            </a:r>
            <a:r>
              <a:rPr sz="1600" b="1" spc="1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80" dirty="0">
                <a:solidFill>
                  <a:srgbClr val="212121"/>
                </a:solidFill>
                <a:latin typeface="Calibri"/>
                <a:cs typeface="Calibri"/>
              </a:rPr>
              <a:t>restaurants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2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04" dirty="0">
                <a:solidFill>
                  <a:srgbClr val="212121"/>
                </a:solidFill>
                <a:latin typeface="Calibri"/>
                <a:cs typeface="Calibri"/>
              </a:rPr>
              <a:t>commerce.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PGothic"/>
              <a:buChar char="❖"/>
            </a:pPr>
            <a:endParaRPr sz="1800" dirty="0">
              <a:latin typeface="Calibri"/>
              <a:cs typeface="Calibri"/>
            </a:endParaRPr>
          </a:p>
          <a:p>
            <a:pPr marL="563880" marR="9525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sz="1600" b="1" spc="204" dirty="0">
                <a:solidFill>
                  <a:srgbClr val="212121"/>
                </a:solidFill>
                <a:latin typeface="Calibri"/>
                <a:cs typeface="Calibri"/>
              </a:rPr>
              <a:t>Our</a:t>
            </a:r>
            <a:r>
              <a:rPr sz="1600" b="1" spc="3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25" dirty="0">
                <a:solidFill>
                  <a:srgbClr val="212121"/>
                </a:solidFill>
                <a:latin typeface="Calibri"/>
                <a:cs typeface="Calibri"/>
              </a:rPr>
              <a:t>main</a:t>
            </a:r>
            <a:r>
              <a:rPr sz="1600" b="1" spc="3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objective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45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600" b="1" spc="3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4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70" dirty="0">
                <a:solidFill>
                  <a:srgbClr val="212121"/>
                </a:solidFill>
                <a:latin typeface="Calibri"/>
                <a:cs typeface="Calibri"/>
              </a:rPr>
              <a:t>ﬁnd</a:t>
            </a:r>
            <a:r>
              <a:rPr sz="1600" b="1" spc="3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85" dirty="0">
                <a:solidFill>
                  <a:srgbClr val="212121"/>
                </a:solidFill>
                <a:latin typeface="Calibri"/>
                <a:cs typeface="Calibri"/>
              </a:rPr>
              <a:t>out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b="1" spc="3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04" dirty="0">
                <a:solidFill>
                  <a:srgbClr val="212121"/>
                </a:solidFill>
                <a:latin typeface="Calibri"/>
                <a:cs typeface="Calibri"/>
              </a:rPr>
              <a:t>key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metrics</a:t>
            </a:r>
            <a:r>
              <a:rPr sz="1600" b="1" spc="3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1600" b="1" spc="3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04" dirty="0">
                <a:solidFill>
                  <a:srgbClr val="212121"/>
                </a:solidFill>
                <a:latin typeface="Calibri"/>
                <a:cs typeface="Calibri"/>
              </a:rPr>
              <a:t>inﬂuence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b="1" spc="3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listing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25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properties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1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600" b="1" spc="3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55" dirty="0">
                <a:solidFill>
                  <a:srgbClr val="212121"/>
                </a:solidFill>
                <a:latin typeface="Calibri"/>
                <a:cs typeface="Calibri"/>
              </a:rPr>
              <a:t>platform.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85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1600" b="1" spc="3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this,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35" dirty="0">
                <a:solidFill>
                  <a:srgbClr val="212121"/>
                </a:solidFill>
                <a:latin typeface="Calibri"/>
                <a:cs typeface="Calibri"/>
              </a:rPr>
              <a:t>we</a:t>
            </a:r>
            <a:r>
              <a:rPr sz="1600" b="1" spc="3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40" dirty="0">
                <a:solidFill>
                  <a:srgbClr val="212121"/>
                </a:solidFill>
                <a:latin typeface="Calibri"/>
                <a:cs typeface="Calibri"/>
              </a:rPr>
              <a:t>will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explore</a:t>
            </a:r>
            <a:r>
              <a:rPr sz="1600" b="1" spc="3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2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visualize</a:t>
            </a:r>
            <a:r>
              <a:rPr sz="1600" b="1" spc="3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b="1" spc="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dataset </a:t>
            </a:r>
            <a:r>
              <a:rPr sz="1600" b="1" spc="225" dirty="0">
                <a:solidFill>
                  <a:srgbClr val="212121"/>
                </a:solidFill>
                <a:latin typeface="Calibri"/>
                <a:cs typeface="Calibri"/>
              </a:rPr>
              <a:t>from</a:t>
            </a:r>
            <a:r>
              <a:rPr sz="1600" b="1" spc="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Airbnb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60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45" dirty="0">
                <a:solidFill>
                  <a:srgbClr val="212121"/>
                </a:solidFill>
                <a:latin typeface="Calibri"/>
                <a:cs typeface="Calibri"/>
              </a:rPr>
              <a:t>NYC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25" dirty="0">
                <a:solidFill>
                  <a:srgbClr val="212121"/>
                </a:solidFill>
                <a:latin typeface="Calibri"/>
                <a:cs typeface="Calibri"/>
              </a:rPr>
              <a:t>using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basic</a:t>
            </a:r>
            <a:r>
              <a:rPr sz="1600" b="1" spc="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exploratory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0" dirty="0">
                <a:solidFill>
                  <a:srgbClr val="212121"/>
                </a:solidFill>
                <a:latin typeface="Calibri"/>
                <a:cs typeface="Calibri"/>
              </a:rPr>
              <a:t>data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analysis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0" dirty="0">
                <a:solidFill>
                  <a:srgbClr val="212121"/>
                </a:solidFill>
                <a:latin typeface="Calibri"/>
                <a:cs typeface="Calibri"/>
              </a:rPr>
              <a:t>(EDA)</a:t>
            </a:r>
            <a:r>
              <a:rPr sz="1600" b="1" spc="1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techniques.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PGothic"/>
              <a:buChar char="❖"/>
            </a:pPr>
            <a:endParaRPr sz="1800" dirty="0">
              <a:latin typeface="Calibri"/>
              <a:cs typeface="Calibri"/>
            </a:endParaRPr>
          </a:p>
          <a:p>
            <a:pPr marL="563880" marR="5715" indent="-428625" algn="just">
              <a:lnSpc>
                <a:spcPct val="114999"/>
              </a:lnSpc>
              <a:buFont typeface="MS PGothic"/>
              <a:buChar char="❖"/>
              <a:tabLst>
                <a:tab pos="564515" algn="l"/>
              </a:tabLst>
            </a:pPr>
            <a:r>
              <a:rPr sz="1600" b="1" spc="210" dirty="0">
                <a:solidFill>
                  <a:srgbClr val="212121"/>
                </a:solidFill>
                <a:latin typeface="Calibri"/>
                <a:cs typeface="Calibri"/>
              </a:rPr>
              <a:t>Data</a:t>
            </a:r>
            <a:r>
              <a:rPr sz="1600" b="1" spc="80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analysis</a:t>
            </a:r>
            <a:r>
              <a:rPr sz="1600" b="1" spc="85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21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600" b="1" spc="80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210" dirty="0">
                <a:solidFill>
                  <a:srgbClr val="212121"/>
                </a:solidFill>
                <a:latin typeface="Calibri"/>
                <a:cs typeface="Calibri"/>
              </a:rPr>
              <a:t>thousands</a:t>
            </a:r>
            <a:r>
              <a:rPr sz="1600" b="1" spc="85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15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600" b="1" spc="80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listings</a:t>
            </a:r>
            <a:r>
              <a:rPr sz="1600" b="1" spc="85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180" dirty="0">
                <a:solidFill>
                  <a:srgbClr val="212121"/>
                </a:solidFill>
                <a:latin typeface="Calibri"/>
                <a:cs typeface="Calibri"/>
              </a:rPr>
              <a:t>provided</a:t>
            </a:r>
            <a:r>
              <a:rPr sz="1600" b="1" spc="85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215" dirty="0">
                <a:solidFill>
                  <a:srgbClr val="212121"/>
                </a:solidFill>
                <a:latin typeface="Calibri"/>
                <a:cs typeface="Calibri"/>
              </a:rPr>
              <a:t>through</a:t>
            </a:r>
            <a:r>
              <a:rPr sz="1600" b="1" spc="80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Airbnb</a:t>
            </a:r>
            <a:r>
              <a:rPr sz="1600" b="1" spc="85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145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600" b="1" spc="80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185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b="1" spc="85" dirty="0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crucial </a:t>
            </a:r>
            <a:r>
              <a:rPr sz="1600" b="1" spc="160" dirty="0">
                <a:solidFill>
                  <a:srgbClr val="212121"/>
                </a:solidFill>
                <a:latin typeface="Calibri"/>
                <a:cs typeface="Calibri"/>
              </a:rPr>
              <a:t>factor</a:t>
            </a:r>
            <a:r>
              <a:rPr sz="1600" b="1" spc="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30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1600" b="1" spc="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b="1" spc="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85" dirty="0">
                <a:solidFill>
                  <a:srgbClr val="212121"/>
                </a:solidFill>
                <a:latin typeface="Calibri"/>
                <a:cs typeface="Calibri"/>
              </a:rPr>
              <a:t>company.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PGothic"/>
              <a:buChar char="❖"/>
            </a:pPr>
            <a:endParaRPr sz="1800" dirty="0">
              <a:latin typeface="Calibri"/>
              <a:cs typeface="Calibri"/>
            </a:endParaRPr>
          </a:p>
          <a:p>
            <a:pPr marL="563880" marR="5080" indent="-428625" algn="just">
              <a:lnSpc>
                <a:spcPct val="114999"/>
              </a:lnSpc>
              <a:spcBef>
                <a:spcPts val="5"/>
              </a:spcBef>
              <a:buFont typeface="MS PGothic"/>
              <a:buChar char="❖"/>
              <a:tabLst>
                <a:tab pos="564515" algn="l"/>
              </a:tabLst>
            </a:pPr>
            <a:r>
              <a:rPr sz="1600" b="1" spc="254" dirty="0">
                <a:solidFill>
                  <a:srgbClr val="212121"/>
                </a:solidFill>
                <a:latin typeface="Calibri"/>
                <a:cs typeface="Calibri"/>
              </a:rPr>
              <a:t>We</a:t>
            </a:r>
            <a:r>
              <a:rPr sz="1600" b="1" spc="3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40" dirty="0">
                <a:solidFill>
                  <a:srgbClr val="212121"/>
                </a:solidFill>
                <a:latin typeface="Calibri"/>
                <a:cs typeface="Calibri"/>
              </a:rPr>
              <a:t>will</a:t>
            </a:r>
            <a:r>
              <a:rPr sz="1600" b="1" spc="3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2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1600" b="1" spc="3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50" dirty="0">
                <a:solidFill>
                  <a:srgbClr val="212121"/>
                </a:solidFill>
                <a:latin typeface="Calibri"/>
                <a:cs typeface="Calibri"/>
              </a:rPr>
              <a:t>ﬁnding</a:t>
            </a:r>
            <a:r>
              <a:rPr sz="1600" b="1" spc="3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85" dirty="0">
                <a:solidFill>
                  <a:srgbClr val="212121"/>
                </a:solidFill>
                <a:latin typeface="Calibri"/>
                <a:cs typeface="Calibri"/>
              </a:rPr>
              <a:t>out</a:t>
            </a:r>
            <a:r>
              <a:rPr sz="1600" b="1" spc="3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b="1" spc="3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60" dirty="0">
                <a:solidFill>
                  <a:srgbClr val="212121"/>
                </a:solidFill>
                <a:latin typeface="Calibri"/>
                <a:cs typeface="Calibri"/>
              </a:rPr>
              <a:t>distribution</a:t>
            </a:r>
            <a:r>
              <a:rPr sz="1600" b="1" spc="3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5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600" b="1" spc="3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every</a:t>
            </a:r>
            <a:r>
              <a:rPr sz="1600" b="1" spc="3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95" dirty="0">
                <a:solidFill>
                  <a:srgbClr val="212121"/>
                </a:solidFill>
                <a:latin typeface="Calibri"/>
                <a:cs typeface="Calibri"/>
              </a:rPr>
              <a:t>Airbnb</a:t>
            </a:r>
            <a:r>
              <a:rPr sz="1600" b="1" spc="3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listing</a:t>
            </a:r>
            <a:r>
              <a:rPr sz="1600" b="1" spc="3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10" dirty="0">
                <a:solidFill>
                  <a:srgbClr val="212121"/>
                </a:solidFill>
                <a:latin typeface="Calibri"/>
                <a:cs typeface="Calibri"/>
              </a:rPr>
              <a:t>based</a:t>
            </a:r>
            <a:r>
              <a:rPr sz="1600" b="1" spc="3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10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600" b="1" spc="3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their </a:t>
            </a:r>
            <a:r>
              <a:rPr sz="1600" b="1" spc="150" dirty="0">
                <a:solidFill>
                  <a:srgbClr val="212121"/>
                </a:solidFill>
                <a:latin typeface="Calibri"/>
                <a:cs typeface="Calibri"/>
              </a:rPr>
              <a:t>location,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04" dirty="0">
                <a:solidFill>
                  <a:srgbClr val="212121"/>
                </a:solidFill>
                <a:latin typeface="Calibri"/>
                <a:cs typeface="Calibri"/>
              </a:rPr>
              <a:t>including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55" dirty="0">
                <a:solidFill>
                  <a:srgbClr val="212121"/>
                </a:solidFill>
                <a:latin typeface="Calibri"/>
                <a:cs typeface="Calibri"/>
              </a:rPr>
              <a:t>their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80" dirty="0">
                <a:solidFill>
                  <a:srgbClr val="212121"/>
                </a:solidFill>
                <a:latin typeface="Calibri"/>
                <a:cs typeface="Calibri"/>
              </a:rPr>
              <a:t>price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80" dirty="0">
                <a:solidFill>
                  <a:srgbClr val="212121"/>
                </a:solidFill>
                <a:latin typeface="Calibri"/>
                <a:cs typeface="Calibri"/>
              </a:rPr>
              <a:t>range,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04" dirty="0">
                <a:solidFill>
                  <a:srgbClr val="212121"/>
                </a:solidFill>
                <a:latin typeface="Calibri"/>
                <a:cs typeface="Calibri"/>
              </a:rPr>
              <a:t>room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50" dirty="0">
                <a:solidFill>
                  <a:srgbClr val="212121"/>
                </a:solidFill>
                <a:latin typeface="Calibri"/>
                <a:cs typeface="Calibri"/>
              </a:rPr>
              <a:t>type,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listing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00" dirty="0">
                <a:solidFill>
                  <a:srgbClr val="212121"/>
                </a:solidFill>
                <a:latin typeface="Calibri"/>
                <a:cs typeface="Calibri"/>
              </a:rPr>
              <a:t>name,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22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600" b="1" spc="1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75" dirty="0">
                <a:solidFill>
                  <a:srgbClr val="212121"/>
                </a:solidFill>
                <a:latin typeface="Calibri"/>
                <a:cs typeface="Calibri"/>
              </a:rPr>
              <a:t>other</a:t>
            </a:r>
            <a:r>
              <a:rPr sz="1600" b="1" spc="1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b="1" spc="150" dirty="0">
                <a:solidFill>
                  <a:srgbClr val="212121"/>
                </a:solidFill>
                <a:latin typeface="Calibri"/>
                <a:cs typeface="Calibri"/>
              </a:rPr>
              <a:t>related </a:t>
            </a:r>
            <a:r>
              <a:rPr sz="1600" b="1" spc="135" dirty="0">
                <a:solidFill>
                  <a:srgbClr val="212121"/>
                </a:solidFill>
                <a:latin typeface="Calibri"/>
                <a:cs typeface="Calibri"/>
              </a:rPr>
              <a:t>factors.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2784F7-A81B-4D59-923A-9E2ED56D908D}"/>
              </a:ext>
            </a:extLst>
          </p:cNvPr>
          <p:cNvSpPr txBox="1">
            <a:spLocks/>
          </p:cNvSpPr>
          <p:nvPr/>
        </p:nvSpPr>
        <p:spPr>
          <a:xfrm>
            <a:off x="110275" y="438150"/>
            <a:ext cx="82228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445">
              <a:lnSpc>
                <a:spcPct val="100000"/>
              </a:lnSpc>
              <a:spcBef>
                <a:spcPts val="100"/>
              </a:spcBef>
            </a:pPr>
            <a:r>
              <a:rPr lang="en-US" spc="-95" dirty="0">
                <a:solidFill>
                  <a:srgbClr val="C00000"/>
                </a:solidFill>
              </a:rPr>
              <a:t>Top </a:t>
            </a:r>
            <a:r>
              <a:rPr lang="en-US" spc="-90" dirty="0">
                <a:solidFill>
                  <a:srgbClr val="C00000"/>
                </a:solidFill>
              </a:rPr>
              <a:t> </a:t>
            </a:r>
            <a:r>
              <a:rPr lang="en-US" spc="-100" dirty="0">
                <a:solidFill>
                  <a:srgbClr val="C00000"/>
                </a:solidFill>
              </a:rPr>
              <a:t>ten</a:t>
            </a:r>
            <a:r>
              <a:rPr lang="en-US" spc="-85" dirty="0">
                <a:solidFill>
                  <a:srgbClr val="C00000"/>
                </a:solidFill>
              </a:rPr>
              <a:t> </a:t>
            </a:r>
            <a:r>
              <a:rPr lang="en-US" spc="-25" dirty="0">
                <a:solidFill>
                  <a:srgbClr val="C00000"/>
                </a:solidFill>
              </a:rPr>
              <a:t>highest</a:t>
            </a:r>
            <a:r>
              <a:rPr lang="en-US" spc="-90" dirty="0">
                <a:solidFill>
                  <a:srgbClr val="C00000"/>
                </a:solidFill>
              </a:rPr>
              <a:t> </a:t>
            </a:r>
            <a:r>
              <a:rPr lang="en-US" spc="-20" dirty="0">
                <a:solidFill>
                  <a:srgbClr val="C00000"/>
                </a:solidFill>
              </a:rPr>
              <a:t>listing</a:t>
            </a:r>
            <a:r>
              <a:rPr lang="en-US" spc="-75" dirty="0">
                <a:solidFill>
                  <a:srgbClr val="C00000"/>
                </a:solidFill>
              </a:rPr>
              <a:t> </a:t>
            </a:r>
            <a:r>
              <a:rPr lang="en-US" spc="-40" dirty="0">
                <a:solidFill>
                  <a:srgbClr val="C00000"/>
                </a:solidFill>
              </a:rPr>
              <a:t>neighborhood(contd.)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FC4C4C-A298-4C38-9E07-131466FE4C57}"/>
              </a:ext>
            </a:extLst>
          </p:cNvPr>
          <p:cNvSpPr txBox="1"/>
          <p:nvPr/>
        </p:nvSpPr>
        <p:spPr>
          <a:xfrm>
            <a:off x="110275" y="1152475"/>
            <a:ext cx="4995125" cy="2333716"/>
          </a:xfrm>
          <a:prstGeom prst="rect">
            <a:avLst/>
          </a:prstGeom>
          <a:ln w="9524">
            <a:solidFill>
              <a:srgbClr val="F4FCFF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42290" marR="262255" indent="-366395">
              <a:lnSpc>
                <a:spcPct val="100000"/>
              </a:lnSpc>
              <a:spcBef>
                <a:spcPts val="600"/>
              </a:spcBef>
              <a:buChar char="●"/>
              <a:tabLst>
                <a:tab pos="542290" algn="l"/>
                <a:tab pos="542925" algn="l"/>
              </a:tabLst>
            </a:pP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Here</a:t>
            </a:r>
            <a:r>
              <a:rPr sz="1800" b="1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we</a:t>
            </a:r>
            <a:r>
              <a:rPr sz="18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can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state</a:t>
            </a:r>
            <a:r>
              <a:rPr sz="18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sz="18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22222"/>
                </a:solidFill>
                <a:latin typeface="Arial"/>
                <a:cs typeface="Arial"/>
              </a:rPr>
              <a:t>Williamsburg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sz="1800" b="1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highest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22222"/>
                </a:solidFill>
                <a:latin typeface="Arial"/>
                <a:cs typeface="Arial"/>
              </a:rPr>
              <a:t>listing.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1850" dirty="0">
              <a:latin typeface="Arial"/>
              <a:cs typeface="Arial"/>
            </a:endParaRPr>
          </a:p>
          <a:p>
            <a:pPr marL="542290" marR="1939925" indent="-366395">
              <a:lnSpc>
                <a:spcPct val="100000"/>
              </a:lnSpc>
              <a:buClr>
                <a:srgbClr val="212121"/>
              </a:buClr>
              <a:buChar char="●"/>
              <a:tabLst>
                <a:tab pos="542290" algn="l"/>
                <a:tab pos="542925" algn="l"/>
              </a:tabLst>
            </a:pP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1800" b="1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almost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same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lang="en-US" sz="1800" b="1" spc="-2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800" b="1" spc="-10" dirty="0">
                <a:solidFill>
                  <a:srgbClr val="222222"/>
                </a:solidFill>
                <a:latin typeface="Arial"/>
                <a:cs typeface="Arial"/>
              </a:rPr>
              <a:t>Bedford-Stuyvesant.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1950" dirty="0">
              <a:latin typeface="Arial"/>
              <a:cs typeface="Arial"/>
            </a:endParaRPr>
          </a:p>
          <a:p>
            <a:pPr marL="542290" marR="358140" indent="-377825">
              <a:lnSpc>
                <a:spcPct val="101400"/>
              </a:lnSpc>
              <a:buSzPct val="108333"/>
              <a:buFont typeface="Arial"/>
              <a:buChar char="●"/>
              <a:tabLst>
                <a:tab pos="542290" algn="l"/>
                <a:tab pos="542925" algn="l"/>
              </a:tabLst>
            </a:pP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It’s</a:t>
            </a:r>
            <a:r>
              <a:rPr sz="1800" b="1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800" b="1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tourist</a:t>
            </a:r>
            <a:r>
              <a:rPr sz="1800" b="1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attraction</a:t>
            </a:r>
            <a:r>
              <a:rPr sz="1800" b="1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hence</a:t>
            </a:r>
            <a:r>
              <a:rPr sz="1800" b="1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number</a:t>
            </a:r>
            <a:r>
              <a:rPr sz="1800" b="1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18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listings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could</a:t>
            </a:r>
            <a:r>
              <a:rPr sz="18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22222"/>
                </a:solidFill>
                <a:latin typeface="Arial"/>
                <a:cs typeface="Arial"/>
              </a:rPr>
              <a:t>be</a:t>
            </a:r>
            <a:r>
              <a:rPr sz="18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22222"/>
                </a:solidFill>
                <a:latin typeface="Arial"/>
                <a:cs typeface="Arial"/>
              </a:rPr>
              <a:t>higher</a:t>
            </a:r>
            <a:r>
              <a:rPr sz="1950" spc="-1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sz="195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85A7FA1-5D2E-416F-9592-788D22BE08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152475"/>
            <a:ext cx="2438400" cy="23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8199" y="977175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>
                <a:moveTo>
                  <a:pt x="5057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FF58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209557"/>
            <a:ext cx="3733798" cy="48005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24" y="526178"/>
            <a:ext cx="448815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Challenges Faced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21" y="1190326"/>
            <a:ext cx="512064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6449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Reading</a:t>
            </a:r>
            <a:r>
              <a:rPr sz="1600" b="1" spc="204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21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600" b="1" spc="21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21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understanding</a:t>
            </a:r>
            <a:r>
              <a:rPr sz="1600" b="1" spc="21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meaning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some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columns.</a:t>
            </a:r>
            <a:endParaRPr sz="1600">
              <a:latin typeface="Arial"/>
              <a:cs typeface="Arial"/>
            </a:endParaRPr>
          </a:p>
          <a:p>
            <a:pPr marL="363855" marR="5715" indent="-351790" algn="just">
              <a:lnSpc>
                <a:spcPct val="150000"/>
              </a:lnSpc>
              <a:buChar char="●"/>
              <a:tabLst>
                <a:tab pos="36449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600" b="1" spc="11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answering</a:t>
            </a:r>
            <a:r>
              <a:rPr sz="1600" b="1" spc="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some</a:t>
            </a:r>
            <a:r>
              <a:rPr sz="1600" b="1" spc="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1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questions</a:t>
            </a:r>
            <a:r>
              <a:rPr sz="1600" b="1" spc="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we</a:t>
            </a:r>
            <a:r>
              <a:rPr sz="1600" b="1" spc="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had</a:t>
            </a:r>
            <a:r>
              <a:rPr sz="1600" b="1" spc="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understand</a:t>
            </a:r>
            <a:r>
              <a:rPr sz="1600" b="1" spc="4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409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sz="1600" b="1" spc="4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sz="1600" b="1" spc="4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4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airbnb</a:t>
            </a:r>
            <a:r>
              <a:rPr sz="1600" b="1" spc="4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that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how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they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work.</a:t>
            </a:r>
            <a:endParaRPr sz="1600">
              <a:latin typeface="Arial"/>
              <a:cs typeface="Arial"/>
            </a:endParaRPr>
          </a:p>
          <a:p>
            <a:pPr marL="363855" indent="-351790" algn="just">
              <a:lnSpc>
                <a:spcPct val="100000"/>
              </a:lnSpc>
              <a:spcBef>
                <a:spcPts val="960"/>
              </a:spcBef>
              <a:buChar char="●"/>
              <a:tabLst>
                <a:tab pos="36449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Handling</a:t>
            </a:r>
            <a:r>
              <a:rPr sz="1600" b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NaN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values,null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values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duplicates.</a:t>
            </a:r>
            <a:endParaRPr sz="1600">
              <a:latin typeface="Arial"/>
              <a:cs typeface="Arial"/>
            </a:endParaRPr>
          </a:p>
          <a:p>
            <a:pPr marL="363855" marR="5080" indent="-351790" algn="just">
              <a:lnSpc>
                <a:spcPct val="150000"/>
              </a:lnSpc>
              <a:buChar char="●"/>
              <a:tabLst>
                <a:tab pos="36449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Designing</a:t>
            </a:r>
            <a:r>
              <a:rPr sz="1600" b="1" spc="2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multiple</a:t>
            </a:r>
            <a:r>
              <a:rPr sz="1600" b="1" spc="3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visualizations</a:t>
            </a:r>
            <a:r>
              <a:rPr sz="1600" b="1" spc="3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3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summarize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2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information</a:t>
            </a:r>
            <a:r>
              <a:rPr sz="1600" b="1" spc="2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2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2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dataset</a:t>
            </a:r>
            <a:r>
              <a:rPr sz="1600" b="1" spc="2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2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successfully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communicate</a:t>
            </a:r>
            <a:r>
              <a:rPr sz="1600" b="1" spc="19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19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results</a:t>
            </a:r>
            <a:r>
              <a:rPr sz="1600" b="1" spc="19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19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trends</a:t>
            </a:r>
            <a:r>
              <a:rPr sz="1600" b="1" spc="19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19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reader.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316730" cy="5143500"/>
            <a:chOff x="0" y="0"/>
            <a:chExt cx="431673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316730" cy="5143500"/>
            </a:xfrm>
            <a:custGeom>
              <a:avLst/>
              <a:gdLst/>
              <a:ahLst/>
              <a:cxnLst/>
              <a:rect l="l" t="t" r="r" b="b"/>
              <a:pathLst>
                <a:path w="4316730" h="5143500">
                  <a:moveTo>
                    <a:pt x="4316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316699" y="0"/>
                  </a:lnTo>
                  <a:lnTo>
                    <a:pt x="4316699" y="5143499"/>
                  </a:lnTo>
                  <a:close/>
                </a:path>
              </a:pathLst>
            </a:custGeom>
            <a:solidFill>
              <a:srgbClr val="F1E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5425" y="381000"/>
              <a:ext cx="142875" cy="137795"/>
            </a:xfrm>
            <a:custGeom>
              <a:avLst/>
              <a:gdLst/>
              <a:ahLst/>
              <a:cxnLst/>
              <a:rect l="l" t="t" r="r" b="b"/>
              <a:pathLst>
                <a:path w="142875" h="137795">
                  <a:moveTo>
                    <a:pt x="142799" y="137699"/>
                  </a:moveTo>
                  <a:lnTo>
                    <a:pt x="0" y="137699"/>
                  </a:lnTo>
                  <a:lnTo>
                    <a:pt x="0" y="0"/>
                  </a:lnTo>
                  <a:lnTo>
                    <a:pt x="142799" y="0"/>
                  </a:lnTo>
                  <a:lnTo>
                    <a:pt x="142799" y="137699"/>
                  </a:lnTo>
                  <a:close/>
                </a:path>
              </a:pathLst>
            </a:custGeom>
            <a:solidFill>
              <a:srgbClr val="92C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32624" y="381000"/>
              <a:ext cx="285750" cy="275590"/>
            </a:xfrm>
            <a:custGeom>
              <a:avLst/>
              <a:gdLst/>
              <a:ahLst/>
              <a:cxnLst/>
              <a:rect l="l" t="t" r="r" b="b"/>
              <a:pathLst>
                <a:path w="285750" h="275590">
                  <a:moveTo>
                    <a:pt x="142799" y="0"/>
                  </a:moveTo>
                  <a:lnTo>
                    <a:pt x="285599" y="0"/>
                  </a:lnTo>
                  <a:lnTo>
                    <a:pt x="285599" y="137699"/>
                  </a:lnTo>
                  <a:lnTo>
                    <a:pt x="142799" y="137699"/>
                  </a:lnTo>
                  <a:lnTo>
                    <a:pt x="142799" y="0"/>
                  </a:lnTo>
                  <a:close/>
                </a:path>
                <a:path w="285750" h="275590">
                  <a:moveTo>
                    <a:pt x="0" y="137699"/>
                  </a:moveTo>
                  <a:lnTo>
                    <a:pt x="142799" y="137699"/>
                  </a:lnTo>
                  <a:lnTo>
                    <a:pt x="142799" y="275399"/>
                  </a:lnTo>
                  <a:lnTo>
                    <a:pt x="0" y="275399"/>
                  </a:lnTo>
                  <a:lnTo>
                    <a:pt x="0" y="137699"/>
                  </a:lnTo>
                  <a:close/>
                </a:path>
              </a:pathLst>
            </a:custGeom>
            <a:ln w="9524">
              <a:solidFill>
                <a:srgbClr val="92C1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1312" y="4594862"/>
          <a:ext cx="1354454" cy="13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2C1E7"/>
                      </a:solidFill>
                      <a:prstDash val="solid"/>
                    </a:lnL>
                    <a:lnR w="9525">
                      <a:solidFill>
                        <a:srgbClr val="92C1E7"/>
                      </a:solidFill>
                      <a:prstDash val="solid"/>
                    </a:lnR>
                    <a:lnT w="9525">
                      <a:solidFill>
                        <a:srgbClr val="92C1E7"/>
                      </a:solidFill>
                      <a:prstDash val="solid"/>
                    </a:lnT>
                    <a:lnB w="9525">
                      <a:solidFill>
                        <a:srgbClr val="92C1E7"/>
                      </a:solidFill>
                      <a:prstDash val="solid"/>
                    </a:lnB>
                    <a:solidFill>
                      <a:srgbClr val="F1E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4750" y="713142"/>
            <a:ext cx="30880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CC0000"/>
                </a:solidFill>
                <a:latin typeface="Arial"/>
                <a:cs typeface="Arial"/>
              </a:rPr>
              <a:t>Analysis</a:t>
            </a:r>
            <a:r>
              <a:rPr sz="26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CC0000"/>
                </a:solidFill>
                <a:latin typeface="Arial"/>
                <a:cs typeface="Arial"/>
              </a:rPr>
              <a:t>Summary: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7225" y="-73278"/>
            <a:ext cx="46659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6565">
              <a:lnSpc>
                <a:spcPct val="150000"/>
              </a:lnSpc>
              <a:spcBef>
                <a:spcPts val="100"/>
              </a:spcBef>
              <a:buFont typeface="MS PGothic"/>
              <a:buChar char="➔"/>
              <a:tabLst>
                <a:tab pos="469265" algn="l"/>
                <a:tab pos="469900" algn="l"/>
                <a:tab pos="949960" algn="l"/>
                <a:tab pos="1903730" algn="l"/>
                <a:tab pos="2642870" algn="l"/>
                <a:tab pos="3469640" algn="l"/>
                <a:tab pos="4258310" algn="l"/>
              </a:tabLst>
            </a:pPr>
            <a:r>
              <a:rPr sz="1800" b="1" spc="-25" dirty="0">
                <a:solidFill>
                  <a:srgbClr val="CC0000"/>
                </a:solidFill>
                <a:latin typeface="Arial"/>
                <a:cs typeface="Arial"/>
              </a:rPr>
              <a:t>We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defined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some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points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which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1800" b="1" spc="-25" dirty="0">
                <a:solidFill>
                  <a:srgbClr val="CC0000"/>
                </a:solidFill>
                <a:latin typeface="Arial"/>
                <a:cs typeface="Arial"/>
              </a:rPr>
              <a:t>can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help</a:t>
            </a:r>
            <a:r>
              <a:rPr sz="18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airbnb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their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C0000"/>
                </a:solidFill>
                <a:latin typeface="Arial"/>
                <a:cs typeface="Arial"/>
              </a:rPr>
              <a:t>business: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9893" y="909192"/>
            <a:ext cx="4666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5080" indent="-197485">
              <a:lnSpc>
                <a:spcPct val="150000"/>
              </a:lnSpc>
              <a:spcBef>
                <a:spcPts val="100"/>
              </a:spcBef>
              <a:buChar char="●"/>
              <a:tabLst>
                <a:tab pos="210185" algn="l"/>
              </a:tabLst>
            </a:pP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4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most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focused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place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New</a:t>
            </a:r>
            <a:r>
              <a:rPr sz="1400" b="1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York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do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their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9893" y="1676273"/>
            <a:ext cx="4685665" cy="347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84455" indent="-197485">
              <a:lnSpc>
                <a:spcPct val="150000"/>
              </a:lnSpc>
              <a:spcBef>
                <a:spcPts val="100"/>
              </a:spcBef>
              <a:buChar char="●"/>
              <a:tabLst>
                <a:tab pos="210185" algn="l"/>
              </a:tabLst>
            </a:pP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Customers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pay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highest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amount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Brooklyn,Queens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that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$10,000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lowest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amount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840"/>
              </a:spcBef>
            </a:pP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$10.</a:t>
            </a:r>
            <a:endParaRPr sz="1400">
              <a:latin typeface="Arial"/>
              <a:cs typeface="Arial"/>
            </a:endParaRPr>
          </a:p>
          <a:p>
            <a:pPr marL="209550" marR="5080" indent="-197485">
              <a:lnSpc>
                <a:spcPct val="150000"/>
              </a:lnSpc>
              <a:spcBef>
                <a:spcPts val="1000"/>
              </a:spcBef>
              <a:buChar char="●"/>
              <a:tabLst>
                <a:tab pos="210185" algn="l"/>
              </a:tabLst>
            </a:pP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three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types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(i.e.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Entire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home,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Shared</a:t>
            </a:r>
            <a:r>
              <a:rPr sz="14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room,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Private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room)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average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price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entire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home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$157,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Shared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endParaRPr sz="140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$60,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private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around</a:t>
            </a:r>
            <a:r>
              <a:rPr sz="14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212121"/>
                </a:solidFill>
                <a:latin typeface="Arial"/>
                <a:cs typeface="Arial"/>
              </a:rPr>
              <a:t>$75.</a:t>
            </a:r>
            <a:endParaRPr sz="1400">
              <a:latin typeface="Arial"/>
              <a:cs typeface="Arial"/>
            </a:endParaRPr>
          </a:p>
          <a:p>
            <a:pPr marL="209550" marR="381000" indent="-197485">
              <a:lnSpc>
                <a:spcPct val="150000"/>
              </a:lnSpc>
              <a:spcBef>
                <a:spcPts val="1000"/>
              </a:spcBef>
              <a:buFont typeface="Arial"/>
              <a:buChar char="●"/>
              <a:tabLst>
                <a:tab pos="210185" algn="l"/>
              </a:tabLst>
            </a:pP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Top</a:t>
            </a:r>
            <a:r>
              <a:rPr sz="140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three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host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base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on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their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turnover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are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Sonder(nyc),Red</a:t>
            </a:r>
            <a:r>
              <a:rPr sz="14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awning,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Henry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4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best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12121"/>
                </a:solidFill>
                <a:latin typeface="Arial"/>
                <a:cs typeface="Arial"/>
              </a:rPr>
              <a:t>host</a:t>
            </a:r>
            <a:r>
              <a:rPr sz="14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400" b="1" spc="-10" dirty="0">
                <a:solidFill>
                  <a:srgbClr val="212121"/>
                </a:solidFill>
                <a:latin typeface="Arial"/>
                <a:cs typeface="Arial"/>
              </a:rPr>
              <a:t>Sonder(nyc)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25" y="1508524"/>
            <a:ext cx="3706502" cy="24061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44860E-822A-4FB5-820C-E90AF10DC3D0}"/>
              </a:ext>
            </a:extLst>
          </p:cNvPr>
          <p:cNvSpPr txBox="1">
            <a:spLocks/>
          </p:cNvSpPr>
          <p:nvPr/>
        </p:nvSpPr>
        <p:spPr>
          <a:xfrm>
            <a:off x="2743200" y="4762"/>
            <a:ext cx="39655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Analysis</a:t>
            </a:r>
            <a:r>
              <a:rPr lang="en-US" sz="2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C00000"/>
                </a:solidFill>
                <a:latin typeface="Arial"/>
                <a:cs typeface="Arial"/>
              </a:rPr>
              <a:t>Summary (contd.):</a:t>
            </a:r>
            <a:endParaRPr lang="en-US"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EE1473E-25B8-4CD5-B91C-3A38BBB95B0B}"/>
              </a:ext>
            </a:extLst>
          </p:cNvPr>
          <p:cNvSpPr txBox="1"/>
          <p:nvPr/>
        </p:nvSpPr>
        <p:spPr>
          <a:xfrm>
            <a:off x="103187" y="325363"/>
            <a:ext cx="5280025" cy="48772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17145" indent="-302895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1559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‘Entire</a:t>
            </a:r>
            <a:r>
              <a:rPr sz="1600" b="1" spc="5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home/apt’</a:t>
            </a:r>
            <a:r>
              <a:rPr sz="1600" b="1" spc="4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room</a:t>
            </a:r>
            <a:r>
              <a:rPr sz="1600" b="1" spc="5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5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spc="5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5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highest</a:t>
            </a:r>
            <a:r>
              <a:rPr sz="1600" b="1" spc="5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600" b="1" spc="5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listing</a:t>
            </a:r>
            <a:r>
              <a:rPr sz="1600" b="1" spc="2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52%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‘Shared</a:t>
            </a:r>
            <a:r>
              <a:rPr sz="1600" b="1" spc="2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Room’</a:t>
            </a:r>
            <a:r>
              <a:rPr sz="1600" b="1" spc="2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least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listed</a:t>
            </a:r>
            <a:r>
              <a:rPr sz="1600" b="1" spc="2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room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only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2.4%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total.</a:t>
            </a:r>
            <a:endParaRPr sz="1600" dirty="0">
              <a:latin typeface="Arial"/>
              <a:cs typeface="Arial"/>
            </a:endParaRPr>
          </a:p>
          <a:p>
            <a:pPr marL="314960" marR="5715" indent="-302895" algn="just">
              <a:lnSpc>
                <a:spcPct val="114999"/>
              </a:lnSpc>
              <a:spcBef>
                <a:spcPts val="1000"/>
              </a:spcBef>
              <a:buChar char="●"/>
              <a:tabLst>
                <a:tab pos="31559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People</a:t>
            </a:r>
            <a:r>
              <a:rPr sz="1600" b="1" spc="1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stay</a:t>
            </a:r>
            <a:r>
              <a:rPr sz="1600" b="1" spc="1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600" b="1" spc="1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longer</a:t>
            </a:r>
            <a:r>
              <a:rPr sz="1600" b="1" spc="1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duration</a:t>
            </a:r>
            <a:r>
              <a:rPr sz="1600" b="1" spc="1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1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time</a:t>
            </a:r>
            <a:r>
              <a:rPr sz="1600" b="1" spc="1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1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Private</a:t>
            </a:r>
            <a:r>
              <a:rPr sz="1600" b="1" spc="1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rooms</a:t>
            </a:r>
            <a:r>
              <a:rPr sz="1600" b="1" spc="18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Manhattan.</a:t>
            </a:r>
            <a:endParaRPr sz="1600" dirty="0">
              <a:latin typeface="Arial"/>
              <a:cs typeface="Arial"/>
            </a:endParaRPr>
          </a:p>
          <a:p>
            <a:pPr marL="314960" marR="17145" indent="-30289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1559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Words</a:t>
            </a:r>
            <a:r>
              <a:rPr sz="1600" b="1" spc="1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such</a:t>
            </a:r>
            <a:r>
              <a:rPr sz="1600" b="1" spc="1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1600" b="1" spc="1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‘bedroom’,</a:t>
            </a:r>
            <a:r>
              <a:rPr sz="1600" b="1" spc="1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‘cozy’,</a:t>
            </a:r>
            <a:r>
              <a:rPr sz="1600" b="1" spc="18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‘private’,</a:t>
            </a:r>
            <a:r>
              <a:rPr sz="1600" b="1" spc="1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‘apartment’</a:t>
            </a:r>
            <a:r>
              <a:rPr sz="1600" b="1" spc="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‘spacious’</a:t>
            </a:r>
            <a:r>
              <a:rPr sz="1600" b="1" spc="3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600" b="1" spc="4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used</a:t>
            </a:r>
            <a:r>
              <a:rPr sz="1600" b="1" spc="4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more</a:t>
            </a:r>
            <a:r>
              <a:rPr sz="1600" b="1" spc="4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frequently</a:t>
            </a:r>
            <a:r>
              <a:rPr sz="1600" b="1" spc="4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than</a:t>
            </a:r>
            <a:r>
              <a:rPr sz="1600" b="1" spc="4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words</a:t>
            </a:r>
            <a:r>
              <a:rPr sz="1600" b="1" spc="4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such</a:t>
            </a:r>
            <a:r>
              <a:rPr sz="1600" b="1" spc="4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as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‘park’,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‘near’,</a:t>
            </a:r>
            <a:r>
              <a:rPr sz="1600" b="1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‘village’</a:t>
            </a:r>
            <a:r>
              <a:rPr sz="1600" b="1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‘heart’.</a:t>
            </a:r>
            <a:endParaRPr sz="1600" dirty="0">
              <a:latin typeface="Arial"/>
              <a:cs typeface="Arial"/>
            </a:endParaRPr>
          </a:p>
          <a:p>
            <a:pPr marL="314960" marR="5715" indent="-30289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1559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Count</a:t>
            </a:r>
            <a:r>
              <a:rPr sz="1600" b="1" spc="8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8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listing</a:t>
            </a:r>
            <a:r>
              <a:rPr sz="1600" b="1" spc="8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600" b="1" spc="8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top</a:t>
            </a:r>
            <a:r>
              <a:rPr sz="1600" b="1" spc="8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10</a:t>
            </a:r>
            <a:r>
              <a:rPr sz="1600" b="1" spc="8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hosts</a:t>
            </a:r>
            <a:r>
              <a:rPr sz="1600" b="1" spc="8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600" b="1" spc="8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almost</a:t>
            </a:r>
            <a:r>
              <a:rPr sz="1600" b="1" spc="8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2.5%</a:t>
            </a:r>
            <a:r>
              <a:rPr sz="1600" b="1" spc="80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(1270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listings)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whole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dataset.</a:t>
            </a:r>
            <a:endParaRPr sz="1600" dirty="0">
              <a:latin typeface="Arial"/>
              <a:cs typeface="Arial"/>
            </a:endParaRPr>
          </a:p>
          <a:p>
            <a:pPr marL="314960" marR="5080" indent="-30289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1559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More</a:t>
            </a:r>
            <a:r>
              <a:rPr sz="1600" b="1" spc="20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customer</a:t>
            </a:r>
            <a:r>
              <a:rPr sz="1600" b="1" spc="2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preferred</a:t>
            </a:r>
            <a:r>
              <a:rPr sz="1600" b="1" spc="20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600" b="1" spc="2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location</a:t>
            </a:r>
            <a:r>
              <a:rPr sz="1600" b="1" spc="20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600" b="1" spc="2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night</a:t>
            </a:r>
            <a:r>
              <a:rPr sz="1600" b="1" spc="2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stay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than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endParaRPr sz="1600" dirty="0">
              <a:latin typeface="Arial"/>
              <a:cs typeface="Arial"/>
            </a:endParaRPr>
          </a:p>
          <a:p>
            <a:pPr marL="314960" marR="5715" indent="-30289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15595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63.2%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customer</a:t>
            </a:r>
            <a:r>
              <a:rPr sz="1600" b="1" spc="4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spend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night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Entire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home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1.6%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spend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night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Shared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room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4178307-16E0-46C3-9700-489EDC92D0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352550"/>
            <a:ext cx="317896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7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1591294"/>
            <a:ext cx="4267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1" spc="-260" dirty="0">
                <a:latin typeface="Cambria"/>
                <a:cs typeface="Cambria"/>
              </a:rPr>
              <a:t>Thank</a:t>
            </a:r>
            <a:r>
              <a:rPr sz="6000" b="0" i="1" dirty="0">
                <a:latin typeface="Cambria"/>
                <a:cs typeface="Cambria"/>
              </a:rPr>
              <a:t> </a:t>
            </a:r>
            <a:r>
              <a:rPr lang="en-US" sz="6000" b="0" i="1" dirty="0">
                <a:latin typeface="Cambria"/>
                <a:cs typeface="Cambria"/>
              </a:rPr>
              <a:t> </a:t>
            </a:r>
            <a:r>
              <a:rPr sz="6000" b="0" i="1" spc="-175" dirty="0">
                <a:latin typeface="Cambria"/>
                <a:cs typeface="Cambria"/>
              </a:rPr>
              <a:t>you</a:t>
            </a:r>
            <a:endParaRPr sz="6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1645" y="3943350"/>
            <a:ext cx="1951355" cy="335280"/>
          </a:xfrm>
          <a:prstGeom prst="rect">
            <a:avLst/>
          </a:prstGeom>
          <a:solidFill>
            <a:srgbClr val="F4FC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lang="en-US" sz="2200" b="1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Navneet Singh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849"/>
            <a:ext cx="1270319" cy="21941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77" y="180008"/>
            <a:ext cx="75704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indent="-55943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570865" algn="l"/>
                <a:tab pos="571500" algn="l"/>
              </a:tabLst>
            </a:pPr>
            <a:r>
              <a:rPr sz="2600" b="1" spc="340" dirty="0">
                <a:solidFill>
                  <a:srgbClr val="CC0000"/>
                </a:solidFill>
                <a:latin typeface="Calibri"/>
                <a:cs typeface="Calibri"/>
              </a:rPr>
              <a:t>Understanding</a:t>
            </a:r>
            <a:r>
              <a:rPr sz="2600" b="1" spc="17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b="1" spc="315" dirty="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sz="2600" b="1" spc="17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b="1" spc="320" dirty="0">
                <a:solidFill>
                  <a:srgbClr val="CC0000"/>
                </a:solidFill>
                <a:latin typeface="Calibri"/>
                <a:cs typeface="Calibri"/>
              </a:rPr>
              <a:t>Data</a:t>
            </a:r>
            <a:endParaRPr sz="2600" dirty="0">
              <a:latin typeface="Calibri"/>
              <a:cs typeface="Calibri"/>
            </a:endParaRPr>
          </a:p>
          <a:p>
            <a:pPr marL="653415" lvl="1" indent="-351790">
              <a:lnSpc>
                <a:spcPct val="100000"/>
              </a:lnSpc>
              <a:spcBef>
                <a:spcPts val="2640"/>
              </a:spcBef>
              <a:buChar char="●"/>
              <a:tabLst>
                <a:tab pos="653415" algn="l"/>
                <a:tab pos="65405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There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49,000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observations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various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types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field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our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dataset.</a:t>
            </a:r>
            <a:endParaRPr sz="1600" dirty="0">
              <a:latin typeface="Arial"/>
              <a:cs typeface="Arial"/>
            </a:endParaRPr>
          </a:p>
          <a:p>
            <a:pPr marL="709295" lvl="1" indent="-407670">
              <a:lnSpc>
                <a:spcPct val="100000"/>
              </a:lnSpc>
              <a:buChar char="●"/>
              <a:tabLst>
                <a:tab pos="709295" algn="l"/>
                <a:tab pos="70993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List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field: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575660"/>
            <a:ext cx="2399030" cy="2549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25" dirty="0">
                <a:solidFill>
                  <a:srgbClr val="212121"/>
                </a:solidFill>
                <a:latin typeface="Arial"/>
                <a:cs typeface="Arial"/>
              </a:rPr>
              <a:t>Id</a:t>
            </a:r>
            <a:endParaRPr sz="16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Name</a:t>
            </a:r>
            <a:endParaRPr sz="16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Host_id</a:t>
            </a:r>
            <a:endParaRPr sz="16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Host_name</a:t>
            </a:r>
            <a:endParaRPr sz="16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Neighbourhood_group</a:t>
            </a:r>
            <a:endParaRPr sz="16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Neighbourhood</a:t>
            </a:r>
            <a:endParaRPr sz="16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Latitude</a:t>
            </a:r>
            <a:endParaRPr sz="16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Longitude</a:t>
            </a:r>
            <a:endParaRPr sz="16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■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Room_type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962" y="1504950"/>
            <a:ext cx="7248525" cy="2843530"/>
          </a:xfrm>
          <a:custGeom>
            <a:avLst/>
            <a:gdLst/>
            <a:ahLst/>
            <a:cxnLst/>
            <a:rect l="l" t="t" r="r" b="b"/>
            <a:pathLst>
              <a:path w="7248525" h="2843529">
                <a:moveTo>
                  <a:pt x="4749" y="0"/>
                </a:moveTo>
                <a:lnTo>
                  <a:pt x="4749" y="2843499"/>
                </a:lnTo>
              </a:path>
              <a:path w="7248525" h="2843529">
                <a:moveTo>
                  <a:pt x="3624249" y="0"/>
                </a:moveTo>
                <a:lnTo>
                  <a:pt x="3624249" y="2843499"/>
                </a:lnTo>
              </a:path>
              <a:path w="7248525" h="2843529">
                <a:moveTo>
                  <a:pt x="7243749" y="0"/>
                </a:moveTo>
                <a:lnTo>
                  <a:pt x="7243749" y="2843499"/>
                </a:lnTo>
              </a:path>
              <a:path w="7248525" h="2843529">
                <a:moveTo>
                  <a:pt x="0" y="4749"/>
                </a:moveTo>
                <a:lnTo>
                  <a:pt x="7248499" y="4749"/>
                </a:lnTo>
              </a:path>
              <a:path w="7248525" h="2843529">
                <a:moveTo>
                  <a:pt x="0" y="2838749"/>
                </a:moveTo>
                <a:lnTo>
                  <a:pt x="7248499" y="28387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9584" y="1575660"/>
            <a:ext cx="3117215" cy="1988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05130" indent="-393065">
              <a:lnSpc>
                <a:spcPct val="100000"/>
              </a:lnSpc>
              <a:spcBef>
                <a:spcPts val="3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Price</a:t>
            </a:r>
            <a:endParaRPr sz="1600" dirty="0">
              <a:latin typeface="Arial"/>
              <a:cs typeface="Arial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Minimum_nights</a:t>
            </a:r>
            <a:endParaRPr sz="1600" dirty="0">
              <a:latin typeface="Arial"/>
              <a:cs typeface="Arial"/>
            </a:endParaRPr>
          </a:p>
          <a:p>
            <a:pPr marL="405130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Number_of_reviews</a:t>
            </a:r>
            <a:endParaRPr sz="1600" dirty="0">
              <a:latin typeface="Arial"/>
              <a:cs typeface="Arial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Last_review</a:t>
            </a:r>
            <a:endParaRPr sz="1600" dirty="0">
              <a:latin typeface="Arial"/>
              <a:cs typeface="Arial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Reviews_per_month</a:t>
            </a:r>
            <a:endParaRPr sz="1600" dirty="0">
              <a:latin typeface="Arial"/>
              <a:cs typeface="Arial"/>
            </a:endParaRPr>
          </a:p>
          <a:p>
            <a:pPr marL="405130" indent="-393065">
              <a:lnSpc>
                <a:spcPct val="100000"/>
              </a:lnSpc>
              <a:spcBef>
                <a:spcPts val="285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Calculated_host_listing_count</a:t>
            </a:r>
            <a:endParaRPr sz="1600" dirty="0">
              <a:latin typeface="Arial"/>
              <a:cs typeface="Arial"/>
            </a:endParaRPr>
          </a:p>
          <a:p>
            <a:pPr marL="405130" indent="-393065">
              <a:lnSpc>
                <a:spcPct val="100000"/>
              </a:lnSpc>
              <a:spcBef>
                <a:spcPts val="290"/>
              </a:spcBef>
              <a:buChar char="■"/>
              <a:tabLst>
                <a:tab pos="405130" algn="l"/>
                <a:tab pos="405765" algn="l"/>
              </a:tabLst>
            </a:pP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availabilty_365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807" y="2850422"/>
            <a:ext cx="1504999" cy="1498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024" y="389985"/>
            <a:ext cx="6910070" cy="4135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21665" algn="l"/>
                <a:tab pos="622300" algn="l"/>
              </a:tabLst>
            </a:pPr>
            <a:r>
              <a:rPr sz="3000" b="1" spc="-10" dirty="0">
                <a:solidFill>
                  <a:srgbClr val="CC0000"/>
                </a:solidFill>
                <a:latin typeface="Arial"/>
                <a:cs typeface="Arial"/>
              </a:rPr>
              <a:t>Agenda</a:t>
            </a:r>
            <a:endParaRPr sz="3000" dirty="0">
              <a:latin typeface="Arial"/>
              <a:cs typeface="Arial"/>
            </a:endParaRPr>
          </a:p>
          <a:p>
            <a:pPr marL="621665" indent="-456565">
              <a:lnSpc>
                <a:spcPct val="100000"/>
              </a:lnSpc>
              <a:spcBef>
                <a:spcPts val="2350"/>
              </a:spcBef>
              <a:buFont typeface="MS PGothic"/>
              <a:buChar char="➔"/>
              <a:tabLst>
                <a:tab pos="621665" algn="l"/>
                <a:tab pos="622300" algn="l"/>
              </a:tabLst>
            </a:pPr>
            <a:r>
              <a:rPr sz="1800" b="1" spc="290" dirty="0">
                <a:solidFill>
                  <a:srgbClr val="212121"/>
                </a:solidFill>
                <a:latin typeface="Calibri"/>
                <a:cs typeface="Calibri"/>
              </a:rPr>
              <a:t>We</a:t>
            </a:r>
            <a:r>
              <a:rPr sz="1800" b="1" spc="1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b="1" spc="175" dirty="0">
                <a:solidFill>
                  <a:srgbClr val="212121"/>
                </a:solidFill>
                <a:latin typeface="Calibri"/>
                <a:cs typeface="Calibri"/>
              </a:rPr>
              <a:t>try</a:t>
            </a:r>
            <a:r>
              <a:rPr sz="1800" b="1" spc="11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b="1" spc="16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800" b="1" spc="11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b="1" spc="225" dirty="0">
                <a:solidFill>
                  <a:srgbClr val="212121"/>
                </a:solidFill>
                <a:latin typeface="Calibri"/>
                <a:cs typeface="Calibri"/>
              </a:rPr>
              <a:t>answer</a:t>
            </a:r>
            <a:r>
              <a:rPr sz="1800" b="1" spc="11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b="1" spc="200" dirty="0">
                <a:solidFill>
                  <a:srgbClr val="212121"/>
                </a:solidFill>
                <a:latin typeface="Calibri"/>
                <a:cs typeface="Calibri"/>
              </a:rPr>
              <a:t>following</a:t>
            </a:r>
            <a:r>
              <a:rPr sz="1800" b="1" spc="11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b="1" spc="215" dirty="0">
                <a:solidFill>
                  <a:srgbClr val="212121"/>
                </a:solidFill>
                <a:latin typeface="Calibri"/>
                <a:cs typeface="Calibri"/>
              </a:rPr>
              <a:t>questions</a:t>
            </a:r>
            <a:r>
              <a:rPr sz="1800" b="1" spc="11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b="1" spc="145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1800" b="1" spc="1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b="1" spc="170" dirty="0">
                <a:solidFill>
                  <a:srgbClr val="212121"/>
                </a:solidFill>
                <a:latin typeface="Calibri"/>
                <a:cs typeface="Calibri"/>
              </a:rPr>
              <a:t>Airbnb:</a:t>
            </a:r>
            <a:endParaRPr sz="1800" dirty="0">
              <a:latin typeface="Calibri"/>
              <a:cs typeface="Calibri"/>
            </a:endParaRPr>
          </a:p>
          <a:p>
            <a:pPr marL="621665" marR="331470" indent="-351155">
              <a:lnSpc>
                <a:spcPct val="150000"/>
              </a:lnSpc>
              <a:spcBef>
                <a:spcPts val="121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dirty="0">
                <a:latin typeface="Arial"/>
                <a:cs typeface="Arial"/>
              </a:rPr>
              <a:t>What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average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preferred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price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customers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according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location?</a:t>
            </a:r>
            <a:endParaRPr sz="1600" dirty="0">
              <a:latin typeface="Arial"/>
              <a:cs typeface="Arial"/>
            </a:endParaRPr>
          </a:p>
          <a:p>
            <a:pPr marL="621665" marR="5080" indent="-351155">
              <a:lnSpc>
                <a:spcPct val="150000"/>
              </a:lnSpc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dirty="0">
                <a:latin typeface="Arial"/>
                <a:cs typeface="Arial"/>
              </a:rPr>
              <a:t>Number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active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hosts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location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(Where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most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hosts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focused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own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property?)</a:t>
            </a:r>
            <a:endParaRPr sz="1600" dirty="0">
              <a:latin typeface="Arial"/>
              <a:cs typeface="Arial"/>
            </a:endParaRPr>
          </a:p>
          <a:p>
            <a:pPr marL="621665" marR="320040" indent="-351155">
              <a:lnSpc>
                <a:spcPct val="150000"/>
              </a:lnSpc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dirty="0">
                <a:latin typeface="Arial"/>
                <a:cs typeface="Arial"/>
              </a:rPr>
              <a:t>Where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customer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pays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highest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lowest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rent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according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location?</a:t>
            </a:r>
            <a:endParaRPr sz="1600" dirty="0">
              <a:latin typeface="Arial"/>
              <a:cs typeface="Arial"/>
            </a:endParaRPr>
          </a:p>
          <a:p>
            <a:pPr marL="621665" indent="-351155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dirty="0">
                <a:latin typeface="Arial"/>
                <a:cs typeface="Arial"/>
              </a:rPr>
              <a:t>Most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popular/demanded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host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Airbnb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New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York</a:t>
            </a:r>
            <a:endParaRPr sz="1600" dirty="0">
              <a:latin typeface="Arial"/>
              <a:cs typeface="Arial"/>
            </a:endParaRPr>
          </a:p>
          <a:p>
            <a:pPr marL="621665" indent="-351155">
              <a:lnSpc>
                <a:spcPct val="100000"/>
              </a:lnSpc>
              <a:spcBef>
                <a:spcPts val="960"/>
              </a:spcBef>
              <a:buClr>
                <a:srgbClr val="212121"/>
              </a:buClr>
              <a:buChar char="●"/>
              <a:tabLst>
                <a:tab pos="621665" algn="l"/>
                <a:tab pos="622300" algn="l"/>
              </a:tabLst>
            </a:pPr>
            <a:r>
              <a:rPr sz="1600" dirty="0">
                <a:latin typeface="Arial"/>
                <a:cs typeface="Arial"/>
              </a:rPr>
              <a:t>Find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total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count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each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room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type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1427" y="2623164"/>
            <a:ext cx="1902573" cy="1902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EB796E-CD68-4D4D-9565-4520AA070318}"/>
              </a:ext>
            </a:extLst>
          </p:cNvPr>
          <p:cNvSpPr txBox="1">
            <a:spLocks/>
          </p:cNvSpPr>
          <p:nvPr/>
        </p:nvSpPr>
        <p:spPr>
          <a:xfrm>
            <a:off x="609600" y="138753"/>
            <a:ext cx="7696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1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Agenda(Cont...)</a:t>
            </a:r>
            <a:endParaRPr lang="en-US" sz="3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4B53D1-82D0-41FC-B09F-49FC96F015AD}"/>
              </a:ext>
            </a:extLst>
          </p:cNvPr>
          <p:cNvSpPr txBox="1"/>
          <p:nvPr/>
        </p:nvSpPr>
        <p:spPr>
          <a:xfrm>
            <a:off x="381000" y="672512"/>
            <a:ext cx="5440680" cy="3798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Arial"/>
                <a:cs typeface="Arial"/>
              </a:rPr>
              <a:t>Room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types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their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relationship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availability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different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neighborhoods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groups?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"/>
              <a:buChar char="●"/>
            </a:pPr>
            <a:endParaRPr sz="17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Arial"/>
                <a:cs typeface="Arial"/>
              </a:rPr>
              <a:t>Which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top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25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most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words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listing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names?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"/>
              <a:buChar char="●"/>
            </a:pPr>
            <a:endParaRPr sz="17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Arial"/>
                <a:cs typeface="Arial"/>
              </a:rPr>
              <a:t>Find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top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10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hosts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most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listings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"/>
              <a:buChar char="●"/>
            </a:pPr>
            <a:endParaRPr sz="17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Arial"/>
                <a:cs typeface="Arial"/>
              </a:rPr>
              <a:t>Find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three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hosts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based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their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turnover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"/>
              <a:buChar char="●"/>
            </a:pPr>
            <a:endParaRPr sz="17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Arial"/>
                <a:cs typeface="Arial"/>
              </a:rPr>
              <a:t>Find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total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no.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nights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spend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location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"/>
              <a:buChar char="●"/>
            </a:pPr>
            <a:endParaRPr sz="17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25" dirty="0">
                <a:latin typeface="Arial"/>
                <a:cs typeface="Arial"/>
              </a:rPr>
              <a:t>Total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no.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nights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spends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room</a:t>
            </a:r>
            <a:r>
              <a:rPr sz="1600" spc="-20" dirty="0">
                <a:latin typeface="Arial"/>
                <a:cs typeface="Arial"/>
              </a:rPr>
              <a:t> types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"/>
              <a:buChar char="●"/>
            </a:pPr>
            <a:endParaRPr sz="1700" dirty="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buClr>
                <a:srgbClr val="212121"/>
              </a:buClr>
              <a:buChar char="●"/>
              <a:tabLst>
                <a:tab pos="363855" algn="l"/>
                <a:tab pos="364490" algn="l"/>
              </a:tabLst>
            </a:pPr>
            <a:r>
              <a:rPr sz="1600" spc="-45" dirty="0">
                <a:latin typeface="Arial"/>
                <a:cs typeface="Arial"/>
              </a:rPr>
              <a:t>Top </a:t>
            </a:r>
            <a:r>
              <a:rPr sz="1600" dirty="0">
                <a:latin typeface="Arial"/>
                <a:cs typeface="Arial"/>
              </a:rPr>
              <a:t>10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highest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listing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neighborhood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44D4ED6-171E-47C9-B215-10EF4E1773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1733550"/>
            <a:ext cx="2878975" cy="279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6477" y="1221575"/>
            <a:ext cx="4816339" cy="36577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400" y="133350"/>
            <a:ext cx="8630416" cy="439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What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is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average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preferred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price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by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customers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according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the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location?</a:t>
            </a:r>
            <a:endParaRPr sz="2000" dirty="0">
              <a:latin typeface="Arial"/>
              <a:cs typeface="Arial"/>
            </a:endParaRPr>
          </a:p>
          <a:p>
            <a:pPr marL="494665" marR="5025390" indent="-351790">
              <a:lnSpc>
                <a:spcPct val="150000"/>
              </a:lnSpc>
              <a:spcBef>
                <a:spcPts val="55"/>
              </a:spcBef>
              <a:buChar char="●"/>
              <a:tabLst>
                <a:tab pos="494665" algn="l"/>
                <a:tab pos="495300" algn="l"/>
              </a:tabLst>
            </a:pP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can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see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10" dirty="0">
                <a:latin typeface="Arial"/>
                <a:cs typeface="Arial"/>
              </a:rPr>
              <a:t> Manhattan </a:t>
            </a:r>
            <a:r>
              <a:rPr sz="1600" b="1" dirty="0">
                <a:latin typeface="Arial"/>
                <a:cs typeface="Arial"/>
              </a:rPr>
              <a:t>average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price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Entire </a:t>
            </a:r>
            <a:r>
              <a:rPr sz="1600" b="1" dirty="0">
                <a:latin typeface="Arial"/>
                <a:cs typeface="Arial"/>
              </a:rPr>
              <a:t>home/apt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highest,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compared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other</a:t>
            </a:r>
            <a:r>
              <a:rPr sz="1600" b="1" spc="-10" dirty="0">
                <a:latin typeface="Arial"/>
                <a:cs typeface="Arial"/>
              </a:rPr>
              <a:t> location.</a:t>
            </a:r>
            <a:endParaRPr sz="1600" dirty="0">
              <a:latin typeface="Arial"/>
              <a:cs typeface="Arial"/>
            </a:endParaRPr>
          </a:p>
          <a:p>
            <a:pPr marL="494665" marR="5145405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sz="1600" b="1" dirty="0">
                <a:latin typeface="Arial"/>
                <a:cs typeface="Arial"/>
              </a:rPr>
              <a:t>Average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price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shared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room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lowest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brooklyn.</a:t>
            </a:r>
            <a:endParaRPr sz="1600" dirty="0">
              <a:latin typeface="Arial"/>
              <a:cs typeface="Arial"/>
            </a:endParaRPr>
          </a:p>
          <a:p>
            <a:pPr marL="494665" marR="5182235" indent="-351790">
              <a:lnSpc>
                <a:spcPct val="150000"/>
              </a:lnSpc>
              <a:buChar char="●"/>
              <a:tabLst>
                <a:tab pos="494665" algn="l"/>
                <a:tab pos="495300" algn="l"/>
              </a:tabLst>
            </a:pPr>
            <a:r>
              <a:rPr sz="1600" b="1" dirty="0">
                <a:latin typeface="Arial"/>
                <a:cs typeface="Arial"/>
              </a:rPr>
              <a:t>Queens,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Staten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Island</a:t>
            </a:r>
            <a:r>
              <a:rPr sz="1600" b="1" spc="-25" dirty="0">
                <a:latin typeface="Arial"/>
                <a:cs typeface="Arial"/>
              </a:rPr>
              <a:t> and </a:t>
            </a:r>
            <a:r>
              <a:rPr sz="1600" b="1" dirty="0">
                <a:latin typeface="Arial"/>
                <a:cs typeface="Arial"/>
              </a:rPr>
              <a:t>Bronx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share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almost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20" dirty="0">
                <a:latin typeface="Arial"/>
                <a:cs typeface="Arial"/>
              </a:rPr>
              <a:t> same </a:t>
            </a:r>
            <a:r>
              <a:rPr sz="1600" b="1" dirty="0">
                <a:latin typeface="Arial"/>
                <a:cs typeface="Arial"/>
              </a:rPr>
              <a:t>price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i.e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$50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Shared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room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Private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room.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49" y="365745"/>
            <a:ext cx="7938770" cy="384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Number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active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hosts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per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location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(Where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most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hosts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interested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own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 property?)</a:t>
            </a:r>
            <a:endParaRPr sz="2000">
              <a:latin typeface="Arial"/>
              <a:cs typeface="Arial"/>
            </a:endParaRPr>
          </a:p>
          <a:p>
            <a:pPr marL="558800" marR="4707890" lvl="1" indent="-351155">
              <a:lnSpc>
                <a:spcPct val="150000"/>
              </a:lnSpc>
              <a:spcBef>
                <a:spcPts val="1490"/>
              </a:spcBef>
              <a:buChar char="●"/>
              <a:tabLst>
                <a:tab pos="558800" algn="l"/>
                <a:tab pos="56007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Manhattan</a:t>
            </a:r>
            <a:r>
              <a:rPr sz="160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Brooklyn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most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preferred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place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 by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hosts.</a:t>
            </a:r>
            <a:endParaRPr sz="1600">
              <a:latin typeface="Arial"/>
              <a:cs typeface="Arial"/>
            </a:endParaRPr>
          </a:p>
          <a:p>
            <a:pPr marL="558800" marR="4754245" lvl="1" indent="-351155">
              <a:lnSpc>
                <a:spcPct val="150000"/>
              </a:lnSpc>
              <a:buChar char="●"/>
              <a:tabLst>
                <a:tab pos="558800" algn="l"/>
                <a:tab pos="56007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Bronx</a:t>
            </a:r>
            <a:r>
              <a:rPr sz="160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Staten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Island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low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traffic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host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12121"/>
                </a:solidFill>
                <a:latin typeface="Arial"/>
                <a:cs typeface="Arial"/>
              </a:rPr>
              <a:t>as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compared</a:t>
            </a:r>
            <a:r>
              <a:rPr sz="160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other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location</a:t>
            </a:r>
            <a:endParaRPr sz="1600">
              <a:latin typeface="Arial"/>
              <a:cs typeface="Arial"/>
            </a:endParaRPr>
          </a:p>
          <a:p>
            <a:pPr marL="558800" marR="5226685" lvl="1" indent="-351155">
              <a:lnSpc>
                <a:spcPct val="150000"/>
              </a:lnSpc>
              <a:buChar char="●"/>
              <a:tabLst>
                <a:tab pos="558800" algn="l"/>
                <a:tab pos="560070" algn="l"/>
              </a:tabLst>
            </a:pP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Queens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has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average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number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host.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6199" y="1152475"/>
            <a:ext cx="5025875" cy="3245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414" y="145471"/>
            <a:ext cx="7614920" cy="450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14999"/>
              </a:lnSpc>
              <a:spcBef>
                <a:spcPts val="100"/>
              </a:spcBef>
              <a:buFont typeface="MS PGothic"/>
              <a:buChar char="❖"/>
              <a:tabLst>
                <a:tab pos="494665" algn="l"/>
                <a:tab pos="495300" algn="l"/>
              </a:tabLst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Where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does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customers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pay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highest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lowest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rent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according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location?</a:t>
            </a:r>
            <a:endParaRPr sz="2000" dirty="0">
              <a:latin typeface="Arial"/>
              <a:cs typeface="Arial"/>
            </a:endParaRPr>
          </a:p>
          <a:p>
            <a:pPr marL="559435" marR="4181475" lvl="1" indent="-351790">
              <a:lnSpc>
                <a:spcPct val="150000"/>
              </a:lnSpc>
              <a:spcBef>
                <a:spcPts val="985"/>
              </a:spcBef>
              <a:buChar char="●"/>
              <a:tabLst>
                <a:tab pos="559435" algn="l"/>
                <a:tab pos="560070" algn="l"/>
              </a:tabLst>
            </a:pP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Maximum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price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rent</a:t>
            </a:r>
            <a:r>
              <a:rPr sz="16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in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Brooklyn,</a:t>
            </a:r>
            <a:r>
              <a:rPr sz="1600" b="1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Queens,</a:t>
            </a:r>
            <a:r>
              <a:rPr sz="1600" b="1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Manhattan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almost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same.</a:t>
            </a:r>
            <a:endParaRPr sz="1600" dirty="0">
              <a:latin typeface="Arial"/>
              <a:cs typeface="Arial"/>
            </a:endParaRPr>
          </a:p>
          <a:p>
            <a:pPr marL="559435" marR="4136390" lvl="1" indent="-351790">
              <a:lnSpc>
                <a:spcPct val="150000"/>
              </a:lnSpc>
              <a:buChar char="●"/>
              <a:tabLst>
                <a:tab pos="559435" algn="l"/>
                <a:tab pos="560070" algn="l"/>
              </a:tabLst>
            </a:pP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Here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we</a:t>
            </a:r>
            <a:r>
              <a:rPr sz="16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used</a:t>
            </a:r>
            <a:r>
              <a:rPr sz="1600" b="1" spc="-1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log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transformation</a:t>
            </a:r>
            <a:r>
              <a:rPr sz="1600" b="1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600" b="1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display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minimum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price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maximum price.</a:t>
            </a:r>
            <a:endParaRPr sz="1600" dirty="0">
              <a:latin typeface="Arial"/>
              <a:cs typeface="Arial"/>
            </a:endParaRPr>
          </a:p>
          <a:p>
            <a:pPr marL="559435" marR="4385310" lvl="1" indent="-351790">
              <a:lnSpc>
                <a:spcPct val="150000"/>
              </a:lnSpc>
              <a:buChar char="●"/>
              <a:tabLst>
                <a:tab pos="559435" algn="l"/>
                <a:tab pos="560070" algn="l"/>
              </a:tabLst>
            </a:pP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Minimum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price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Brooklyn,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Queens,</a:t>
            </a:r>
            <a:r>
              <a:rPr sz="1600" b="1" spc="-3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Manhattan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also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same.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4874" y="666750"/>
            <a:ext cx="4735832" cy="3888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00" y="130805"/>
            <a:ext cx="7464425" cy="2611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640" indent="-483234">
              <a:lnSpc>
                <a:spcPct val="100000"/>
              </a:lnSpc>
              <a:spcBef>
                <a:spcPts val="100"/>
              </a:spcBef>
              <a:buFont typeface="MS PGothic"/>
              <a:buChar char="❖"/>
              <a:tabLst>
                <a:tab pos="675640" algn="l"/>
                <a:tab pos="676275" algn="l"/>
              </a:tabLst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Most</a:t>
            </a:r>
            <a:r>
              <a:rPr sz="20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popular/demanded</a:t>
            </a:r>
            <a:r>
              <a:rPr sz="20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host</a:t>
            </a:r>
            <a:r>
              <a:rPr sz="20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000" b="1" spc="-1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Airbnb</a:t>
            </a:r>
            <a:r>
              <a:rPr sz="20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New</a:t>
            </a:r>
            <a:r>
              <a:rPr sz="2000" b="1" spc="-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York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City</a:t>
            </a:r>
            <a:endParaRPr sz="2000" dirty="0">
              <a:latin typeface="Arial"/>
              <a:cs typeface="Arial"/>
            </a:endParaRPr>
          </a:p>
          <a:p>
            <a:pPr marL="297815" marR="3860165" indent="-285750" algn="just">
              <a:lnSpc>
                <a:spcPct val="114999"/>
              </a:lnSpc>
              <a:spcBef>
                <a:spcPts val="1605"/>
              </a:spcBef>
              <a:buFont typeface="Wingdings" panose="05000000000000000000" pitchFamily="2" charset="2"/>
              <a:buChar char="Ø"/>
              <a:tabLst>
                <a:tab pos="364490" algn="l"/>
              </a:tabLst>
            </a:pP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Here</a:t>
            </a:r>
            <a:r>
              <a:rPr sz="1600" b="1" spc="9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we</a:t>
            </a:r>
            <a:r>
              <a:rPr sz="1600" b="1" spc="9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used</a:t>
            </a:r>
            <a:r>
              <a:rPr sz="1600" b="1" spc="100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Scatter</a:t>
            </a:r>
            <a:r>
              <a:rPr sz="1600" b="1" spc="9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plot</a:t>
            </a:r>
            <a:r>
              <a:rPr sz="1600" b="1" spc="100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for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displaying</a:t>
            </a:r>
            <a:r>
              <a:rPr sz="1600" b="1" spc="90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600" b="1" spc="9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most</a:t>
            </a:r>
            <a:r>
              <a:rPr sz="1600" b="1" spc="9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demanded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host</a:t>
            </a:r>
            <a:r>
              <a:rPr sz="1600" b="1" spc="35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sz="1600" b="1" spc="3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respect</a:t>
            </a:r>
            <a:r>
              <a:rPr sz="1600" b="1" spc="3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to</a:t>
            </a:r>
            <a:r>
              <a:rPr sz="1600" b="1" spc="3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Number</a:t>
            </a:r>
            <a:r>
              <a:rPr sz="1600" b="1" spc="36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of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reviews</a:t>
            </a:r>
            <a:r>
              <a:rPr sz="1600" b="1" spc="-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availability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600" b="1" spc="-2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a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year.</a:t>
            </a:r>
            <a:endParaRPr sz="1600" dirty="0">
              <a:latin typeface="Arial"/>
              <a:cs typeface="Arial"/>
            </a:endParaRPr>
          </a:p>
          <a:p>
            <a:pPr marL="297815" marR="3861435" indent="-285750" algn="just">
              <a:lnSpc>
                <a:spcPct val="114999"/>
              </a:lnSpc>
              <a:spcBef>
                <a:spcPts val="1000"/>
              </a:spcBef>
              <a:buFont typeface="Wingdings" panose="05000000000000000000" pitchFamily="2" charset="2"/>
              <a:buChar char="Ø"/>
              <a:tabLst>
                <a:tab pos="364490" algn="l"/>
              </a:tabLst>
            </a:pP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600" b="1" spc="30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the</a:t>
            </a:r>
            <a:r>
              <a:rPr sz="1600" b="1" spc="30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table</a:t>
            </a:r>
            <a:r>
              <a:rPr sz="1600" b="1" spc="30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below</a:t>
            </a:r>
            <a:r>
              <a:rPr sz="1600" b="1" spc="30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we</a:t>
            </a:r>
            <a:r>
              <a:rPr sz="1600" b="1" spc="305" dirty="0">
                <a:solidFill>
                  <a:srgbClr val="222222"/>
                </a:solidFill>
                <a:latin typeface="Arial"/>
                <a:cs typeface="Arial"/>
              </a:rPr>
              <a:t>  </a:t>
            </a:r>
            <a:r>
              <a:rPr sz="1600" b="1" spc="-20" dirty="0">
                <a:solidFill>
                  <a:srgbClr val="222222"/>
                </a:solidFill>
                <a:latin typeface="Arial"/>
                <a:cs typeface="Arial"/>
              </a:rPr>
              <a:t>have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displayed</a:t>
            </a:r>
            <a:r>
              <a:rPr sz="1600" b="1" spc="2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top</a:t>
            </a:r>
            <a:r>
              <a:rPr sz="1600" b="1" spc="2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5</a:t>
            </a:r>
            <a:r>
              <a:rPr sz="1600" b="1" spc="2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hosts</a:t>
            </a:r>
            <a:r>
              <a:rPr sz="1600" b="1" spc="28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sz="1600" b="1" spc="23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Airbnb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in</a:t>
            </a:r>
            <a:r>
              <a:rPr sz="1600" b="1" spc="-4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22222"/>
                </a:solidFill>
                <a:latin typeface="Arial"/>
                <a:cs typeface="Arial"/>
              </a:rPr>
              <a:t>New</a:t>
            </a:r>
            <a:r>
              <a:rPr sz="1600" b="1" spc="-65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York</a:t>
            </a:r>
            <a:r>
              <a:rPr sz="1600" b="1" spc="-4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22222"/>
                </a:solidFill>
                <a:latin typeface="Arial"/>
                <a:cs typeface="Arial"/>
              </a:rPr>
              <a:t>City.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6357" y="635876"/>
            <a:ext cx="5059374" cy="3254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700" y="2952750"/>
            <a:ext cx="3862599" cy="1554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1455</Words>
  <Application>Microsoft Office PowerPoint</Application>
  <PresentationFormat>On-screen Show (16:9)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MS PGothic</vt:lpstr>
      <vt:lpstr>Arial</vt:lpstr>
      <vt:lpstr>Calibri</vt:lpstr>
      <vt:lpstr>Cambria</vt:lpstr>
      <vt:lpstr>Gill Sans MT</vt:lpstr>
      <vt:lpstr>Times New Roman</vt:lpstr>
      <vt:lpstr>Trebuchet MS</vt:lpstr>
      <vt:lpstr>Wingdings</vt:lpstr>
      <vt:lpstr>Gallery</vt:lpstr>
      <vt:lpstr>Capstone Project- 1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25 most common words used in listing names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EDA Capstone Project(PPT)</dc:title>
  <dc:creator>Sindey Harshini (BGSW/PJ-FFF-P)</dc:creator>
  <cp:lastModifiedBy>Sindey Harshini (BGSW/PJ-FFF-P)</cp:lastModifiedBy>
  <cp:revision>4</cp:revision>
  <dcterms:created xsi:type="dcterms:W3CDTF">2023-02-19T13:08:53Z</dcterms:created>
  <dcterms:modified xsi:type="dcterms:W3CDTF">2023-02-21T10:50:55Z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