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63" r:id="rId2"/>
    <p:sldId id="257" r:id="rId3"/>
    <p:sldId id="287" r:id="rId4"/>
    <p:sldId id="300" r:id="rId5"/>
    <p:sldId id="301" r:id="rId6"/>
    <p:sldId id="302" r:id="rId7"/>
    <p:sldId id="299" r:id="rId8"/>
    <p:sldId id="293" r:id="rId9"/>
    <p:sldId id="288" r:id="rId10"/>
    <p:sldId id="295" r:id="rId11"/>
    <p:sldId id="290" r:id="rId12"/>
    <p:sldId id="28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2276" autoAdjust="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D9B0B-329D-45C0-AA65-67BD484D022B}"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1D800-6698-4003-84CE-07564398139B}" type="slidenum">
              <a:rPr lang="en-US" smtClean="0"/>
              <a:t>‹#›</a:t>
            </a:fld>
            <a:endParaRPr lang="en-US"/>
          </a:p>
        </p:txBody>
      </p:sp>
    </p:spTree>
    <p:extLst>
      <p:ext uri="{BB962C8B-B14F-4D97-AF65-F5344CB8AC3E}">
        <p14:creationId xmlns:p14="http://schemas.microsoft.com/office/powerpoint/2010/main" val="294876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76916" y="4371466"/>
            <a:ext cx="4500594" cy="411480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©2016 Capgemini. All rights reserved.</a:t>
            </a:r>
            <a:br>
              <a:rPr lang="en-US" dirty="0"/>
            </a:br>
            <a:r>
              <a:rPr lang="en-US" dirty="0"/>
              <a:t>The information contained in this document is proprietary and confidential. For Capgemini only.</a:t>
            </a:r>
          </a:p>
        </p:txBody>
      </p:sp>
      <p:sp>
        <p:nvSpPr>
          <p:cNvPr id="5" name="Slide Image Placeholder 4"/>
          <p:cNvSpPr>
            <a:spLocks noGrp="1" noRot="1" noChangeAspect="1"/>
          </p:cNvSpPr>
          <p:nvPr>
            <p:ph type="sldImg"/>
          </p:nvPr>
        </p:nvSpPr>
        <p:spPr>
          <a:xfrm>
            <a:off x="877888" y="665163"/>
            <a:ext cx="6096000" cy="3429000"/>
          </a:xfrm>
        </p:spPr>
      </p:sp>
    </p:spTree>
    <p:extLst>
      <p:ext uri="{BB962C8B-B14F-4D97-AF65-F5344CB8AC3E}">
        <p14:creationId xmlns:p14="http://schemas.microsoft.com/office/powerpoint/2010/main" val="146557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3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Keywords:</a:t>
            </a:r>
          </a:p>
          <a:p>
            <a:r>
              <a:rPr lang="en-US" dirty="0"/>
              <a:t>Scenario Outline</a:t>
            </a:r>
          </a:p>
          <a:p>
            <a:r>
              <a:rPr lang="en-US" dirty="0"/>
              <a:t>Examples</a:t>
            </a:r>
          </a:p>
          <a:p>
            <a:r>
              <a:rPr lang="en-US" dirty="0"/>
              <a:t>""" (Doc Strings)</a:t>
            </a:r>
          </a:p>
          <a:p>
            <a:r>
              <a:rPr lang="en-US" dirty="0"/>
              <a:t>| (Data Tables)</a:t>
            </a:r>
          </a:p>
          <a:p>
            <a:r>
              <a:rPr lang="en-US" dirty="0"/>
              <a:t>@ (Tags)</a:t>
            </a:r>
          </a:p>
          <a:p>
            <a:r>
              <a:rPr lang="en-US" dirty="0"/>
              <a:t># (Comments)</a:t>
            </a:r>
          </a:p>
          <a:p>
            <a:r>
              <a:rPr lang="en-US" dirty="0"/>
              <a:t>*</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388924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6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487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in feature holds all the text between the line containing the keyword Feature, and a line that starts with Scenario, Background, or Scenario Outline.</a:t>
            </a:r>
          </a:p>
          <a:p>
            <a:endParaRPr lang="en-US" dirty="0"/>
          </a:p>
          <a:p>
            <a:r>
              <a:rPr lang="en-US" dirty="0"/>
              <a:t>The parser will not interpret any line under feature, since they are just information to the user (Business Analyst, Quality Analyst or Developer)</a:t>
            </a:r>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386605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603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145673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95356815"/>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518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149399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921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067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278212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4915293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50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366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3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2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2622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7350386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treetop.rubyforge.org/syntactic_recogni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18347" y="4164317"/>
            <a:ext cx="5400600" cy="94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tx2"/>
                </a:solidFill>
                <a:ea typeface="+mj-ea"/>
              </a:rPr>
              <a:t>BDD</a:t>
            </a:r>
          </a:p>
          <a:p>
            <a:pPr eaLnBrk="1" hangingPunct="1"/>
            <a:r>
              <a:rPr lang="en-US" sz="2400" dirty="0">
                <a:solidFill>
                  <a:schemeClr val="tx2"/>
                </a:solidFill>
              </a:rPr>
              <a:t>Lesson 02 : Gherkin Language Basics </a:t>
            </a:r>
          </a:p>
        </p:txBody>
      </p:sp>
    </p:spTree>
    <p:extLst>
      <p:ext uri="{BB962C8B-B14F-4D97-AF65-F5344CB8AC3E}">
        <p14:creationId xmlns:p14="http://schemas.microsoft.com/office/powerpoint/2010/main" val="406448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A40A90A-4319-4A92-89E8-E66FC0726278}"/>
              </a:ext>
            </a:extLst>
          </p:cNvPr>
          <p:cNvSpPr>
            <a:spLocks noGrp="1"/>
          </p:cNvSpPr>
          <p:nvPr>
            <p:ph type="body" sz="quarter" idx="10"/>
          </p:nvPr>
        </p:nvSpPr>
        <p:spPr>
          <a:xfrm>
            <a:off x="227348" y="1193534"/>
            <a:ext cx="11700000" cy="5088020"/>
          </a:xfrm>
        </p:spPr>
        <p:txBody>
          <a:bodyPr/>
          <a:lstStyle/>
          <a:p>
            <a:pPr>
              <a:lnSpc>
                <a:spcPct val="150000"/>
              </a:lnSpc>
            </a:pPr>
            <a:r>
              <a:rPr lang="en-US" dirty="0"/>
              <a:t>Backgrounds are used with the scenarios which have common functionalities</a:t>
            </a:r>
          </a:p>
          <a:p>
            <a:pPr>
              <a:lnSpc>
                <a:spcPct val="150000"/>
              </a:lnSpc>
            </a:pPr>
            <a:r>
              <a:rPr lang="en-US" dirty="0"/>
              <a:t>They will be executed before every scenario and perform the operation specified</a:t>
            </a:r>
          </a:p>
          <a:p>
            <a:pPr>
              <a:lnSpc>
                <a:spcPct val="150000"/>
              </a:lnSpc>
            </a:pPr>
            <a:r>
              <a:rPr lang="en-US" dirty="0"/>
              <a:t>For Example: </a:t>
            </a:r>
          </a:p>
          <a:p>
            <a:pPr>
              <a:lnSpc>
                <a:spcPct val="150000"/>
              </a:lnSpc>
            </a:pPr>
            <a:r>
              <a:rPr lang="en-US" dirty="0"/>
              <a:t>In scenarios like checking user settings, profile settings, user information, the common operations are </a:t>
            </a:r>
          </a:p>
          <a:p>
            <a:pPr>
              <a:lnSpc>
                <a:spcPct val="150000"/>
              </a:lnSpc>
            </a:pPr>
            <a:r>
              <a:rPr lang="en-US" dirty="0"/>
              <a:t>	Launching the application</a:t>
            </a:r>
          </a:p>
          <a:p>
            <a:pPr>
              <a:lnSpc>
                <a:spcPct val="150000"/>
              </a:lnSpc>
            </a:pPr>
            <a:r>
              <a:rPr lang="en-US" dirty="0"/>
              <a:t>	Login into the application</a:t>
            </a:r>
          </a:p>
          <a:p>
            <a:r>
              <a:rPr lang="en-US" dirty="0"/>
              <a:t> </a:t>
            </a:r>
          </a:p>
          <a:p>
            <a:endParaRPr lang="en-US" dirty="0"/>
          </a:p>
        </p:txBody>
      </p:sp>
      <p:sp>
        <p:nvSpPr>
          <p:cNvPr id="3" name="Title 2">
            <a:extLst>
              <a:ext uri="{FF2B5EF4-FFF2-40B4-BE49-F238E27FC236}">
                <a16:creationId xmlns:a16="http://schemas.microsoft.com/office/drawing/2014/main" xmlns="" id="{1909D3AC-4D1A-4F1A-8482-7BB0C6177A14}"/>
              </a:ext>
            </a:extLst>
          </p:cNvPr>
          <p:cNvSpPr>
            <a:spLocks noGrp="1"/>
          </p:cNvSpPr>
          <p:nvPr>
            <p:ph type="title"/>
          </p:nvPr>
        </p:nvSpPr>
        <p:spPr/>
        <p:txBody>
          <a:bodyPr/>
          <a:lstStyle/>
          <a:p>
            <a:r>
              <a:rPr lang="en-US" dirty="0"/>
              <a:t>Background</a:t>
            </a:r>
          </a:p>
        </p:txBody>
      </p:sp>
      <p:pic>
        <p:nvPicPr>
          <p:cNvPr id="5" name="Picture 4" descr="A close up of a logo&#10;&#10;Description generated with high confidence">
            <a:extLst>
              <a:ext uri="{FF2B5EF4-FFF2-40B4-BE49-F238E27FC236}">
                <a16:creationId xmlns:a16="http://schemas.microsoft.com/office/drawing/2014/main" xmlns="" id="{0D4E50B5-2199-41DE-B7FE-AAD04A99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61" y="4637827"/>
            <a:ext cx="7737464" cy="723446"/>
          </a:xfrm>
          <a:prstGeom prst="rect">
            <a:avLst/>
          </a:prstGeom>
        </p:spPr>
      </p:pic>
    </p:spTree>
    <p:extLst>
      <p:ext uri="{BB962C8B-B14F-4D97-AF65-F5344CB8AC3E}">
        <p14:creationId xmlns:p14="http://schemas.microsoft.com/office/powerpoint/2010/main" val="81566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3D1343-EDBB-4EC2-9330-703194B975BF}"/>
              </a:ext>
            </a:extLst>
          </p:cNvPr>
          <p:cNvSpPr>
            <a:spLocks noGrp="1"/>
          </p:cNvSpPr>
          <p:nvPr>
            <p:ph type="body" sz="quarter" idx="10"/>
          </p:nvPr>
        </p:nvSpPr>
        <p:spPr>
          <a:xfrm>
            <a:off x="227348" y="1268414"/>
            <a:ext cx="11700000" cy="5013139"/>
          </a:xfrm>
        </p:spPr>
        <p:txBody>
          <a:bodyPr/>
          <a:lstStyle/>
          <a:p>
            <a:pPr lvl="1"/>
            <a:r>
              <a:rPr lang="en-US" dirty="0"/>
              <a:t>Based on the example given anybody can understand the working of the test and what it is intending to do. </a:t>
            </a:r>
          </a:p>
          <a:p>
            <a:pPr lvl="1"/>
            <a:endParaRPr lang="en-US" dirty="0"/>
          </a:p>
          <a:p>
            <a:pPr lvl="1"/>
            <a:r>
              <a:rPr lang="en-US" dirty="0"/>
              <a:t>It gives an unexpected powerful impact by enabling people to visualize the system even before it has been built. </a:t>
            </a:r>
          </a:p>
          <a:p>
            <a:pPr lvl="1"/>
            <a:endParaRPr lang="en-US" dirty="0"/>
          </a:p>
          <a:p>
            <a:pPr lvl="1"/>
            <a:r>
              <a:rPr lang="en-US" dirty="0"/>
              <a:t>Any of the business user would read and understand the test and would be able to give the feedback that whether it reflects their understanding of what the system should do, and any other scenario that needs to be considered.</a:t>
            </a:r>
          </a:p>
          <a:p>
            <a:endParaRPr lang="en-US" dirty="0"/>
          </a:p>
        </p:txBody>
      </p:sp>
      <p:sp>
        <p:nvSpPr>
          <p:cNvPr id="3" name="Title 2">
            <a:extLst>
              <a:ext uri="{FF2B5EF4-FFF2-40B4-BE49-F238E27FC236}">
                <a16:creationId xmlns:a16="http://schemas.microsoft.com/office/drawing/2014/main" xmlns="" id="{5D2B7AFD-30E5-4740-8CFC-BC260062127C}"/>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154170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err="1"/>
              <a:t>Gherkhin</a:t>
            </a:r>
            <a:r>
              <a:rPr lang="en-US" dirty="0"/>
              <a:t> Language and its syntax</a:t>
            </a:r>
          </a:p>
          <a:p>
            <a:pPr lvl="1"/>
            <a:r>
              <a:rPr lang="en-US" dirty="0"/>
              <a:t>Creating feature file and generating test cases</a:t>
            </a:r>
          </a:p>
        </p:txBody>
      </p:sp>
    </p:spTree>
    <p:extLst>
      <p:ext uri="{BB962C8B-B14F-4D97-AF65-F5344CB8AC3E}">
        <p14:creationId xmlns:p14="http://schemas.microsoft.com/office/powerpoint/2010/main" val="402139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712270" y="1447800"/>
            <a:ext cx="7950218" cy="4643438"/>
          </a:xfrm>
        </p:spPr>
        <p:txBody>
          <a:bodyPr/>
          <a:lstStyle/>
          <a:p>
            <a:pPr marL="342900" indent="-342900" defTabSz="912813" fontAlgn="base">
              <a:spcBef>
                <a:spcPct val="0"/>
              </a:spcBef>
              <a:buClr>
                <a:srgbClr val="0098CC"/>
              </a:buClr>
              <a:buAutoNum type="arabicPeriod"/>
            </a:pPr>
            <a:r>
              <a:rPr lang="en-US" dirty="0">
                <a:solidFill>
                  <a:srgbClr val="484848"/>
                </a:solidFill>
              </a:rPr>
              <a:t>What will be extension of a feature file?</a:t>
            </a:r>
          </a:p>
          <a:p>
            <a:pPr defTabSz="912813" fontAlgn="base">
              <a:spcBef>
                <a:spcPct val="0"/>
              </a:spcBef>
              <a:buClr>
                <a:srgbClr val="0098CC"/>
              </a:buClr>
            </a:pPr>
            <a:r>
              <a:rPr lang="en-US" dirty="0">
                <a:solidFill>
                  <a:srgbClr val="484848"/>
                </a:solidFill>
              </a:rPr>
              <a:t>	a.	.exe</a:t>
            </a:r>
          </a:p>
          <a:p>
            <a:pPr defTabSz="912813" fontAlgn="base">
              <a:spcBef>
                <a:spcPct val="0"/>
              </a:spcBef>
              <a:buClr>
                <a:srgbClr val="0098CC"/>
              </a:buClr>
            </a:pPr>
            <a:r>
              <a:rPr lang="en-US" dirty="0">
                <a:solidFill>
                  <a:srgbClr val="484848"/>
                </a:solidFill>
              </a:rPr>
              <a:t>	b.	.obj</a:t>
            </a:r>
          </a:p>
          <a:p>
            <a:pPr defTabSz="912813" fontAlgn="base">
              <a:spcBef>
                <a:spcPct val="0"/>
              </a:spcBef>
              <a:buClr>
                <a:srgbClr val="0098CC"/>
              </a:buClr>
            </a:pPr>
            <a:r>
              <a:rPr lang="en-US" dirty="0">
                <a:solidFill>
                  <a:srgbClr val="484848"/>
                </a:solidFill>
              </a:rPr>
              <a:t>	c. 	.feature</a:t>
            </a:r>
          </a:p>
          <a:p>
            <a:pPr defTabSz="912813" fontAlgn="base">
              <a:spcBef>
                <a:spcPct val="0"/>
              </a:spcBef>
              <a:buClr>
                <a:srgbClr val="0098CC"/>
              </a:buClr>
            </a:pPr>
            <a:r>
              <a:rPr lang="en-US" dirty="0">
                <a:solidFill>
                  <a:srgbClr val="484848"/>
                </a:solidFill>
              </a:rPr>
              <a:t>	d.	.</a:t>
            </a:r>
            <a:r>
              <a:rPr lang="en-US" dirty="0" err="1">
                <a:solidFill>
                  <a:srgbClr val="484848"/>
                </a:solidFill>
              </a:rPr>
              <a:t>sfj</a:t>
            </a: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marL="342900" indent="-342900" defTabSz="912813" fontAlgn="base">
              <a:spcBef>
                <a:spcPct val="0"/>
              </a:spcBef>
              <a:buClr>
                <a:srgbClr val="0098CC"/>
              </a:buClr>
              <a:buAutoNum type="arabicPeriod"/>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Introduction to Gherkin Language</a:t>
            </a:r>
          </a:p>
          <a:p>
            <a:pPr lvl="1"/>
            <a:r>
              <a:rPr lang="en-US" dirty="0"/>
              <a:t>Generating Behavior test cases</a:t>
            </a:r>
          </a:p>
          <a:p>
            <a:pPr lvl="1"/>
            <a:r>
              <a:rPr lang="en-US" dirty="0"/>
              <a:t>Running test cases</a:t>
            </a:r>
          </a:p>
          <a:p>
            <a:pPr lvl="1"/>
            <a:r>
              <a:rPr lang="en-US" dirty="0"/>
              <a:t>Creating tags</a:t>
            </a:r>
          </a:p>
          <a:p>
            <a:pPr lvl="1"/>
            <a:r>
              <a:rPr lang="en-US" dirty="0"/>
              <a:t>Categorizing tests based on tags</a:t>
            </a:r>
          </a:p>
          <a:p>
            <a:endParaRPr lang="en-US" dirty="0"/>
          </a:p>
          <a:p>
            <a:endParaRPr lang="en-US" dirty="0"/>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language, that is used to write </a:t>
            </a:r>
            <a:r>
              <a:rPr lang="en-US" b="1" dirty="0"/>
              <a:t>Features, Background, Scenarios, and Steps</a:t>
            </a:r>
            <a:r>
              <a:rPr lang="en-US" dirty="0"/>
              <a:t>.</a:t>
            </a:r>
          </a:p>
          <a:p>
            <a:pPr marL="285750" indent="-285750">
              <a:lnSpc>
                <a:spcPct val="150000"/>
              </a:lnSpc>
              <a:buFont typeface="Arial" panose="020B0604020202020204" pitchFamily="34" charset="0"/>
              <a:buChar char="•"/>
            </a:pPr>
            <a:r>
              <a:rPr lang="en-US" dirty="0"/>
              <a:t>Gherkin helps us to write concrete requirements.</a:t>
            </a:r>
          </a:p>
          <a:p>
            <a:pPr marL="285750" indent="-285750">
              <a:lnSpc>
                <a:spcPct val="150000"/>
              </a:lnSpc>
              <a:buFont typeface="Arial" panose="020B0604020202020204" pitchFamily="34" charset="0"/>
              <a:buChar char="•"/>
            </a:pPr>
            <a:r>
              <a:rPr lang="en-US" dirty="0"/>
              <a:t>Gherkin files are plain text Files and have the extension .feature. </a:t>
            </a:r>
          </a:p>
          <a:p>
            <a:pPr marL="285750" indent="-285750">
              <a:lnSpc>
                <a:spcPct val="150000"/>
              </a:lnSpc>
              <a:buFont typeface="Arial" panose="020B0604020202020204" pitchFamily="34" charset="0"/>
              <a:buChar char="•"/>
            </a:pPr>
            <a:r>
              <a:rPr lang="en-US" dirty="0"/>
              <a:t>Gherkin syntax is simple and readable</a:t>
            </a:r>
          </a:p>
          <a:p>
            <a:pPr marL="285750" indent="-285750">
              <a:lnSpc>
                <a:spcPct val="150000"/>
              </a:lnSpc>
              <a:buFont typeface="Arial" panose="020B0604020202020204" pitchFamily="34" charset="0"/>
              <a:buChar char="•"/>
            </a:pPr>
            <a:r>
              <a:rPr lang="en-US" dirty="0"/>
              <a:t>Each line that is not blank has to start with a Gherkin keyword, followed by any text you like. </a:t>
            </a:r>
          </a:p>
          <a:p>
            <a:pPr marL="285750" indent="-285750">
              <a:lnSpc>
                <a:spcPct val="150000"/>
              </a:lnSpc>
              <a:buFont typeface="Arial" panose="020B0604020202020204" pitchFamily="34" charset="0"/>
              <a:buChar char="•"/>
            </a:pPr>
            <a:r>
              <a:rPr lang="en-US" dirty="0"/>
              <a:t>Gherkin is based on </a:t>
            </a:r>
            <a:r>
              <a:rPr lang="en-US" dirty="0" err="1">
                <a:hlinkClick r:id="rId3"/>
              </a:rPr>
              <a:t>TreeTop</a:t>
            </a:r>
            <a:r>
              <a:rPr lang="en-US" dirty="0">
                <a:hlinkClick r:id="rId3"/>
              </a:rPr>
              <a:t> Grammar</a:t>
            </a:r>
            <a:r>
              <a:rPr lang="en-US" dirty="0"/>
              <a:t> which exists in 37+ languages thus you can write your gherkin in 37+ spoken languages.</a:t>
            </a:r>
          </a:p>
          <a:p>
            <a:pPr marL="285750" indent="-285750">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Introduction to Gherkin Language</a:t>
            </a:r>
            <a:br>
              <a:rPr lang="en-US" dirty="0"/>
            </a:br>
            <a:endParaRPr lang="en-US" dirty="0"/>
          </a:p>
        </p:txBody>
      </p:sp>
    </p:spTree>
    <p:extLst>
      <p:ext uri="{BB962C8B-B14F-4D97-AF65-F5344CB8AC3E}">
        <p14:creationId xmlns:p14="http://schemas.microsoft.com/office/powerpoint/2010/main" val="28261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line-oriented language like Python and YAML</a:t>
            </a:r>
          </a:p>
          <a:p>
            <a:pPr marL="285750" indent="-285750">
              <a:lnSpc>
                <a:spcPct val="150000"/>
              </a:lnSpc>
              <a:buFont typeface="Arial" panose="020B0604020202020204" pitchFamily="34" charset="0"/>
              <a:buChar char="•"/>
            </a:pPr>
            <a:r>
              <a:rPr lang="en-US" dirty="0"/>
              <a:t>Each line called step and starts with keyword and end of the line terminates the step. </a:t>
            </a:r>
          </a:p>
          <a:p>
            <a:pPr marL="285750" indent="-285750">
              <a:lnSpc>
                <a:spcPct val="150000"/>
              </a:lnSpc>
              <a:buFont typeface="Arial" panose="020B0604020202020204" pitchFamily="34" charset="0"/>
              <a:buChar char="•"/>
            </a:pPr>
            <a:r>
              <a:rPr lang="en-US" dirty="0"/>
              <a:t>Tab or space (preferred) are used for indentation.</a:t>
            </a:r>
          </a:p>
          <a:p>
            <a:pPr marL="285750" indent="-285750">
              <a:lnSpc>
                <a:spcPct val="150000"/>
              </a:lnSpc>
              <a:buFont typeface="Arial" panose="020B0604020202020204" pitchFamily="34" charset="0"/>
              <a:buChar char="•"/>
            </a:pPr>
            <a:r>
              <a:rPr lang="en-US" dirty="0"/>
              <a:t>Comments can be added anywhere but start with a # sign.</a:t>
            </a:r>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Gherkin Syntax</a:t>
            </a:r>
          </a:p>
        </p:txBody>
      </p:sp>
    </p:spTree>
    <p:extLst>
      <p:ext uri="{BB962C8B-B14F-4D97-AF65-F5344CB8AC3E}">
        <p14:creationId xmlns:p14="http://schemas.microsoft.com/office/powerpoint/2010/main" val="40439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a:lnSpc>
                <a:spcPct val="150000"/>
              </a:lnSpc>
            </a:pPr>
            <a:r>
              <a:rPr lang="en-US" dirty="0"/>
              <a:t>The keywords are −</a:t>
            </a:r>
          </a:p>
          <a:p>
            <a:pPr marL="285750" indent="-285750" fontAlgn="base">
              <a:buFont typeface="Arial" panose="020B0604020202020204" pitchFamily="34" charset="0"/>
              <a:buChar char="•"/>
            </a:pPr>
            <a:r>
              <a:rPr lang="en-US" dirty="0"/>
              <a:t>Feature</a:t>
            </a:r>
          </a:p>
          <a:p>
            <a:pPr marL="285750" indent="-285750" fontAlgn="base">
              <a:buFont typeface="Arial" panose="020B0604020202020204" pitchFamily="34" charset="0"/>
              <a:buChar char="•"/>
            </a:pPr>
            <a:r>
              <a:rPr lang="en-US" dirty="0"/>
              <a:t>Scenario</a:t>
            </a:r>
          </a:p>
          <a:p>
            <a:pPr marL="285750" indent="-285750" fontAlgn="base">
              <a:buFont typeface="Arial" panose="020B0604020202020204" pitchFamily="34" charset="0"/>
              <a:buChar char="•"/>
            </a:pPr>
            <a:r>
              <a:rPr lang="en-US" dirty="0"/>
              <a:t>Given, When, Then, And, But (Steps)</a:t>
            </a:r>
          </a:p>
          <a:p>
            <a:pPr marL="285750" indent="-285750" fontAlgn="base">
              <a:buFont typeface="Arial" panose="020B0604020202020204" pitchFamily="34" charset="0"/>
              <a:buChar char="•"/>
            </a:pPr>
            <a:r>
              <a:rPr lang="en-US" dirty="0"/>
              <a:t>Background</a:t>
            </a:r>
          </a:p>
          <a:p>
            <a:pPr marL="285750" indent="-285750" fontAlgn="base">
              <a:buFont typeface="Arial" panose="020B0604020202020204" pitchFamily="34" charset="0"/>
              <a:buChar char="•"/>
            </a:pPr>
            <a:r>
              <a:rPr lang="en-US" dirty="0"/>
              <a:t>Scenario outline</a:t>
            </a:r>
          </a:p>
          <a:p>
            <a:endParaRPr lang="en-US" dirty="0"/>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Gherkin Keywords</a:t>
            </a:r>
          </a:p>
        </p:txBody>
      </p:sp>
    </p:spTree>
    <p:extLst>
      <p:ext uri="{BB962C8B-B14F-4D97-AF65-F5344CB8AC3E}">
        <p14:creationId xmlns:p14="http://schemas.microsoft.com/office/powerpoint/2010/main" val="106693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EDE5C7E-B90B-4259-8DAA-5548853EDE6A}"/>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xmlns="" id="{631C7B43-69C7-4BBA-81FA-BA5B31D983A4}"/>
              </a:ext>
            </a:extLst>
          </p:cNvPr>
          <p:cNvSpPr txBox="1"/>
          <p:nvPr/>
        </p:nvSpPr>
        <p:spPr>
          <a:xfrm>
            <a:off x="1229710" y="1671145"/>
            <a:ext cx="7583214" cy="2585323"/>
          </a:xfrm>
          <a:prstGeom prst="rect">
            <a:avLst/>
          </a:prstGeom>
          <a:noFill/>
        </p:spPr>
        <p:txBody>
          <a:bodyPr wrap="square" rtlCol="0">
            <a:spAutoFit/>
          </a:bodyPr>
          <a:lstStyle/>
          <a:p>
            <a:r>
              <a:rPr lang="en-US" b="1" i="1" dirty="0"/>
              <a:t>Feature:</a:t>
            </a:r>
            <a:r>
              <a:rPr lang="en-US" i="1" dirty="0"/>
              <a:t> Search feature for users</a:t>
            </a:r>
            <a:r>
              <a:rPr lang="en-US" dirty="0"/>
              <a:t/>
            </a:r>
            <a:br>
              <a:rPr lang="en-US" dirty="0"/>
            </a:br>
            <a:r>
              <a:rPr lang="en-US" i="1" dirty="0"/>
              <a:t>This feature is very important because it will allow users to filter products</a:t>
            </a:r>
            <a:endParaRPr lang="en-US" dirty="0"/>
          </a:p>
          <a:p>
            <a:r>
              <a:rPr lang="en-US" b="1" i="1" dirty="0"/>
              <a:t>Scenario:</a:t>
            </a:r>
            <a:r>
              <a:rPr lang="en-US" i="1" dirty="0"/>
              <a:t> When a user searches, without spelling mistake, for a product name present in inventory. All the products with similar name should be displayed</a:t>
            </a:r>
            <a:endParaRPr lang="en-US" dirty="0"/>
          </a:p>
          <a:p>
            <a:r>
              <a:rPr lang="en-US" b="1" i="1" dirty="0"/>
              <a:t>Given</a:t>
            </a:r>
            <a:r>
              <a:rPr lang="en-US" i="1" dirty="0"/>
              <a:t> User is on the main page of www.myshopingsite.com</a:t>
            </a:r>
            <a:r>
              <a:rPr lang="en-US" dirty="0"/>
              <a:t/>
            </a:r>
            <a:br>
              <a:rPr lang="en-US" dirty="0"/>
            </a:br>
            <a:r>
              <a:rPr lang="en-US" b="1" i="1" dirty="0"/>
              <a:t>When </a:t>
            </a:r>
            <a:r>
              <a:rPr lang="en-US" i="1" dirty="0"/>
              <a:t>User searches for laptops</a:t>
            </a:r>
            <a:r>
              <a:rPr lang="en-US" dirty="0"/>
              <a:t/>
            </a:r>
            <a:br>
              <a:rPr lang="en-US" dirty="0"/>
            </a:br>
            <a:r>
              <a:rPr lang="en-US" b="1" i="1" dirty="0"/>
              <a:t>Then</a:t>
            </a:r>
            <a:r>
              <a:rPr lang="en-US" i="1" dirty="0"/>
              <a:t> search page should be updated with the lists of laptops</a:t>
            </a:r>
            <a:endParaRPr lang="en-US" dirty="0"/>
          </a:p>
        </p:txBody>
      </p:sp>
    </p:spTree>
    <p:extLst>
      <p:ext uri="{BB962C8B-B14F-4D97-AF65-F5344CB8AC3E}">
        <p14:creationId xmlns:p14="http://schemas.microsoft.com/office/powerpoint/2010/main" val="10738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E2AEE4E-A7FD-4D5C-AA3F-27DD4A2F31EB}"/>
              </a:ext>
            </a:extLst>
          </p:cNvPr>
          <p:cNvSpPr>
            <a:spLocks noGrp="1"/>
          </p:cNvSpPr>
          <p:nvPr>
            <p:ph type="body" sz="quarter" idx="10"/>
          </p:nvPr>
        </p:nvSpPr>
        <p:spPr/>
        <p:txBody>
          <a:bodyPr/>
          <a:lstStyle/>
          <a:p>
            <a:pPr marL="285750" indent="-285750" fontAlgn="base">
              <a:buFont typeface="Arial" panose="020B0604020202020204" pitchFamily="34" charset="0"/>
              <a:buChar char="•"/>
            </a:pPr>
            <a:r>
              <a:rPr lang="en-US" dirty="0"/>
              <a:t>Single Gherkin source file should have a description of the single feature.</a:t>
            </a:r>
          </a:p>
          <a:p>
            <a:pPr marL="285750" indent="-285750" fontAlgn="base">
              <a:buFont typeface="Arial" panose="020B0604020202020204" pitchFamily="34" charset="0"/>
              <a:buChar char="•"/>
            </a:pPr>
            <a:r>
              <a:rPr lang="en-US" dirty="0"/>
              <a:t>the source file should have the .</a:t>
            </a:r>
            <a:r>
              <a:rPr lang="en-US" i="1" dirty="0"/>
              <a:t>feature</a:t>
            </a:r>
            <a:r>
              <a:rPr lang="en-US" dirty="0"/>
              <a:t> extension.</a:t>
            </a:r>
          </a:p>
          <a:p>
            <a:endParaRPr lang="en-US" dirty="0"/>
          </a:p>
        </p:txBody>
      </p:sp>
      <p:sp>
        <p:nvSpPr>
          <p:cNvPr id="3" name="Title 2">
            <a:extLst>
              <a:ext uri="{FF2B5EF4-FFF2-40B4-BE49-F238E27FC236}">
                <a16:creationId xmlns:a16="http://schemas.microsoft.com/office/drawing/2014/main" xmlns="" id="{32E4F4A6-9EB8-4F0B-A15D-8DF19E9BFF8F}"/>
              </a:ext>
            </a:extLst>
          </p:cNvPr>
          <p:cNvSpPr>
            <a:spLocks noGrp="1"/>
          </p:cNvSpPr>
          <p:nvPr>
            <p:ph type="title"/>
          </p:nvPr>
        </p:nvSpPr>
        <p:spPr/>
        <p:txBody>
          <a:bodyPr/>
          <a:lstStyle/>
          <a:p>
            <a:r>
              <a:rPr lang="en-US" dirty="0"/>
              <a:t>Rules for using Gherkin</a:t>
            </a:r>
          </a:p>
        </p:txBody>
      </p:sp>
    </p:spTree>
    <p:extLst>
      <p:ext uri="{BB962C8B-B14F-4D97-AF65-F5344CB8AC3E}">
        <p14:creationId xmlns:p14="http://schemas.microsoft.com/office/powerpoint/2010/main" val="27871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15E9682-538C-4DA9-9495-2B064164ED78}"/>
              </a:ext>
            </a:extLst>
          </p:cNvPr>
          <p:cNvSpPr>
            <a:spLocks noGrp="1"/>
          </p:cNvSpPr>
          <p:nvPr>
            <p:ph type="body" sz="quarter" idx="10"/>
          </p:nvPr>
        </p:nvSpPr>
        <p:spPr>
          <a:xfrm>
            <a:off x="227348" y="1010653"/>
            <a:ext cx="11700000" cy="5559111"/>
          </a:xfrm>
        </p:spPr>
        <p:txBody>
          <a:bodyPr/>
          <a:lstStyle/>
          <a:p>
            <a:endParaRPr lang="en-US" dirty="0"/>
          </a:p>
        </p:txBody>
      </p:sp>
      <p:sp>
        <p:nvSpPr>
          <p:cNvPr id="7" name="Title 6">
            <a:extLst>
              <a:ext uri="{FF2B5EF4-FFF2-40B4-BE49-F238E27FC236}">
                <a16:creationId xmlns:a16="http://schemas.microsoft.com/office/drawing/2014/main" xmlns="" id="{C5E395CD-A0F0-45FA-B650-CA5D447244BA}"/>
              </a:ext>
            </a:extLst>
          </p:cNvPr>
          <p:cNvSpPr>
            <a:spLocks noGrp="1"/>
          </p:cNvSpPr>
          <p:nvPr>
            <p:ph type="title"/>
          </p:nvPr>
        </p:nvSpPr>
        <p:spPr/>
        <p:txBody>
          <a:bodyPr/>
          <a:lstStyle/>
          <a:p>
            <a:r>
              <a:rPr lang="en-US"/>
              <a:t>Gherkin </a:t>
            </a:r>
            <a:r>
              <a:rPr lang="en-US" smtClean="0"/>
              <a:t>Feature </a:t>
            </a:r>
            <a:r>
              <a:rPr lang="en-US" dirty="0"/>
              <a:t>file</a:t>
            </a:r>
          </a:p>
        </p:txBody>
      </p:sp>
      <p:pic>
        <p:nvPicPr>
          <p:cNvPr id="10" name="Picture 9" descr="A screenshot of a cell phone&#10;&#10;Description generated with very high confidence">
            <a:extLst>
              <a:ext uri="{FF2B5EF4-FFF2-40B4-BE49-F238E27FC236}">
                <a16:creationId xmlns:a16="http://schemas.microsoft.com/office/drawing/2014/main" xmlns="" id="{02423468-4064-44A0-A0CB-52C695148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4" y="1540566"/>
            <a:ext cx="9064487" cy="4619952"/>
          </a:xfrm>
          <a:prstGeom prst="rect">
            <a:avLst/>
          </a:prstGeom>
        </p:spPr>
      </p:pic>
    </p:spTree>
    <p:extLst>
      <p:ext uri="{BB962C8B-B14F-4D97-AF65-F5344CB8AC3E}">
        <p14:creationId xmlns:p14="http://schemas.microsoft.com/office/powerpoint/2010/main" val="17823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11DDEC-6AEA-4EAF-A1A4-3BB40B2CE0BA}"/>
              </a:ext>
            </a:extLst>
          </p:cNvPr>
          <p:cNvSpPr>
            <a:spLocks noGrp="1"/>
          </p:cNvSpPr>
          <p:nvPr>
            <p:ph type="body" sz="quarter" idx="10"/>
          </p:nvPr>
        </p:nvSpPr>
        <p:spPr>
          <a:xfrm>
            <a:off x="227348" y="1268414"/>
            <a:ext cx="11700000" cy="4784516"/>
          </a:xfrm>
        </p:spPr>
        <p:txBody>
          <a:bodyPr/>
          <a:lstStyle/>
          <a:p>
            <a:pPr>
              <a:lnSpc>
                <a:spcPct val="150000"/>
              </a:lnSpc>
            </a:pPr>
            <a:r>
              <a:rPr lang="en-US" dirty="0"/>
              <a:t>Feature acts as a heading for a Scenario</a:t>
            </a:r>
          </a:p>
          <a:p>
            <a:pPr>
              <a:lnSpc>
                <a:spcPct val="150000"/>
              </a:lnSpc>
            </a:pPr>
            <a:r>
              <a:rPr lang="en-US" dirty="0"/>
              <a:t>Feature has a list of steps to be performed in particular scenario as a whole</a:t>
            </a:r>
          </a:p>
          <a:p>
            <a:pPr>
              <a:lnSpc>
                <a:spcPct val="150000"/>
              </a:lnSpc>
            </a:pPr>
            <a:r>
              <a:rPr lang="en-US" dirty="0"/>
              <a:t>The </a:t>
            </a:r>
            <a:r>
              <a:rPr lang="en-US" b="1" dirty="0"/>
              <a:t>Feature</a:t>
            </a:r>
            <a:r>
              <a:rPr lang="en-US" dirty="0"/>
              <a:t> keyword is used to describe a software feature, and to group the related scenarios. </a:t>
            </a:r>
          </a:p>
          <a:p>
            <a:pPr>
              <a:lnSpc>
                <a:spcPct val="150000"/>
              </a:lnSpc>
            </a:pPr>
            <a:r>
              <a:rPr lang="en-US" dirty="0"/>
              <a:t>A Feature has three basic elements </a:t>
            </a:r>
          </a:p>
          <a:p>
            <a:pPr marL="519113" lvl="1" indent="-285750">
              <a:lnSpc>
                <a:spcPct val="150000"/>
              </a:lnSpc>
              <a:buFont typeface="Arial" panose="020B0604020202020204" pitchFamily="34" charset="0"/>
              <a:buChar char="•"/>
            </a:pPr>
            <a:r>
              <a:rPr lang="en-US" dirty="0"/>
              <a:t>The keyword – Feature.</a:t>
            </a:r>
          </a:p>
          <a:p>
            <a:pPr marL="519113" lvl="1" indent="-285750">
              <a:lnSpc>
                <a:spcPct val="150000"/>
              </a:lnSpc>
              <a:buFont typeface="Arial" panose="020B0604020202020204" pitchFamily="34" charset="0"/>
              <a:buChar char="•"/>
            </a:pPr>
            <a:r>
              <a:rPr lang="en-US" dirty="0"/>
              <a:t>The name of the feature, provided on the same line as the Feature keyword.</a:t>
            </a:r>
          </a:p>
          <a:p>
            <a:pPr marL="519113" lvl="1" indent="-285750">
              <a:lnSpc>
                <a:spcPct val="150000"/>
              </a:lnSpc>
              <a:buFont typeface="Arial" panose="020B0604020202020204" pitchFamily="34" charset="0"/>
              <a:buChar char="•"/>
            </a:pPr>
            <a:r>
              <a:rPr lang="en-US" dirty="0"/>
              <a:t>An optional description that can span multiple lines </a:t>
            </a:r>
          </a:p>
          <a:p>
            <a:pPr>
              <a:lnSpc>
                <a:spcPct val="150000"/>
              </a:lnSpc>
            </a:pPr>
            <a:r>
              <a:rPr lang="en-US" dirty="0"/>
              <a:t>Feature files are the base files to hold all the scenarios</a:t>
            </a:r>
          </a:p>
          <a:p>
            <a:endParaRPr lang="en-US" dirty="0"/>
          </a:p>
        </p:txBody>
      </p:sp>
      <p:sp>
        <p:nvSpPr>
          <p:cNvPr id="3" name="Title 2">
            <a:extLst>
              <a:ext uri="{FF2B5EF4-FFF2-40B4-BE49-F238E27FC236}">
                <a16:creationId xmlns:a16="http://schemas.microsoft.com/office/drawing/2014/main" xmlns="" id="{D6BE5372-28B1-4668-A02C-9667E2AABA53}"/>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2482992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5371</TotalTime>
  <Words>375</Words>
  <Application>Microsoft Office PowerPoint</Application>
  <PresentationFormat>Widescreen</PresentationFormat>
  <Paragraphs>111</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Verdana</vt:lpstr>
      <vt:lpstr>Wingdings</vt:lpstr>
      <vt:lpstr>Section slides</vt:lpstr>
      <vt:lpstr>think-cell Slide</vt:lpstr>
      <vt:lpstr>PowerPoint Presentation</vt:lpstr>
      <vt:lpstr>Lesson Objectives</vt:lpstr>
      <vt:lpstr>Introduction to Gherkin Language </vt:lpstr>
      <vt:lpstr>Gherkin Syntax</vt:lpstr>
      <vt:lpstr>Gherkin Keywords</vt:lpstr>
      <vt:lpstr>Example</vt:lpstr>
      <vt:lpstr>Rules for using Gherkin</vt:lpstr>
      <vt:lpstr>Gherkin Feature file</vt:lpstr>
      <vt:lpstr>Feature</vt:lpstr>
      <vt:lpstr>Background</vt:lpstr>
      <vt:lpstr>Feature</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Tembhare, Anjulata</dc:creator>
  <cp:lastModifiedBy>Sarkar, Arijeet</cp:lastModifiedBy>
  <cp:revision>14</cp:revision>
  <dcterms:created xsi:type="dcterms:W3CDTF">2018-05-20T14:20:16Z</dcterms:created>
  <dcterms:modified xsi:type="dcterms:W3CDTF">2019-03-18T10:57:59Z</dcterms:modified>
</cp:coreProperties>
</file>