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278" r:id="rId5"/>
    <p:sldId id="285" r:id="rId6"/>
    <p:sldId id="280" r:id="rId7"/>
    <p:sldId id="282" r:id="rId8"/>
    <p:sldId id="294" r:id="rId9"/>
    <p:sldId id="295" r:id="rId10"/>
    <p:sldId id="302" r:id="rId11"/>
    <p:sldId id="303" r:id="rId12"/>
    <p:sldId id="304" r:id="rId13"/>
    <p:sldId id="305" r:id="rId14"/>
    <p:sldId id="306" r:id="rId15"/>
    <p:sldId id="307" r:id="rId16"/>
    <p:sldId id="290" r:id="rId17"/>
    <p:sldId id="292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ANTI PESTO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181" y="2883159"/>
            <a:ext cx="3493008" cy="1604865"/>
          </a:xfrm>
        </p:spPr>
        <p:txBody>
          <a:bodyPr/>
          <a:lstStyle/>
          <a:p>
            <a:r>
              <a:rPr lang="en-US" dirty="0"/>
              <a:t>A web application for Agricultural Improvement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924D-FA34-BEB4-C685-E12565BB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396346"/>
          </a:xfrm>
        </p:spPr>
        <p:txBody>
          <a:bodyPr/>
          <a:lstStyle/>
          <a:p>
            <a:r>
              <a:rPr lang="en-US" dirty="0"/>
              <a:t>Pests and disease management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C9A58-F212-E3C6-B0CF-EE6708A2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F0675-2426-A043-C98B-990B8C84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49894"/>
            <a:ext cx="6766560" cy="3521092"/>
          </a:xfrm>
        </p:spPr>
        <p:txBody>
          <a:bodyPr>
            <a:normAutofit/>
          </a:bodyPr>
          <a:lstStyle/>
          <a:p>
            <a:r>
              <a:rPr lang="en-US" sz="2000" dirty="0"/>
              <a:t>Details of different harmful pests and related diseases of crops will be shown here.</a:t>
            </a:r>
          </a:p>
          <a:p>
            <a:endParaRPr lang="en-US" sz="2000" dirty="0"/>
          </a:p>
          <a:p>
            <a:r>
              <a:rPr lang="en-US" sz="2000" dirty="0"/>
              <a:t>Based upon the problem , suitable solutions will be mentioned.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592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BF75-B4FA-0428-47FC-BEE4B415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331032"/>
          </a:xfrm>
        </p:spPr>
        <p:txBody>
          <a:bodyPr/>
          <a:lstStyle/>
          <a:p>
            <a:r>
              <a:rPr lang="en-US" dirty="0"/>
              <a:t>Government schemes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6F370-A76B-F4C8-EBB9-3C717621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2A64A-A0D7-5904-9313-9AB56D68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528596"/>
            <a:ext cx="6766560" cy="3642390"/>
          </a:xfrm>
        </p:spPr>
        <p:txBody>
          <a:bodyPr>
            <a:normAutofit/>
          </a:bodyPr>
          <a:lstStyle/>
          <a:p>
            <a:r>
              <a:rPr lang="en-US" sz="1800" dirty="0"/>
              <a:t>The schemes provided by the Government for the farmers will be displayed with requirements and eligibility criteria.</a:t>
            </a:r>
          </a:p>
          <a:p>
            <a:endParaRPr lang="en-US" sz="1800" dirty="0"/>
          </a:p>
          <a:p>
            <a:r>
              <a:rPr lang="en-US" sz="1800" dirty="0"/>
              <a:t>Some popular schemes are :</a:t>
            </a:r>
          </a:p>
          <a:p>
            <a:r>
              <a:rPr lang="en-US" sz="1800" dirty="0"/>
              <a:t>  PM </a:t>
            </a:r>
            <a:r>
              <a:rPr lang="en-US" sz="1800" dirty="0" err="1"/>
              <a:t>Fasal</a:t>
            </a:r>
            <a:r>
              <a:rPr lang="en-US" sz="1800" dirty="0"/>
              <a:t> Bima </a:t>
            </a:r>
            <a:r>
              <a:rPr lang="en-US" sz="1800" dirty="0" err="1"/>
              <a:t>Yojna</a:t>
            </a:r>
            <a:endParaRPr lang="en-US" sz="1800" dirty="0"/>
          </a:p>
          <a:p>
            <a:r>
              <a:rPr lang="en-US" sz="1800" dirty="0"/>
              <a:t>  PM </a:t>
            </a:r>
            <a:r>
              <a:rPr lang="en-US" sz="1800" dirty="0" err="1"/>
              <a:t>Kisaan</a:t>
            </a:r>
            <a:r>
              <a:rPr lang="en-US" sz="1800" dirty="0"/>
              <a:t> Samman Nidhi </a:t>
            </a:r>
            <a:r>
              <a:rPr lang="en-US" sz="1800" dirty="0" err="1"/>
              <a:t>Yojna</a:t>
            </a:r>
            <a:endParaRPr lang="en-US" sz="1800" dirty="0"/>
          </a:p>
          <a:p>
            <a:r>
              <a:rPr lang="en-US" sz="1800" dirty="0"/>
              <a:t>  Gramin </a:t>
            </a:r>
            <a:r>
              <a:rPr lang="en-US" sz="1800" dirty="0" err="1"/>
              <a:t>Bhandaran</a:t>
            </a:r>
            <a:r>
              <a:rPr lang="en-US" sz="1800" dirty="0"/>
              <a:t> </a:t>
            </a:r>
            <a:r>
              <a:rPr lang="en-US" sz="1800" dirty="0" err="1"/>
              <a:t>Yojna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661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A4F8-B295-60AD-D4C7-23098777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359024"/>
          </a:xfrm>
        </p:spPr>
        <p:txBody>
          <a:bodyPr/>
          <a:lstStyle/>
          <a:p>
            <a:r>
              <a:rPr lang="en-US" sz="4000" dirty="0"/>
              <a:t>Forms and queries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CB880-7C85-90F4-19D0-5C70CFA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984BED-47E4-6E50-F1E7-7F0C53AF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575249"/>
            <a:ext cx="6766560" cy="3595737"/>
          </a:xfrm>
        </p:spPr>
        <p:txBody>
          <a:bodyPr>
            <a:normAutofit/>
          </a:bodyPr>
          <a:lstStyle/>
          <a:p>
            <a:r>
              <a:rPr lang="en-US" sz="2400" dirty="0"/>
              <a:t>Users will be given an option to submit queries.</a:t>
            </a:r>
          </a:p>
          <a:p>
            <a:endParaRPr lang="en-US" sz="2400" dirty="0"/>
          </a:p>
          <a:p>
            <a:r>
              <a:rPr lang="en-US" sz="2400" dirty="0"/>
              <a:t>If there is some new type of damage to the crop has occurred, it will be noticed and solution will be found.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455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01702"/>
            <a:ext cx="7439243" cy="1309978"/>
          </a:xfrm>
        </p:spPr>
        <p:txBody>
          <a:bodyPr/>
          <a:lstStyle/>
          <a:p>
            <a:pPr algn="ctr"/>
            <a:r>
              <a:rPr lang="en-US" dirty="0"/>
              <a:t>AREAS OF FOCUS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6784" y="2071314"/>
            <a:ext cx="3813048" cy="730504"/>
          </a:xfrm>
        </p:spPr>
        <p:txBody>
          <a:bodyPr/>
          <a:lstStyle/>
          <a:p>
            <a:r>
              <a:rPr lang="en-US" dirty="0"/>
              <a:t>Identification of pests BY Users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6784" y="2877312"/>
            <a:ext cx="3803992" cy="3684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Identification of the respective pest or insects will be done by matching the type of damage occurred in the crops with our database.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 it  matches then users can get preventive methods from our web application.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48319" y="2071314"/>
            <a:ext cx="3277707" cy="730504"/>
          </a:xfrm>
        </p:spPr>
        <p:txBody>
          <a:bodyPr/>
          <a:lstStyle/>
          <a:p>
            <a:r>
              <a:rPr lang="en-US" dirty="0"/>
              <a:t>Prevention methods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599" y="2877312"/>
            <a:ext cx="319642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Prevention methods will be mentioned for the protection of crops.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Users can choose any method according to their comfort.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831851"/>
            <a:ext cx="6527800" cy="17792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160" y="2926511"/>
            <a:ext cx="6527800" cy="1893217"/>
          </a:xfrm>
        </p:spPr>
        <p:txBody>
          <a:bodyPr/>
          <a:lstStyle/>
          <a:p>
            <a:pPr>
              <a:lnSpc>
                <a:spcPts val="665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50800">
              <a:lnSpc>
                <a:spcPct val="141000"/>
              </a:lnSpc>
            </a:pPr>
            <a:r>
              <a:rPr lang="en-IN" sz="1800" dirty="0">
                <a:effectLst/>
                <a:latin typeface="Sabon Next LT (Body)"/>
                <a:ea typeface="Times New Roman" panose="02020603050405020304" pitchFamily="18" charset="0"/>
              </a:rPr>
              <a:t>The system will feature a user-friendly front-end interface developed using HTML and CSS. This interface will allow users to easily navigate their problem of  crops, making it accessible their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1398"/>
            <a:ext cx="10671048" cy="13620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5070" b="5070"/>
          <a:stretch/>
        </p:blipFill>
        <p:spPr>
          <a:xfrm>
            <a:off x="3410812" y="2393811"/>
            <a:ext cx="2596896" cy="25968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03037" y="4990111"/>
            <a:ext cx="2812447" cy="1109662"/>
          </a:xfrm>
        </p:spPr>
        <p:txBody>
          <a:bodyPr/>
          <a:lstStyle/>
          <a:p>
            <a:r>
              <a:rPr lang="en-US" dirty="0"/>
              <a:t>Madhav Sharma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74073" y="5600351"/>
            <a:ext cx="2283472" cy="365125"/>
          </a:xfrm>
        </p:spPr>
        <p:txBody>
          <a:bodyPr/>
          <a:lstStyle/>
          <a:p>
            <a:r>
              <a:rPr lang="en-US" dirty="0"/>
              <a:t>2200290140083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86BA800-53E3-4B2D-1E62-F03543D349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/>
        </p:blipFill>
        <p:spPr>
          <a:xfrm>
            <a:off x="6432529" y="2393215"/>
            <a:ext cx="2596896" cy="259689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4589" y="4990707"/>
            <a:ext cx="2916395" cy="1109662"/>
          </a:xfrm>
        </p:spPr>
        <p:txBody>
          <a:bodyPr/>
          <a:lstStyle/>
          <a:p>
            <a:r>
              <a:rPr lang="en-US" dirty="0"/>
              <a:t>Navneet </a:t>
            </a:r>
            <a:r>
              <a:rPr lang="en-US" dirty="0" err="1"/>
              <a:t>chaudhary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32529" y="5600947"/>
            <a:ext cx="2283472" cy="365125"/>
          </a:xfrm>
        </p:spPr>
        <p:txBody>
          <a:bodyPr/>
          <a:lstStyle/>
          <a:p>
            <a:r>
              <a:rPr lang="en-US" dirty="0"/>
              <a:t>2200290140097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0594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088433"/>
            <a:ext cx="6766560" cy="3082553"/>
          </a:xfrm>
        </p:spPr>
        <p:txBody>
          <a:bodyPr>
            <a:normAutofit/>
          </a:bodyPr>
          <a:lstStyle/>
          <a:p>
            <a:r>
              <a:rPr lang="en-US" sz="2000" dirty="0"/>
              <a:t>It is a Project to help farmers.</a:t>
            </a:r>
          </a:p>
          <a:p>
            <a:r>
              <a:rPr lang="en-US" sz="2000" dirty="0"/>
              <a:t>By preventing their crops from harmful insects and pests.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1" y="1344404"/>
            <a:ext cx="6984906" cy="2560441"/>
          </a:xfrm>
        </p:spPr>
        <p:txBody>
          <a:bodyPr/>
          <a:lstStyle/>
          <a:p>
            <a:r>
              <a:rPr lang="en-US" sz="2400" b="0" i="0" dirty="0">
                <a:solidFill>
                  <a:srgbClr val="002060"/>
                </a:solidFill>
                <a:effectLst/>
                <a:latin typeface="Sabon Next LT (Body)"/>
              </a:rPr>
              <a:t>India ranks second worldwide in farm outputs. As per the Indian economic survey 2020 -21, agriculture employed more than 50% of the Indian workforce and contributed 20.2% to the country's GDP.</a:t>
            </a:r>
            <a:endParaRPr lang="en-US" sz="2400" dirty="0">
              <a:solidFill>
                <a:srgbClr val="002060"/>
              </a:solidFill>
              <a:latin typeface="Sabon Next LT (Body)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1880" y="1347664"/>
            <a:ext cx="768096" cy="188247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0498" y="3209544"/>
            <a:ext cx="5118214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80E2-AF56-BF7F-FBBA-1C089BE6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63B05-2335-A066-4558-9B647B80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Placeholder 17" descr="A blue circle with white text and a dolphin&#10;&#10;Description automatically generated">
            <a:extLst>
              <a:ext uri="{FF2B5EF4-FFF2-40B4-BE49-F238E27FC236}">
                <a16:creationId xmlns:a16="http://schemas.microsoft.com/office/drawing/2014/main" id="{8C22A87B-6CD9-8C8E-8F5D-77DAAABEE3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D61BCC-3AC1-740A-F130-303928471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sql</a:t>
            </a:r>
            <a:endParaRPr lang="en-IN" dirty="0"/>
          </a:p>
        </p:txBody>
      </p:sp>
      <p:pic>
        <p:nvPicPr>
          <p:cNvPr id="20" name="Picture Placeholder 19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A7914426-38B1-E612-C402-6E5F5A63DE8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0125" r="1012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0EF734-5D30-AB4D-66D1-DC8223F76D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en-IN" dirty="0"/>
          </a:p>
        </p:txBody>
      </p:sp>
      <p:pic>
        <p:nvPicPr>
          <p:cNvPr id="22" name="Picture Placeholder 21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E03C7491-FDEF-8D6F-60CB-4CCDFA050E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31" b="31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83E054-BE5D-A096-6215-C836BE62D3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Vs studio</a:t>
            </a:r>
            <a:endParaRPr lang="en-IN" dirty="0"/>
          </a:p>
        </p:txBody>
      </p:sp>
      <p:pic>
        <p:nvPicPr>
          <p:cNvPr id="24" name="Picture Placeholder 23" descr="A white and orange logo&#10;&#10;Description automatically generated">
            <a:extLst>
              <a:ext uri="{FF2B5EF4-FFF2-40B4-BE49-F238E27FC236}">
                <a16:creationId xmlns:a16="http://schemas.microsoft.com/office/drawing/2014/main" id="{BB8C3199-E8FC-B367-88EE-6030F421623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694" b="694"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E5CFA6-08DB-D14D-BADF-262DDE1D1E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xampp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E46C-4A1A-A3D5-9B90-E59FE169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2A939-5EF2-2E1C-B61B-12643FAA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BACCF5-8F26-B6E2-FC34-40251F457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sz="2400" dirty="0"/>
              <a:t>User Management Module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Admin Panel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Crop Management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Pests and Disease Management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Government Schemes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Forms and Queries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85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3080-5975-0734-0D60-AF55EEAB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387015"/>
          </a:xfrm>
        </p:spPr>
        <p:txBody>
          <a:bodyPr/>
          <a:lstStyle/>
          <a:p>
            <a:r>
              <a:rPr lang="en-US" dirty="0"/>
              <a:t>User Management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9FEF3-FEEA-1173-C54A-4DC8C5AA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4351F9-3079-9BD7-0449-8FF1A4AF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743200"/>
            <a:ext cx="6766560" cy="3427786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dirty="0"/>
              <a:t>Users will be able to create accounts with unique usernames and passwords.</a:t>
            </a:r>
          </a:p>
          <a:p>
            <a:pPr marL="0" indent="0" algn="ctr">
              <a:buNone/>
            </a:pP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The system will Validate and authenticate the user credentials securely.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47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5EF2-F702-7268-F8F9-C18415C5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470991"/>
          </a:xfrm>
        </p:spPr>
        <p:txBody>
          <a:bodyPr/>
          <a:lstStyle/>
          <a:p>
            <a:pPr algn="ctr"/>
            <a:r>
              <a:rPr lang="en-US" dirty="0"/>
              <a:t>Admin panel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96172-F52B-F92C-CEFD-35A93C1B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E775A-8A96-9A14-00EC-446A3E86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519265"/>
            <a:ext cx="6766560" cy="3651721"/>
          </a:xfrm>
        </p:spPr>
        <p:txBody>
          <a:bodyPr>
            <a:normAutofit/>
          </a:bodyPr>
          <a:lstStyle/>
          <a:p>
            <a:r>
              <a:rPr lang="en-US" sz="2800" dirty="0"/>
              <a:t>Essential details will be displayed here.</a:t>
            </a:r>
          </a:p>
          <a:p>
            <a:endParaRPr lang="en-US" sz="2800" dirty="0"/>
          </a:p>
          <a:p>
            <a:r>
              <a:rPr lang="en-US" sz="2800" dirty="0"/>
              <a:t> Admin will manage and change it whenever needed.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118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2FB5-3AEC-5229-BDBE-7A6842FF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10"/>
            <a:ext cx="6766560" cy="1359024"/>
          </a:xfrm>
        </p:spPr>
        <p:txBody>
          <a:bodyPr/>
          <a:lstStyle/>
          <a:p>
            <a:r>
              <a:rPr lang="en-US" dirty="0"/>
              <a:t>Crop management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FBDA6-557F-D121-9322-B2C94B8C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83CB1-59F9-83B4-3551-6C3D2DF2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435291"/>
            <a:ext cx="6766560" cy="3735696"/>
          </a:xfrm>
        </p:spPr>
        <p:txBody>
          <a:bodyPr>
            <a:normAutofit/>
          </a:bodyPr>
          <a:lstStyle/>
          <a:p>
            <a:r>
              <a:rPr lang="en-US" sz="1800" dirty="0"/>
              <a:t>Details of different varieties of Crops will be displayed in this part of the project.</a:t>
            </a:r>
          </a:p>
          <a:p>
            <a:endParaRPr lang="en-US" sz="1800" dirty="0"/>
          </a:p>
          <a:p>
            <a:r>
              <a:rPr lang="en-US" sz="1800" dirty="0"/>
              <a:t>Details will include like Types of Crops i.e. Rabi, Kharif etc.</a:t>
            </a:r>
          </a:p>
          <a:p>
            <a:endParaRPr lang="en-US" sz="1800" dirty="0"/>
          </a:p>
          <a:p>
            <a:r>
              <a:rPr lang="en-US" sz="1800" dirty="0"/>
              <a:t>Amount of watering required.</a:t>
            </a:r>
          </a:p>
          <a:p>
            <a:endParaRPr lang="en-US" sz="1800" dirty="0"/>
          </a:p>
          <a:p>
            <a:r>
              <a:rPr lang="en-US" sz="1800" dirty="0"/>
              <a:t>Which type of Soil is suitable.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552968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{C1EB0EEA-8B29-4DD7-8EFC-AB831C50E09A}tf78438558_win32</Template>
  <TotalTime>230</TotalTime>
  <Words>419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Sabon Next LT (Body)</vt:lpstr>
      <vt:lpstr>Times New Roman</vt:lpstr>
      <vt:lpstr>Custom</vt:lpstr>
      <vt:lpstr>ANTI PESTO </vt:lpstr>
      <vt:lpstr>  OUR TEAM</vt:lpstr>
      <vt:lpstr>introduction</vt:lpstr>
      <vt:lpstr>India ranks second worldwide in farm outputs. As per the Indian economic survey 2020 -21, agriculture employed more than 50% of the Indian workforce and contributed 20.2% to the country's GDP.</vt:lpstr>
      <vt:lpstr>Software requirements</vt:lpstr>
      <vt:lpstr>modules</vt:lpstr>
      <vt:lpstr>User Management</vt:lpstr>
      <vt:lpstr>Admin panel</vt:lpstr>
      <vt:lpstr>Crop management</vt:lpstr>
      <vt:lpstr>Pests and disease management</vt:lpstr>
      <vt:lpstr>Government schemes</vt:lpstr>
      <vt:lpstr>Forms and queries</vt:lpstr>
      <vt:lpstr>AREAS OF FOCUS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PESTO</dc:title>
  <dc:subject/>
  <dc:creator>madhav sharma</dc:creator>
  <cp:lastModifiedBy>madhav sharma</cp:lastModifiedBy>
  <cp:revision>4</cp:revision>
  <dcterms:created xsi:type="dcterms:W3CDTF">2023-10-03T15:42:41Z</dcterms:created>
  <dcterms:modified xsi:type="dcterms:W3CDTF">2023-10-29T15:10:42Z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