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5CE7FFA-33FB-4786-B5AB-DAAD5729D0F0}" type="datetimeFigureOut">
              <a:rPr lang="en-US" smtClean="0"/>
              <a:pPr/>
              <a:t>2/8/2020</a:t>
            </a:fld>
            <a:endParaRPr lang="en-US"/>
          </a:p>
        </p:txBody>
      </p:sp>
      <p:sp>
        <p:nvSpPr>
          <p:cNvPr id="16" name="Slide Number Placeholder 15"/>
          <p:cNvSpPr>
            <a:spLocks noGrp="1"/>
          </p:cNvSpPr>
          <p:nvPr>
            <p:ph type="sldNum" sz="quarter" idx="11"/>
          </p:nvPr>
        </p:nvSpPr>
        <p:spPr/>
        <p:txBody>
          <a:bodyPr/>
          <a:lstStyle/>
          <a:p>
            <a:fld id="{4CCFDA97-6840-4A6A-9291-76488FD8C985}"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CE7FFA-33FB-4786-B5AB-DAAD5729D0F0}"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DA97-6840-4A6A-9291-76488FD8C9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CE7FFA-33FB-4786-B5AB-DAAD5729D0F0}"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DA97-6840-4A6A-9291-76488FD8C9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5CE7FFA-33FB-4786-B5AB-DAAD5729D0F0}" type="datetimeFigureOut">
              <a:rPr lang="en-US" smtClean="0"/>
              <a:pPr/>
              <a:t>2/8/2020</a:t>
            </a:fld>
            <a:endParaRPr lang="en-US"/>
          </a:p>
        </p:txBody>
      </p:sp>
      <p:sp>
        <p:nvSpPr>
          <p:cNvPr id="15" name="Slide Number Placeholder 14"/>
          <p:cNvSpPr>
            <a:spLocks noGrp="1"/>
          </p:cNvSpPr>
          <p:nvPr>
            <p:ph type="sldNum" sz="quarter" idx="15"/>
          </p:nvPr>
        </p:nvSpPr>
        <p:spPr/>
        <p:txBody>
          <a:bodyPr/>
          <a:lstStyle>
            <a:lvl1pPr algn="ctr">
              <a:defRPr/>
            </a:lvl1pPr>
          </a:lstStyle>
          <a:p>
            <a:fld id="{4CCFDA97-6840-4A6A-9291-76488FD8C985}"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CE7FFA-33FB-4786-B5AB-DAAD5729D0F0}" type="datetimeFigureOut">
              <a:rPr lang="en-US" smtClean="0"/>
              <a:pPr/>
              <a:t>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FDA97-6840-4A6A-9291-76488FD8C985}"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CE7FFA-33FB-4786-B5AB-DAAD5729D0F0}" type="datetimeFigureOut">
              <a:rPr lang="en-US" smtClean="0"/>
              <a:pPr/>
              <a:t>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FDA97-6840-4A6A-9291-76488FD8C98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CCFDA97-6840-4A6A-9291-76488FD8C985}"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5CE7FFA-33FB-4786-B5AB-DAAD5729D0F0}" type="datetimeFigureOut">
              <a:rPr lang="en-US" smtClean="0"/>
              <a:pPr/>
              <a:t>2/8/2020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CE7FFA-33FB-4786-B5AB-DAAD5729D0F0}" type="datetimeFigureOut">
              <a:rPr lang="en-US" smtClean="0"/>
              <a:pPr/>
              <a:t>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FDA97-6840-4A6A-9291-76488FD8C98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E7FFA-33FB-4786-B5AB-DAAD5729D0F0}" type="datetimeFigureOut">
              <a:rPr lang="en-US" smtClean="0"/>
              <a:pPr/>
              <a:t>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FDA97-6840-4A6A-9291-76488FD8C9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5CE7FFA-33FB-4786-B5AB-DAAD5729D0F0}" type="datetimeFigureOut">
              <a:rPr lang="en-US" smtClean="0"/>
              <a:pPr/>
              <a:t>2/8/2020</a:t>
            </a:fld>
            <a:endParaRPr lang="en-US"/>
          </a:p>
        </p:txBody>
      </p:sp>
      <p:sp>
        <p:nvSpPr>
          <p:cNvPr id="9" name="Slide Number Placeholder 8"/>
          <p:cNvSpPr>
            <a:spLocks noGrp="1"/>
          </p:cNvSpPr>
          <p:nvPr>
            <p:ph type="sldNum" sz="quarter" idx="15"/>
          </p:nvPr>
        </p:nvSpPr>
        <p:spPr/>
        <p:txBody>
          <a:bodyPr/>
          <a:lstStyle/>
          <a:p>
            <a:fld id="{4CCFDA97-6840-4A6A-9291-76488FD8C985}"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5CE7FFA-33FB-4786-B5AB-DAAD5729D0F0}" type="datetimeFigureOut">
              <a:rPr lang="en-US" smtClean="0"/>
              <a:pPr/>
              <a:t>2/8/2020</a:t>
            </a:fld>
            <a:endParaRPr lang="en-US"/>
          </a:p>
        </p:txBody>
      </p:sp>
      <p:sp>
        <p:nvSpPr>
          <p:cNvPr id="9" name="Slide Number Placeholder 8"/>
          <p:cNvSpPr>
            <a:spLocks noGrp="1"/>
          </p:cNvSpPr>
          <p:nvPr>
            <p:ph type="sldNum" sz="quarter" idx="11"/>
          </p:nvPr>
        </p:nvSpPr>
        <p:spPr/>
        <p:txBody>
          <a:bodyPr/>
          <a:lstStyle/>
          <a:p>
            <a:fld id="{4CCFDA97-6840-4A6A-9291-76488FD8C98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5CE7FFA-33FB-4786-B5AB-DAAD5729D0F0}" type="datetimeFigureOut">
              <a:rPr lang="en-US" smtClean="0"/>
              <a:pPr/>
              <a:t>2/8/2020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CCFDA97-6840-4A6A-9291-76488FD8C985}"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57200" y="3699804"/>
            <a:ext cx="8305800" cy="3539196"/>
          </a:xfrm>
        </p:spPr>
        <p:txBody>
          <a:bodyPr/>
          <a:lstStyle/>
          <a:p>
            <a:r>
              <a:rPr lang="en-US" b="1" dirty="0" smtClean="0"/>
              <a:t>Submitted to:                                 Submitted by:</a:t>
            </a:r>
          </a:p>
          <a:p>
            <a:r>
              <a:rPr lang="en-US" b="1" dirty="0" smtClean="0"/>
              <a:t>    </a:t>
            </a:r>
            <a:r>
              <a:rPr lang="en-US" b="1" dirty="0" err="1" smtClean="0"/>
              <a:t>Silviya</a:t>
            </a:r>
            <a:r>
              <a:rPr lang="en-US" b="1" dirty="0" smtClean="0"/>
              <a:t> </a:t>
            </a:r>
            <a:r>
              <a:rPr lang="en-US" b="1" dirty="0" err="1" smtClean="0"/>
              <a:t>Paskaleva</a:t>
            </a:r>
            <a:r>
              <a:rPr lang="en-US" b="1" smtClean="0"/>
              <a:t>         </a:t>
            </a:r>
            <a:r>
              <a:rPr lang="en-US" b="1" dirty="0" err="1" smtClean="0"/>
              <a:t>Tarun</a:t>
            </a:r>
            <a:r>
              <a:rPr lang="en-US" b="1" dirty="0" smtClean="0"/>
              <a:t> Reddy </a:t>
            </a:r>
            <a:r>
              <a:rPr lang="en-US" b="1" dirty="0" err="1" smtClean="0"/>
              <a:t>Amanolla</a:t>
            </a:r>
            <a:r>
              <a:rPr lang="en-US" b="1" dirty="0" smtClean="0"/>
              <a:t>  1993173</a:t>
            </a:r>
            <a:endParaRPr lang="en" b="1" dirty="0" smtClean="0"/>
          </a:p>
          <a:p>
            <a:r>
              <a:rPr lang="en-US" b="1" dirty="0" smtClean="0"/>
              <a:t>                                             </a:t>
            </a:r>
            <a:r>
              <a:rPr lang="en-US" b="1" dirty="0" err="1" smtClean="0"/>
              <a:t>Abiakashjeet</a:t>
            </a:r>
            <a:r>
              <a:rPr lang="en-US" b="1" dirty="0" smtClean="0"/>
              <a:t> Singh        1993113</a:t>
            </a:r>
          </a:p>
          <a:p>
            <a:r>
              <a:rPr lang="en-US" b="1" dirty="0" smtClean="0"/>
              <a:t>                                             </a:t>
            </a:r>
            <a:r>
              <a:rPr lang="en-US" b="1" dirty="0" err="1" smtClean="0"/>
              <a:t>Navneet</a:t>
            </a:r>
            <a:r>
              <a:rPr lang="en-US" b="1" dirty="0" smtClean="0"/>
              <a:t> </a:t>
            </a:r>
            <a:r>
              <a:rPr lang="en-US" b="1" dirty="0" err="1" smtClean="0"/>
              <a:t>Kaur</a:t>
            </a:r>
            <a:r>
              <a:rPr lang="en-US" b="1" dirty="0" smtClean="0"/>
              <a:t>                 1995430     </a:t>
            </a:r>
          </a:p>
          <a:p>
            <a:r>
              <a:rPr lang="en-US" b="1" dirty="0" smtClean="0"/>
              <a:t>                                            </a:t>
            </a:r>
            <a:r>
              <a:rPr lang="en-US" b="1" dirty="0" err="1" smtClean="0"/>
              <a:t>Amandeep</a:t>
            </a:r>
            <a:r>
              <a:rPr lang="en-US" b="1" dirty="0" smtClean="0"/>
              <a:t> </a:t>
            </a:r>
            <a:r>
              <a:rPr lang="en-US" b="1" dirty="0" err="1" smtClean="0"/>
              <a:t>Kaur</a:t>
            </a:r>
            <a:r>
              <a:rPr lang="en-US" b="1" dirty="0" smtClean="0"/>
              <a:t>             1994866         </a:t>
            </a:r>
          </a:p>
          <a:p>
            <a:endParaRPr lang="en-US" dirty="0"/>
          </a:p>
        </p:txBody>
      </p:sp>
      <p:sp>
        <p:nvSpPr>
          <p:cNvPr id="2" name="Title 1"/>
          <p:cNvSpPr>
            <a:spLocks noGrp="1"/>
          </p:cNvSpPr>
          <p:nvPr>
            <p:ph type="ctrTitle"/>
          </p:nvPr>
        </p:nvSpPr>
        <p:spPr/>
        <p:txBody>
          <a:bodyPr>
            <a:normAutofit/>
          </a:bodyPr>
          <a:lstStyle/>
          <a:p>
            <a:r>
              <a:rPr sz="6000" smtClean="0"/>
              <a:t>Library Management System</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png"/>
          <p:cNvPicPr>
            <a:picLocks noGrp="1" noChangeAspect="1"/>
          </p:cNvPicPr>
          <p:nvPr>
            <p:ph idx="1"/>
          </p:nvPr>
        </p:nvPicPr>
        <p:blipFill>
          <a:blip r:embed="rId2"/>
          <a:stretch>
            <a:fillRect/>
          </a:stretch>
        </p:blipFill>
        <p:spPr>
          <a:xfrm>
            <a:off x="1371153" y="2100023"/>
            <a:ext cx="6401694" cy="3767377"/>
          </a:xfrm>
        </p:spPr>
      </p:pic>
      <p:sp>
        <p:nvSpPr>
          <p:cNvPr id="3" name="Title 2"/>
          <p:cNvSpPr>
            <a:spLocks noGrp="1"/>
          </p:cNvSpPr>
          <p:nvPr>
            <p:ph type="title"/>
          </p:nvPr>
        </p:nvSpPr>
        <p:spPr/>
        <p:txBody>
          <a:bodyPr/>
          <a:lstStyle/>
          <a:p>
            <a:r>
              <a:rPr smtClean="0"/>
              <a:t>Usecase Diagram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Home Page</a:t>
            </a:r>
          </a:p>
          <a:p>
            <a:r>
              <a:rPr lang="en-US" dirty="0" smtClean="0"/>
              <a:t>Login</a:t>
            </a:r>
          </a:p>
          <a:p>
            <a:r>
              <a:rPr lang="en-US" dirty="0" smtClean="0"/>
              <a:t>Registration Form</a:t>
            </a:r>
          </a:p>
          <a:p>
            <a:r>
              <a:rPr lang="en-US" dirty="0" smtClean="0"/>
              <a:t>Book Issue and return</a:t>
            </a:r>
          </a:p>
          <a:p>
            <a:r>
              <a:rPr lang="en-US" dirty="0" smtClean="0"/>
              <a:t>Feedback</a:t>
            </a:r>
          </a:p>
          <a:p>
            <a:r>
              <a:rPr lang="en-US" dirty="0" smtClean="0"/>
              <a:t>Logout</a:t>
            </a:r>
          </a:p>
          <a:p>
            <a:endParaRPr lang="en-US" dirty="0" smtClean="0"/>
          </a:p>
          <a:p>
            <a:endParaRPr lang="en-US" dirty="0"/>
          </a:p>
        </p:txBody>
      </p:sp>
      <p:sp>
        <p:nvSpPr>
          <p:cNvPr id="3" name="Title 2"/>
          <p:cNvSpPr>
            <a:spLocks noGrp="1"/>
          </p:cNvSpPr>
          <p:nvPr>
            <p:ph type="title"/>
          </p:nvPr>
        </p:nvSpPr>
        <p:spPr/>
        <p:txBody>
          <a:bodyPr/>
          <a:lstStyle/>
          <a:p>
            <a:r>
              <a:rPr smtClean="0"/>
              <a:t>CONTENT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7).png"/>
          <p:cNvPicPr>
            <a:picLocks noGrp="1" noChangeAspect="1"/>
          </p:cNvPicPr>
          <p:nvPr>
            <p:ph idx="1"/>
          </p:nvPr>
        </p:nvPicPr>
        <p:blipFill>
          <a:blip r:embed="rId2"/>
          <a:stretch>
            <a:fillRect/>
          </a:stretch>
        </p:blipFill>
        <p:spPr>
          <a:xfrm>
            <a:off x="457200" y="1995860"/>
            <a:ext cx="8229600" cy="3628280"/>
          </a:xfrm>
        </p:spPr>
      </p:pic>
      <p:sp>
        <p:nvSpPr>
          <p:cNvPr id="3" name="Title 2"/>
          <p:cNvSpPr>
            <a:spLocks noGrp="1"/>
          </p:cNvSpPr>
          <p:nvPr>
            <p:ph type="title"/>
          </p:nvPr>
        </p:nvSpPr>
        <p:spPr/>
        <p:txBody>
          <a:bodyPr/>
          <a:lstStyle/>
          <a:p>
            <a:r>
              <a:rPr smtClean="0"/>
              <a:t>Home Page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png"/>
          <p:cNvPicPr>
            <a:picLocks noGrp="1" noChangeAspect="1"/>
          </p:cNvPicPr>
          <p:nvPr>
            <p:ph idx="1"/>
          </p:nvPr>
        </p:nvPicPr>
        <p:blipFill>
          <a:blip r:embed="rId2"/>
          <a:stretch>
            <a:fillRect/>
          </a:stretch>
        </p:blipFill>
        <p:spPr>
          <a:xfrm>
            <a:off x="457200" y="1990782"/>
            <a:ext cx="8229600" cy="3638436"/>
          </a:xfrm>
        </p:spPr>
      </p:pic>
      <p:sp>
        <p:nvSpPr>
          <p:cNvPr id="3" name="Title 2"/>
          <p:cNvSpPr>
            <a:spLocks noGrp="1"/>
          </p:cNvSpPr>
          <p:nvPr>
            <p:ph type="title"/>
          </p:nvPr>
        </p:nvSpPr>
        <p:spPr/>
        <p:txBody>
          <a:bodyPr/>
          <a:lstStyle/>
          <a:p>
            <a:r>
              <a:rPr smtClean="0"/>
              <a:t>Login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9).png"/>
          <p:cNvPicPr>
            <a:picLocks noGrp="1" noChangeAspect="1"/>
          </p:cNvPicPr>
          <p:nvPr>
            <p:ph idx="1"/>
          </p:nvPr>
        </p:nvPicPr>
        <p:blipFill>
          <a:blip r:embed="rId2"/>
          <a:stretch>
            <a:fillRect/>
          </a:stretch>
        </p:blipFill>
        <p:spPr>
          <a:xfrm>
            <a:off x="999626" y="1618944"/>
            <a:ext cx="7144748" cy="4382112"/>
          </a:xfrm>
        </p:spPr>
      </p:pic>
      <p:sp>
        <p:nvSpPr>
          <p:cNvPr id="3" name="Title 2"/>
          <p:cNvSpPr>
            <a:spLocks noGrp="1"/>
          </p:cNvSpPr>
          <p:nvPr>
            <p:ph type="title"/>
          </p:nvPr>
        </p:nvSpPr>
        <p:spPr/>
        <p:txBody>
          <a:bodyPr/>
          <a:lstStyle/>
          <a:p>
            <a:r>
              <a:rPr smtClean="0"/>
              <a:t>Registration Form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5).png"/>
          <p:cNvPicPr>
            <a:picLocks noGrp="1" noChangeAspect="1"/>
          </p:cNvPicPr>
          <p:nvPr>
            <p:ph idx="1"/>
          </p:nvPr>
        </p:nvPicPr>
        <p:blipFill>
          <a:blip r:embed="rId2"/>
          <a:stretch>
            <a:fillRect/>
          </a:stretch>
        </p:blipFill>
        <p:spPr>
          <a:xfrm>
            <a:off x="1666469" y="1680865"/>
            <a:ext cx="5811061" cy="4258270"/>
          </a:xfrm>
        </p:spPr>
      </p:pic>
      <p:sp>
        <p:nvSpPr>
          <p:cNvPr id="3" name="Title 2"/>
          <p:cNvSpPr>
            <a:spLocks noGrp="1"/>
          </p:cNvSpPr>
          <p:nvPr>
            <p:ph type="title"/>
          </p:nvPr>
        </p:nvSpPr>
        <p:spPr/>
        <p:txBody>
          <a:bodyPr/>
          <a:lstStyle/>
          <a:p>
            <a:r>
              <a:rPr smtClean="0"/>
              <a:t>Book Issue and return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0).png"/>
          <p:cNvPicPr>
            <a:picLocks noGrp="1" noChangeAspect="1"/>
          </p:cNvPicPr>
          <p:nvPr>
            <p:ph idx="1"/>
          </p:nvPr>
        </p:nvPicPr>
        <p:blipFill>
          <a:blip r:embed="rId2"/>
          <a:stretch>
            <a:fillRect/>
          </a:stretch>
        </p:blipFill>
        <p:spPr>
          <a:xfrm>
            <a:off x="1518811" y="2390577"/>
            <a:ext cx="6106378" cy="2838846"/>
          </a:xfrm>
        </p:spPr>
      </p:pic>
      <p:sp>
        <p:nvSpPr>
          <p:cNvPr id="3" name="Title 2"/>
          <p:cNvSpPr>
            <a:spLocks noGrp="1"/>
          </p:cNvSpPr>
          <p:nvPr>
            <p:ph type="title"/>
          </p:nvPr>
        </p:nvSpPr>
        <p:spPr/>
        <p:txBody>
          <a:bodyPr/>
          <a:lstStyle/>
          <a:p>
            <a:r>
              <a:rPr smtClean="0"/>
              <a:t>Feedback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5).png"/>
          <p:cNvPicPr>
            <a:picLocks noGrp="1" noChangeAspect="1"/>
          </p:cNvPicPr>
          <p:nvPr>
            <p:ph idx="1"/>
          </p:nvPr>
        </p:nvPicPr>
        <p:blipFill>
          <a:blip r:embed="rId2"/>
          <a:stretch>
            <a:fillRect/>
          </a:stretch>
        </p:blipFill>
        <p:spPr>
          <a:xfrm>
            <a:off x="1666469" y="1680865"/>
            <a:ext cx="5811061" cy="4258270"/>
          </a:xfrm>
        </p:spPr>
      </p:pic>
      <p:sp>
        <p:nvSpPr>
          <p:cNvPr id="3" name="Title 2"/>
          <p:cNvSpPr>
            <a:spLocks noGrp="1"/>
          </p:cNvSpPr>
          <p:nvPr>
            <p:ph type="title"/>
          </p:nvPr>
        </p:nvSpPr>
        <p:spPr/>
        <p:txBody>
          <a:bodyPr/>
          <a:lstStyle/>
          <a:p>
            <a:r>
              <a:rPr smtClean="0"/>
              <a:t>Logout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lstStyle/>
          <a:p>
            <a:pPr>
              <a:buNone/>
            </a:pPr>
            <a:r>
              <a:rPr lang="en-US" dirty="0" smtClean="0"/>
              <a:t>In conclusion, from proper analysis and assessment of the designed system it can be safely concluded that the system is an efficient, usable and reliable Library Management System. It is working properly and adequately meets the minimum expectations that were for it initially . The new system is expected to give benefits to the users and staff in terms of efficiency in the usage of </a:t>
            </a:r>
            <a:r>
              <a:rPr lang="en-US" smtClean="0"/>
              <a:t>library system.</a:t>
            </a:r>
            <a:endParaRPr lang="en-US" dirty="0" smtClean="0"/>
          </a:p>
        </p:txBody>
      </p:sp>
      <p:sp>
        <p:nvSpPr>
          <p:cNvPr id="3" name="Title 2"/>
          <p:cNvSpPr>
            <a:spLocks noGrp="1"/>
          </p:cNvSpPr>
          <p:nvPr>
            <p:ph type="title"/>
          </p:nvPr>
        </p:nvSpPr>
        <p:spPr/>
        <p:txBody>
          <a:bodyPr/>
          <a:lstStyle/>
          <a:p>
            <a:r>
              <a:rPr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057400"/>
            <a:ext cx="8229600" cy="4800600"/>
          </a:xfrm>
        </p:spPr>
        <p:txBody>
          <a:bodyPr/>
          <a:lstStyle/>
          <a:p>
            <a:r>
              <a:rPr lang="en-US" dirty="0" smtClean="0"/>
              <a:t>The Library Management System is a Library Management software for monitoring and controlling the transactions in a library.</a:t>
            </a:r>
          </a:p>
          <a:p>
            <a:r>
              <a:rPr lang="en-US" dirty="0" smtClean="0"/>
              <a:t>Library Management System supports the general requirement of the library such as the Acquisitions (ordering, receiving), categories, circulation and other sections.</a:t>
            </a:r>
          </a:p>
          <a:p>
            <a:endParaRPr lang="en-US" dirty="0"/>
          </a:p>
        </p:txBody>
      </p:sp>
      <p:sp>
        <p:nvSpPr>
          <p:cNvPr id="3" name="Title 2"/>
          <p:cNvSpPr>
            <a:spLocks noGrp="1"/>
          </p:cNvSpPr>
          <p:nvPr>
            <p:ph type="title"/>
          </p:nvPr>
        </p:nvSpPr>
        <p:spPr>
          <a:xfrm>
            <a:off x="304800" y="152400"/>
            <a:ext cx="8229600" cy="1600200"/>
          </a:xfrm>
        </p:spPr>
        <p:txBody>
          <a:bodyPr/>
          <a:lstStyle/>
          <a:p>
            <a:r>
              <a:rPr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main purpose of this project is to develop a computerized system that will manage the activities in the library thereby providing easy access of library usage for librarian and users of the library, it will also help librarians keep track of library information etc. This system will also provide electronic means of storage and help librarians keep track of library information.</a:t>
            </a:r>
          </a:p>
          <a:p>
            <a:endParaRPr lang="en-US" dirty="0"/>
          </a:p>
        </p:txBody>
      </p:sp>
      <p:sp>
        <p:nvSpPr>
          <p:cNvPr id="3" name="Title 2"/>
          <p:cNvSpPr>
            <a:spLocks noGrp="1"/>
          </p:cNvSpPr>
          <p:nvPr>
            <p:ph type="title"/>
          </p:nvPr>
        </p:nvSpPr>
        <p:spPr/>
        <p:txBody>
          <a:bodyPr/>
          <a:lstStyle/>
          <a:p>
            <a:r>
              <a:rPr smtClean="0"/>
              <a:t>PURPOSE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Create distinct product users based on their roles and permissions. </a:t>
            </a:r>
          </a:p>
          <a:p>
            <a:r>
              <a:rPr lang="en-US" b="1" dirty="0" smtClean="0"/>
              <a:t>Provide the list of books the users can borrow.</a:t>
            </a:r>
          </a:p>
          <a:p>
            <a:r>
              <a:rPr lang="en-US" b="1" dirty="0" smtClean="0"/>
              <a:t>Facility to reserve books that are available.</a:t>
            </a:r>
          </a:p>
          <a:p>
            <a:r>
              <a:rPr lang="en-US" b="1" dirty="0" smtClean="0"/>
              <a:t>A status page for all users to view books reserved by them.</a:t>
            </a:r>
          </a:p>
          <a:p>
            <a:r>
              <a:rPr lang="en-US" b="1" dirty="0" smtClean="0"/>
              <a:t>Facility to cancel the reservation for a book made earlier.</a:t>
            </a:r>
          </a:p>
          <a:p>
            <a:r>
              <a:rPr lang="en-US" b="1" dirty="0" smtClean="0"/>
              <a:t>A status page for all users to view books borrowed by them, their individual due dates and their individual penalties </a:t>
            </a:r>
            <a:endParaRPr lang="en-US" dirty="0"/>
          </a:p>
        </p:txBody>
      </p:sp>
      <p:sp>
        <p:nvSpPr>
          <p:cNvPr id="3" name="Title 2"/>
          <p:cNvSpPr>
            <a:spLocks noGrp="1"/>
          </p:cNvSpPr>
          <p:nvPr>
            <p:ph type="title"/>
          </p:nvPr>
        </p:nvSpPr>
        <p:spPr/>
        <p:txBody>
          <a:bodyPr/>
          <a:lstStyle/>
          <a:p>
            <a:r>
              <a:rPr smtClean="0"/>
              <a:t>SCOPE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purpose of this application is to maintain the records of books in the library. Students and teachers can easily access the books according to the departments.</a:t>
            </a:r>
          </a:p>
          <a:p>
            <a:pPr>
              <a:buNone/>
            </a:pPr>
            <a:endParaRPr lang="en-US" dirty="0" smtClean="0"/>
          </a:p>
        </p:txBody>
      </p:sp>
      <p:sp>
        <p:nvSpPr>
          <p:cNvPr id="3" name="Title 2"/>
          <p:cNvSpPr>
            <a:spLocks noGrp="1"/>
          </p:cNvSpPr>
          <p:nvPr>
            <p:ph type="title"/>
          </p:nvPr>
        </p:nvSpPr>
        <p:spPr/>
        <p:txBody>
          <a:bodyPr/>
          <a:lstStyle/>
          <a:p>
            <a:r>
              <a:rPr smtClean="0"/>
              <a:t>GENERAL DESCRIPTION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LMS is a network of computers that uses a certain program to facilitate technical functions of the library. With LMS, library users can trace desired items electronically without going through shelves.LMS also facilitates the lending process by keeping records of items add and borrowers information.</a:t>
            </a:r>
          </a:p>
          <a:p>
            <a:pPr>
              <a:buNone/>
            </a:pPr>
            <a:endParaRPr lang="en-US" dirty="0"/>
          </a:p>
        </p:txBody>
      </p:sp>
      <p:sp>
        <p:nvSpPr>
          <p:cNvPr id="3" name="Title 2"/>
          <p:cNvSpPr>
            <a:spLocks noGrp="1"/>
          </p:cNvSpPr>
          <p:nvPr>
            <p:ph type="title"/>
          </p:nvPr>
        </p:nvSpPr>
        <p:spPr/>
        <p:txBody>
          <a:bodyPr/>
          <a:lstStyle/>
          <a:p>
            <a:r>
              <a:rPr smtClean="0"/>
              <a:t>PROJECT FUNCTIONS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dirty="0" smtClean="0"/>
              <a:t>Type of Users:</a:t>
            </a:r>
          </a:p>
          <a:p>
            <a:pPr marL="342900" indent="-342900">
              <a:buFont typeface="+mj-lt"/>
              <a:buAutoNum type="arabicPeriod"/>
            </a:pPr>
            <a:r>
              <a:rPr lang="en-US" sz="1600" b="1" dirty="0" smtClean="0"/>
              <a:t> Library Manager</a:t>
            </a:r>
          </a:p>
          <a:p>
            <a:pPr marL="342900" indent="-342900">
              <a:buFont typeface="+mj-lt"/>
              <a:buAutoNum type="arabicPeriod"/>
            </a:pPr>
            <a:r>
              <a:rPr lang="en-US" sz="1600" b="1" dirty="0" smtClean="0"/>
              <a:t> Librarian</a:t>
            </a:r>
          </a:p>
          <a:p>
            <a:pPr marL="342900" indent="-342900">
              <a:buFont typeface="+mj-lt"/>
              <a:buAutoNum type="arabicPeriod"/>
            </a:pPr>
            <a:r>
              <a:rPr lang="en-US" sz="1600" b="1" dirty="0" smtClean="0"/>
              <a:t> Library User </a:t>
            </a:r>
          </a:p>
          <a:p>
            <a:endParaRPr lang="en-US" sz="1600" b="1" dirty="0" smtClean="0"/>
          </a:p>
          <a:p>
            <a:endParaRPr lang="en" dirty="0" smtClean="0"/>
          </a:p>
          <a:p>
            <a:pPr>
              <a:buNone/>
            </a:pPr>
            <a:endParaRPr lang="en-US" dirty="0"/>
          </a:p>
        </p:txBody>
      </p:sp>
      <p:sp>
        <p:nvSpPr>
          <p:cNvPr id="3" name="Title 2"/>
          <p:cNvSpPr>
            <a:spLocks noGrp="1"/>
          </p:cNvSpPr>
          <p:nvPr>
            <p:ph type="title"/>
          </p:nvPr>
        </p:nvSpPr>
        <p:spPr/>
        <p:txBody>
          <a:bodyPr/>
          <a:lstStyle/>
          <a:p>
            <a:r>
              <a:rPr smtClean="0"/>
              <a:t>USER CHARACTERISTICS</a:t>
            </a:r>
            <a:endParaRPr lang="en-US" dirty="0"/>
          </a:p>
        </p:txBody>
      </p:sp>
      <p:sp>
        <p:nvSpPr>
          <p:cNvPr id="4" name="Rectangle 3"/>
          <p:cNvSpPr/>
          <p:nvPr/>
        </p:nvSpPr>
        <p:spPr>
          <a:xfrm>
            <a:off x="609600" y="2971800"/>
            <a:ext cx="4572000" cy="3693319"/>
          </a:xfrm>
          <a:prstGeom prst="rect">
            <a:avLst/>
          </a:prstGeom>
        </p:spPr>
        <p:txBody>
          <a:bodyPr>
            <a:spAutoFit/>
          </a:bodyPr>
          <a:lstStyle/>
          <a:p>
            <a:r>
              <a:rPr lang="en-US" b="1" dirty="0"/>
              <a:t> Library Manager</a:t>
            </a:r>
          </a:p>
          <a:p>
            <a:r>
              <a:rPr lang="en-US" dirty="0"/>
              <a:t>1.Good understanding to library operation.</a:t>
            </a:r>
          </a:p>
          <a:p>
            <a:r>
              <a:rPr lang="en-US" dirty="0"/>
              <a:t>2.Responsible for library operation as a whole.</a:t>
            </a:r>
          </a:p>
          <a:p>
            <a:endParaRPr lang="en" dirty="0"/>
          </a:p>
          <a:p>
            <a:r>
              <a:rPr lang="en-US" b="1" dirty="0"/>
              <a:t> Librarian</a:t>
            </a:r>
          </a:p>
          <a:p>
            <a:r>
              <a:rPr lang="en-US" dirty="0"/>
              <a:t>1.Good understanding to library operation.</a:t>
            </a:r>
            <a:endParaRPr lang="en" dirty="0"/>
          </a:p>
          <a:p>
            <a:r>
              <a:rPr lang="en-US" dirty="0"/>
              <a:t>2.Responsible for library operation.</a:t>
            </a:r>
          </a:p>
          <a:p>
            <a:endParaRPr lang="en" dirty="0"/>
          </a:p>
          <a:p>
            <a:r>
              <a:rPr lang="en-US" b="1" dirty="0"/>
              <a:t> Library User </a:t>
            </a:r>
          </a:p>
          <a:p>
            <a:r>
              <a:rPr lang="en-US" dirty="0"/>
              <a:t>1. Student and Faculty tends to find books in their specification </a:t>
            </a:r>
            <a:r>
              <a:rPr lang="en-US" dirty="0" smtClean="0"/>
              <a:t> </a:t>
            </a:r>
            <a:r>
              <a:rPr lang="en-US" dirty="0"/>
              <a:t>and download material.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png"/>
          <p:cNvPicPr>
            <a:picLocks noGrp="1" noChangeAspect="1"/>
          </p:cNvPicPr>
          <p:nvPr>
            <p:ph idx="1"/>
          </p:nvPr>
        </p:nvPicPr>
        <p:blipFill>
          <a:blip r:embed="rId2"/>
          <a:stretch>
            <a:fillRect/>
          </a:stretch>
        </p:blipFill>
        <p:spPr>
          <a:xfrm>
            <a:off x="2209800" y="1447800"/>
            <a:ext cx="5486400" cy="5105400"/>
          </a:xfrm>
        </p:spPr>
      </p:pic>
      <p:sp>
        <p:nvSpPr>
          <p:cNvPr id="3" name="Title 2"/>
          <p:cNvSpPr>
            <a:spLocks noGrp="1"/>
          </p:cNvSpPr>
          <p:nvPr>
            <p:ph type="title"/>
          </p:nvPr>
        </p:nvSpPr>
        <p:spPr/>
        <p:txBody>
          <a:bodyPr>
            <a:normAutofit/>
          </a:bodyPr>
          <a:lstStyle/>
          <a:p>
            <a:r>
              <a:rPr smtClean="0"/>
              <a:t>ANALYSIS MODELS</a:t>
            </a:r>
            <a:br>
              <a:rPr smtClean="0"/>
            </a:br>
            <a:r>
              <a:rPr sz="2000" smtClean="0"/>
              <a:t>Flow Chart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png"/>
          <p:cNvPicPr>
            <a:picLocks noGrp="1" noChangeAspect="1"/>
          </p:cNvPicPr>
          <p:nvPr>
            <p:ph idx="1"/>
          </p:nvPr>
        </p:nvPicPr>
        <p:blipFill>
          <a:blip r:embed="rId2"/>
          <a:stretch>
            <a:fillRect/>
          </a:stretch>
        </p:blipFill>
        <p:spPr>
          <a:xfrm>
            <a:off x="457200" y="2411903"/>
            <a:ext cx="8229600" cy="2796193"/>
          </a:xfrm>
        </p:spPr>
      </p:pic>
      <p:sp>
        <p:nvSpPr>
          <p:cNvPr id="3" name="Title 2"/>
          <p:cNvSpPr>
            <a:spLocks noGrp="1"/>
          </p:cNvSpPr>
          <p:nvPr>
            <p:ph type="title"/>
          </p:nvPr>
        </p:nvSpPr>
        <p:spPr/>
        <p:txBody>
          <a:bodyPr/>
          <a:lstStyle/>
          <a:p>
            <a:r>
              <a:rPr smtClean="0"/>
              <a:t>Class Diagram</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55</TotalTime>
  <Words>460</Words>
  <Application>Microsoft Office PowerPoint</Application>
  <PresentationFormat>On-screen Show (4:3)</PresentationFormat>
  <Paragraphs>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Paper</vt:lpstr>
      <vt:lpstr>Library Management System</vt:lpstr>
      <vt:lpstr>INTRODUCTION</vt:lpstr>
      <vt:lpstr>PURPOSE</vt:lpstr>
      <vt:lpstr>SCOPE</vt:lpstr>
      <vt:lpstr>GENERAL DESCRIPTION</vt:lpstr>
      <vt:lpstr>PROJECT FUNCTIONS</vt:lpstr>
      <vt:lpstr>USER CHARACTERISTICS</vt:lpstr>
      <vt:lpstr>ANALYSIS MODELS Flow Chart</vt:lpstr>
      <vt:lpstr>Class Diagram</vt:lpstr>
      <vt:lpstr>Usecase Diagram</vt:lpstr>
      <vt:lpstr>CONTENT</vt:lpstr>
      <vt:lpstr>Home Page</vt:lpstr>
      <vt:lpstr>Login</vt:lpstr>
      <vt:lpstr>Registration Form</vt:lpstr>
      <vt:lpstr>Book Issue and return</vt:lpstr>
      <vt:lpstr>Feedback</vt:lpstr>
      <vt:lpstr>Logout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hp</dc:creator>
  <cp:lastModifiedBy>hp</cp:lastModifiedBy>
  <cp:revision>4</cp:revision>
  <dcterms:created xsi:type="dcterms:W3CDTF">2020-02-08T06:10:01Z</dcterms:created>
  <dcterms:modified xsi:type="dcterms:W3CDTF">2020-02-08T22:11:52Z</dcterms:modified>
</cp:coreProperties>
</file>