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60" r:id="rId2"/>
    <p:sldId id="256" r:id="rId3"/>
    <p:sldId id="257" r:id="rId4"/>
    <p:sldId id="258" r:id="rId5"/>
    <p:sldId id="259" r:id="rId6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13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956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9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692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11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3315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23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2402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389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04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211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24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242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0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98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54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21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3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0362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FF26-13AD-43E0-BBE6-B55497CD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276999"/>
          </a:xfrm>
        </p:spPr>
        <p:txBody>
          <a:bodyPr>
            <a:normAutofit fontScale="90000"/>
          </a:bodyPr>
          <a:lstStyle/>
          <a:p>
            <a:r>
              <a:rPr lang="de-DE" dirty="0"/>
              <a:t>Finding the neighbourhood Restaurents in Cologne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53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0241"/>
            <a:ext cx="5727700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The </a:t>
            </a:r>
            <a:r>
              <a:rPr sz="1800" b="1" spc="-5" dirty="0">
                <a:latin typeface="Segoe UI"/>
                <a:cs typeface="Segoe UI"/>
              </a:rPr>
              <a:t>Restaurant Battle </a:t>
            </a:r>
            <a:r>
              <a:rPr sz="1800" b="1" dirty="0">
                <a:latin typeface="Segoe UI"/>
                <a:cs typeface="Segoe UI"/>
              </a:rPr>
              <a:t>of </a:t>
            </a:r>
            <a:r>
              <a:rPr sz="1800" b="1" spc="-5" dirty="0">
                <a:latin typeface="Segoe UI"/>
                <a:cs typeface="Segoe UI"/>
              </a:rPr>
              <a:t>Neighborhoods in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Cologne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ts val="1380"/>
              </a:lnSpc>
              <a:spcBef>
                <a:spcPts val="1500"/>
              </a:spcBef>
            </a:pPr>
            <a:r>
              <a:rPr sz="1200" dirty="0">
                <a:latin typeface="Times New Roman"/>
                <a:cs typeface="Times New Roman"/>
              </a:rPr>
              <a:t>Cologne, the </a:t>
            </a:r>
            <a:r>
              <a:rPr sz="1200" spc="-5" dirty="0">
                <a:latin typeface="Times New Roman"/>
                <a:cs typeface="Times New Roman"/>
              </a:rPr>
              <a:t>city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author lives </a:t>
            </a:r>
            <a:r>
              <a:rPr sz="1200" dirty="0">
                <a:latin typeface="Times New Roman"/>
                <a:cs typeface="Times New Roman"/>
              </a:rPr>
              <a:t>in, </a:t>
            </a:r>
            <a:r>
              <a:rPr sz="1200" spc="-5" dirty="0">
                <a:latin typeface="Times New Roman"/>
                <a:cs typeface="Times New Roman"/>
              </a:rPr>
              <a:t>attracts </a:t>
            </a:r>
            <a:r>
              <a:rPr sz="1200" dirty="0">
                <a:latin typeface="Times New Roman"/>
                <a:cs typeface="Times New Roman"/>
              </a:rPr>
              <a:t>a large number of tourists, not </a:t>
            </a:r>
            <a:r>
              <a:rPr sz="1200" spc="-5" dirty="0">
                <a:latin typeface="Times New Roman"/>
                <a:cs typeface="Times New Roman"/>
              </a:rPr>
              <a:t>least </a:t>
            </a:r>
            <a:r>
              <a:rPr sz="1200" dirty="0">
                <a:latin typeface="Times New Roman"/>
                <a:cs typeface="Times New Roman"/>
              </a:rPr>
              <a:t>due to </a:t>
            </a:r>
            <a:r>
              <a:rPr sz="1200" spc="-5" dirty="0">
                <a:latin typeface="Times New Roman"/>
                <a:cs typeface="Times New Roman"/>
              </a:rPr>
              <a:t>its  famous cathedral, </a:t>
            </a:r>
            <a:r>
              <a:rPr sz="1200" dirty="0">
                <a:latin typeface="Times New Roman"/>
                <a:cs typeface="Times New Roman"/>
              </a:rPr>
              <a:t>the trade </a:t>
            </a:r>
            <a:r>
              <a:rPr sz="1200" spc="-5" dirty="0">
                <a:latin typeface="Times New Roman"/>
                <a:cs typeface="Times New Roman"/>
              </a:rPr>
              <a:t>fairs and </a:t>
            </a:r>
            <a:r>
              <a:rPr sz="1200" dirty="0">
                <a:latin typeface="Times New Roman"/>
                <a:cs typeface="Times New Roman"/>
              </a:rPr>
              <a:t>conventions, </a:t>
            </a:r>
            <a:r>
              <a:rPr sz="1200" spc="-5" dirty="0">
                <a:latin typeface="Times New Roman"/>
                <a:cs typeface="Times New Roman"/>
              </a:rPr>
              <a:t>its vibrant party scene. For tourists, </a:t>
            </a:r>
            <a:r>
              <a:rPr sz="1200" dirty="0">
                <a:latin typeface="Times New Roman"/>
                <a:cs typeface="Times New Roman"/>
              </a:rPr>
              <a:t>finding  the </a:t>
            </a:r>
            <a:r>
              <a:rPr sz="1200" spc="-5" dirty="0">
                <a:latin typeface="Times New Roman"/>
                <a:cs typeface="Times New Roman"/>
              </a:rPr>
              <a:t>right place </a:t>
            </a:r>
            <a:r>
              <a:rPr sz="1200" dirty="0">
                <a:latin typeface="Times New Roman"/>
                <a:cs typeface="Times New Roman"/>
              </a:rPr>
              <a:t>to eat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a </a:t>
            </a:r>
            <a:r>
              <a:rPr sz="1200" spc="-5" dirty="0">
                <a:latin typeface="Times New Roman"/>
                <a:cs typeface="Times New Roman"/>
              </a:rPr>
              <a:t>challenge, </a:t>
            </a:r>
            <a:r>
              <a:rPr sz="1200" dirty="0">
                <a:latin typeface="Times New Roman"/>
                <a:cs typeface="Times New Roman"/>
              </a:rPr>
              <a:t>though. </a:t>
            </a:r>
            <a:r>
              <a:rPr sz="1200" spc="-5" dirty="0">
                <a:latin typeface="Times New Roman"/>
                <a:cs typeface="Times New Roman"/>
              </a:rPr>
              <a:t>German dishes </a:t>
            </a:r>
            <a:r>
              <a:rPr sz="1200" dirty="0">
                <a:latin typeface="Times New Roman"/>
                <a:cs typeface="Times New Roman"/>
              </a:rPr>
              <a:t>include a lot of </a:t>
            </a:r>
            <a:r>
              <a:rPr sz="1200" spc="-5" dirty="0">
                <a:latin typeface="Times New Roman"/>
                <a:cs typeface="Times New Roman"/>
              </a:rPr>
              <a:t>meat, often  </a:t>
            </a:r>
            <a:r>
              <a:rPr sz="1200" dirty="0">
                <a:latin typeface="Times New Roman"/>
                <a:cs typeface="Times New Roman"/>
              </a:rPr>
              <a:t>pork,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do not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eat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health-related, religious, cultural,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moral  reasons.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just one motive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giving tourists a good </a:t>
            </a:r>
            <a:r>
              <a:rPr sz="1200" spc="-5" dirty="0">
                <a:latin typeface="Times New Roman"/>
                <a:cs typeface="Times New Roman"/>
              </a:rPr>
              <a:t>overview about what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5405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Thus, the </a:t>
            </a:r>
            <a:r>
              <a:rPr sz="1200" spc="-5" dirty="0">
                <a:latin typeface="Times New Roman"/>
                <a:cs typeface="Times New Roman"/>
              </a:rPr>
              <a:t>goal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reach </a:t>
            </a:r>
            <a:r>
              <a:rPr sz="1200" dirty="0">
                <a:latin typeface="Times New Roman"/>
                <a:cs typeface="Times New Roman"/>
              </a:rPr>
              <a:t>with this </a:t>
            </a:r>
            <a:r>
              <a:rPr sz="1200" spc="-5" dirty="0">
                <a:latin typeface="Times New Roman"/>
                <a:cs typeface="Times New Roman"/>
              </a:rPr>
              <a:t>exercise is </a:t>
            </a:r>
            <a:r>
              <a:rPr sz="1200" dirty="0">
                <a:latin typeface="Times New Roman"/>
                <a:cs typeface="Times New Roman"/>
              </a:rPr>
              <a:t>to give a simple </a:t>
            </a:r>
            <a:r>
              <a:rPr sz="1200" spc="-5" dirty="0">
                <a:latin typeface="Times New Roman"/>
                <a:cs typeface="Times New Roman"/>
              </a:rPr>
              <a:t>recommendation </a:t>
            </a:r>
            <a:r>
              <a:rPr sz="1200" dirty="0">
                <a:latin typeface="Times New Roman"/>
                <a:cs typeface="Times New Roman"/>
              </a:rPr>
              <a:t>to  tourists in Cologne: in </a:t>
            </a:r>
            <a:r>
              <a:rPr sz="1200" spc="-5" dirty="0">
                <a:latin typeface="Times New Roman"/>
                <a:cs typeface="Times New Roman"/>
              </a:rPr>
              <a:t>which district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city </a:t>
            </a:r>
            <a:r>
              <a:rPr sz="1200" dirty="0">
                <a:latin typeface="Times New Roman"/>
                <a:cs typeface="Times New Roman"/>
              </a:rPr>
              <a:t>will you find a </a:t>
            </a:r>
            <a:r>
              <a:rPr sz="1200" spc="-5" dirty="0">
                <a:latin typeface="Times New Roman"/>
                <a:cs typeface="Times New Roman"/>
              </a:rPr>
              <a:t>large </a:t>
            </a:r>
            <a:r>
              <a:rPr sz="1200" dirty="0">
                <a:latin typeface="Times New Roman"/>
                <a:cs typeface="Times New Roman"/>
              </a:rPr>
              <a:t>number or even  </a:t>
            </a:r>
            <a:r>
              <a:rPr sz="1200" spc="-5" dirty="0">
                <a:latin typeface="Times New Roman"/>
                <a:cs typeface="Times New Roman"/>
              </a:rPr>
              <a:t>concentration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types of </a:t>
            </a:r>
            <a:r>
              <a:rPr sz="1200" spc="-5" dirty="0">
                <a:latin typeface="Times New Roman"/>
                <a:cs typeface="Times New Roman"/>
              </a:rPr>
              <a:t>restaurants? </a:t>
            </a:r>
            <a:r>
              <a:rPr sz="1200" dirty="0">
                <a:latin typeface="Times New Roman"/>
                <a:cs typeface="Times New Roman"/>
              </a:rPr>
              <a:t>Where to </a:t>
            </a:r>
            <a:r>
              <a:rPr sz="1200" spc="-5" dirty="0">
                <a:latin typeface="Times New Roman"/>
                <a:cs typeface="Times New Roman"/>
              </a:rPr>
              <a:t>eat Mediterranean </a:t>
            </a:r>
            <a:r>
              <a:rPr sz="1200" dirty="0">
                <a:latin typeface="Times New Roman"/>
                <a:cs typeface="Times New Roman"/>
              </a:rPr>
              <a:t>food,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to find  </a:t>
            </a:r>
            <a:r>
              <a:rPr sz="1200" spc="-5" dirty="0">
                <a:latin typeface="Times New Roman"/>
                <a:cs typeface="Times New Roman"/>
              </a:rPr>
              <a:t>German food, where </a:t>
            </a:r>
            <a:r>
              <a:rPr sz="1200" dirty="0">
                <a:latin typeface="Times New Roman"/>
                <a:cs typeface="Times New Roman"/>
              </a:rPr>
              <a:t>to get </a:t>
            </a:r>
            <a:r>
              <a:rPr sz="1200" spc="-5" dirty="0">
                <a:latin typeface="Times New Roman"/>
                <a:cs typeface="Times New Roman"/>
              </a:rPr>
              <a:t>fast </a:t>
            </a:r>
            <a:r>
              <a:rPr sz="1200" dirty="0">
                <a:latin typeface="Times New Roman"/>
                <a:cs typeface="Times New Roman"/>
              </a:rPr>
              <a:t>food? The </a:t>
            </a:r>
            <a:r>
              <a:rPr sz="1200" spc="-5" dirty="0">
                <a:latin typeface="Times New Roman"/>
                <a:cs typeface="Times New Roman"/>
              </a:rPr>
              <a:t>target audience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foreign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tourists.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471C4"/>
                </a:solidFill>
                <a:latin typeface="Segoe UI"/>
                <a:cs typeface="Segoe UI"/>
              </a:rPr>
              <a:t>Data</a:t>
            </a:r>
            <a:r>
              <a:rPr sz="1800" b="1" spc="-10" dirty="0">
                <a:solidFill>
                  <a:srgbClr val="4471C4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4471C4"/>
                </a:solidFill>
                <a:latin typeface="Segoe UI"/>
                <a:cs typeface="Segoe UI"/>
              </a:rPr>
              <a:t>Preparation</a:t>
            </a:r>
            <a:endParaRPr sz="1800">
              <a:latin typeface="Segoe UI"/>
              <a:cs typeface="Segoe UI"/>
            </a:endParaRPr>
          </a:p>
          <a:p>
            <a:pPr marL="12700" marR="50165">
              <a:lnSpc>
                <a:spcPts val="1380"/>
              </a:lnSpc>
              <a:spcBef>
                <a:spcPts val="1510"/>
              </a:spcBef>
            </a:pPr>
            <a:r>
              <a:rPr sz="1200" dirty="0">
                <a:latin typeface="Times New Roman"/>
                <a:cs typeface="Times New Roman"/>
              </a:rPr>
              <a:t>I will, </a:t>
            </a:r>
            <a:r>
              <a:rPr sz="1200" spc="-5" dirty="0">
                <a:latin typeface="Times New Roman"/>
                <a:cs typeface="Times New Roman"/>
              </a:rPr>
              <a:t>as requested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assignment </a:t>
            </a:r>
            <a:r>
              <a:rPr sz="1200" dirty="0">
                <a:latin typeface="Times New Roman"/>
                <a:cs typeface="Times New Roman"/>
              </a:rPr>
              <a:t>task, </a:t>
            </a:r>
            <a:r>
              <a:rPr sz="1200" spc="-5" dirty="0">
                <a:latin typeface="Times New Roman"/>
                <a:cs typeface="Times New Roman"/>
              </a:rPr>
              <a:t>use foursquare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about restaurants </a:t>
            </a:r>
            <a:r>
              <a:rPr sz="1200" dirty="0">
                <a:latin typeface="Times New Roman"/>
                <a:cs typeface="Times New Roman"/>
              </a:rPr>
              <a:t>in Cologne.  </a:t>
            </a:r>
            <a:r>
              <a:rPr sz="1200" spc="-5" dirty="0">
                <a:latin typeface="Times New Roman"/>
                <a:cs typeface="Times New Roman"/>
              </a:rPr>
              <a:t>Foursquare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US tech company from New York focusing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location </a:t>
            </a:r>
            <a:r>
              <a:rPr sz="1200" dirty="0">
                <a:latin typeface="Times New Roman"/>
                <a:cs typeface="Times New Roman"/>
              </a:rPr>
              <a:t>data. </a:t>
            </a:r>
            <a:r>
              <a:rPr sz="1200" spc="-5" dirty="0">
                <a:latin typeface="Times New Roman"/>
                <a:cs typeface="Times New Roman"/>
              </a:rPr>
              <a:t>Their  technology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powers </a:t>
            </a:r>
            <a:r>
              <a:rPr sz="1200" spc="-5" dirty="0">
                <a:latin typeface="Times New Roman"/>
                <a:cs typeface="Times New Roman"/>
              </a:rPr>
              <a:t>apps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as Apple's Maps, Uber, </a:t>
            </a:r>
            <a:r>
              <a:rPr sz="1200" dirty="0">
                <a:latin typeface="Times New Roman"/>
                <a:cs typeface="Times New Roman"/>
              </a:rPr>
              <a:t>Twitter,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other  household names.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will use foursquare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restaurant name, </a:t>
            </a:r>
            <a:r>
              <a:rPr sz="1200" dirty="0">
                <a:latin typeface="Times New Roman"/>
                <a:cs typeface="Times New Roman"/>
              </a:rPr>
              <a:t>ID, </a:t>
            </a:r>
            <a:r>
              <a:rPr sz="1200" spc="-5" dirty="0">
                <a:latin typeface="Times New Roman"/>
                <a:cs typeface="Times New Roman"/>
              </a:rPr>
              <a:t>location, and  category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food (vegetarian, Italian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Also,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will use </a:t>
            </a:r>
            <a:r>
              <a:rPr sz="1200" dirty="0">
                <a:latin typeface="Times New Roman"/>
                <a:cs typeface="Times New Roman"/>
              </a:rPr>
              <a:t>the overview of </a:t>
            </a:r>
            <a:r>
              <a:rPr sz="1200" spc="-5" dirty="0">
                <a:latin typeface="Times New Roman"/>
                <a:cs typeface="Times New Roman"/>
              </a:rPr>
              <a:t>districts/city parts </a:t>
            </a:r>
            <a:r>
              <a:rPr sz="1200" dirty="0">
                <a:latin typeface="Times New Roman"/>
                <a:cs typeface="Times New Roman"/>
              </a:rPr>
              <a:t>of Cologne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Wikipedia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193785"/>
            <a:ext cx="5601970" cy="15678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9812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Here, </a:t>
            </a:r>
            <a:r>
              <a:rPr sz="1200" dirty="0">
                <a:latin typeface="Times New Roman"/>
                <a:cs typeface="Times New Roman"/>
              </a:rPr>
              <a:t>you will find a table </a:t>
            </a:r>
            <a:r>
              <a:rPr sz="1200" spc="-5" dirty="0">
                <a:latin typeface="Times New Roman"/>
                <a:cs typeface="Times New Roman"/>
              </a:rPr>
              <a:t>"Districts" which shows </a:t>
            </a:r>
            <a:r>
              <a:rPr sz="1200" dirty="0">
                <a:latin typeface="Times New Roman"/>
                <a:cs typeface="Times New Roman"/>
              </a:rPr>
              <a:t>the nine </a:t>
            </a:r>
            <a:r>
              <a:rPr sz="1200" spc="-5" dirty="0">
                <a:latin typeface="Times New Roman"/>
                <a:cs typeface="Times New Roman"/>
              </a:rPr>
              <a:t>city districts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its  neighborhoods/city parts.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will use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districts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data about restaurants </a:t>
            </a:r>
            <a:r>
              <a:rPr sz="1200" dirty="0">
                <a:latin typeface="Times New Roman"/>
                <a:cs typeface="Times New Roman"/>
              </a:rPr>
              <a:t>in these  </a:t>
            </a:r>
            <a:r>
              <a:rPr sz="1200" spc="-5" dirty="0">
                <a:latin typeface="Times New Roman"/>
                <a:cs typeface="Times New Roman"/>
              </a:rPr>
              <a:t>districts from foursquare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density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restaurants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471C4"/>
                </a:solidFill>
                <a:latin typeface="Segoe UI"/>
                <a:cs typeface="Segoe UI"/>
              </a:rPr>
              <a:t>Data acquisition </a:t>
            </a:r>
            <a:r>
              <a:rPr sz="1800" b="1" dirty="0">
                <a:solidFill>
                  <a:srgbClr val="4471C4"/>
                </a:solidFill>
                <a:latin typeface="Segoe UI"/>
                <a:cs typeface="Segoe UI"/>
              </a:rPr>
              <a:t>and </a:t>
            </a:r>
            <a:r>
              <a:rPr sz="1800" b="1" spc="-5" dirty="0">
                <a:solidFill>
                  <a:srgbClr val="4471C4"/>
                </a:solidFill>
                <a:latin typeface="Segoe UI"/>
                <a:cs typeface="Segoe UI"/>
              </a:rPr>
              <a:t>cleaning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ts val="1380"/>
              </a:lnSpc>
              <a:spcBef>
                <a:spcPts val="1500"/>
              </a:spcBef>
            </a:pPr>
            <a:r>
              <a:rPr sz="1200" spc="-5" dirty="0">
                <a:latin typeface="Times New Roman"/>
                <a:cs typeface="Times New Roman"/>
              </a:rPr>
              <a:t>Starting </a:t>
            </a:r>
            <a:r>
              <a:rPr sz="1200" dirty="0">
                <a:latin typeface="Times New Roman"/>
                <a:cs typeface="Times New Roman"/>
              </a:rPr>
              <a:t>out, I </a:t>
            </a:r>
            <a:r>
              <a:rPr sz="1200" spc="-5" dirty="0">
                <a:latin typeface="Times New Roman"/>
                <a:cs typeface="Times New Roman"/>
              </a:rPr>
              <a:t>scraped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from Wikipedia </a:t>
            </a:r>
            <a:r>
              <a:rPr sz="1200" dirty="0">
                <a:latin typeface="Times New Roman"/>
                <a:cs typeface="Times New Roman"/>
              </a:rPr>
              <a:t>to create a </a:t>
            </a:r>
            <a:r>
              <a:rPr sz="1200" spc="-5" dirty="0">
                <a:latin typeface="Times New Roman"/>
                <a:cs typeface="Times New Roman"/>
              </a:rPr>
              <a:t>dataframe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city districts </a:t>
            </a:r>
            <a:r>
              <a:rPr sz="1200" dirty="0">
                <a:latin typeface="Times New Roman"/>
                <a:cs typeface="Times New Roman"/>
              </a:rPr>
              <a:t>of  Cologne.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this, I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pandas read </a:t>
            </a:r>
            <a:r>
              <a:rPr sz="1200" dirty="0">
                <a:latin typeface="Times New Roman"/>
                <a:cs typeface="Times New Roman"/>
              </a:rPr>
              <a:t>function. I had to </a:t>
            </a:r>
            <a:r>
              <a:rPr sz="1200" spc="-5" dirty="0">
                <a:latin typeface="Times New Roman"/>
                <a:cs typeface="Times New Roman"/>
              </a:rPr>
              <a:t>clean </a:t>
            </a:r>
            <a:r>
              <a:rPr sz="1200" dirty="0">
                <a:latin typeface="Times New Roman"/>
                <a:cs typeface="Times New Roman"/>
              </a:rPr>
              <a:t>the resulting </a:t>
            </a:r>
            <a:r>
              <a:rPr sz="1200" spc="-5" dirty="0">
                <a:latin typeface="Times New Roman"/>
                <a:cs typeface="Times New Roman"/>
              </a:rPr>
              <a:t>data frame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218175"/>
            <a:ext cx="5731509" cy="281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70855" cy="3841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unnecessary information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data that </a:t>
            </a:r>
            <a:r>
              <a:rPr sz="1200" dirty="0">
                <a:latin typeface="Times New Roman"/>
                <a:cs typeface="Times New Roman"/>
              </a:rPr>
              <a:t>could not be </a:t>
            </a:r>
            <a:r>
              <a:rPr sz="1200" spc="-5" dirty="0">
                <a:latin typeface="Times New Roman"/>
                <a:cs typeface="Times New Roman"/>
              </a:rPr>
              <a:t>handled </a:t>
            </a:r>
            <a:r>
              <a:rPr sz="1200" dirty="0">
                <a:latin typeface="Times New Roman"/>
                <a:cs typeface="Times New Roman"/>
              </a:rPr>
              <a:t>in a data </a:t>
            </a:r>
            <a:r>
              <a:rPr sz="1200" spc="-5" dirty="0">
                <a:latin typeface="Times New Roman"/>
                <a:cs typeface="Times New Roman"/>
              </a:rPr>
              <a:t>frame, such as  picture data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coat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arms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district.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nice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99002"/>
            <a:ext cx="5402580" cy="5588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Then, </a:t>
            </a:r>
            <a:r>
              <a:rPr sz="1200" dirty="0">
                <a:latin typeface="Times New Roman"/>
                <a:cs typeface="Times New Roman"/>
              </a:rPr>
              <a:t>I enabled </a:t>
            </a:r>
            <a:r>
              <a:rPr sz="1200" spc="-5" dirty="0">
                <a:latin typeface="Times New Roman"/>
                <a:cs typeface="Times New Roman"/>
              </a:rPr>
              <a:t>geopy </a:t>
            </a:r>
            <a:r>
              <a:rPr sz="1200" dirty="0">
                <a:latin typeface="Times New Roman"/>
                <a:cs typeface="Times New Roman"/>
              </a:rPr>
              <a:t>functions by installing the conda-forge geopy package. I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nominatim function </a:t>
            </a:r>
            <a:r>
              <a:rPr sz="1200" dirty="0">
                <a:latin typeface="Times New Roman"/>
                <a:cs typeface="Times New Roman"/>
              </a:rPr>
              <a:t>to add </a:t>
            </a:r>
            <a:r>
              <a:rPr sz="1200" spc="-5" dirty="0">
                <a:latin typeface="Times New Roman"/>
                <a:cs typeface="Times New Roman"/>
              </a:rPr>
              <a:t>geospatial </a:t>
            </a:r>
            <a:r>
              <a:rPr sz="1200" dirty="0">
                <a:latin typeface="Times New Roman"/>
                <a:cs typeface="Times New Roman"/>
              </a:rPr>
              <a:t>data to the data </a:t>
            </a:r>
            <a:r>
              <a:rPr sz="1200" spc="-5" dirty="0">
                <a:latin typeface="Times New Roman"/>
                <a:cs typeface="Times New Roman"/>
              </a:rPr>
              <a:t>frame, that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latitude and </a:t>
            </a:r>
            <a:r>
              <a:rPr sz="1200" dirty="0">
                <a:latin typeface="Times New Roman"/>
                <a:cs typeface="Times New Roman"/>
              </a:rPr>
              <a:t>the  longitude </a:t>
            </a:r>
            <a:r>
              <a:rPr sz="1200" spc="-5" dirty="0">
                <a:latin typeface="Times New Roman"/>
                <a:cs typeface="Times New Roman"/>
              </a:rPr>
              <a:t>seen </a:t>
            </a:r>
            <a:r>
              <a:rPr sz="1200" dirty="0">
                <a:latin typeface="Times New Roman"/>
                <a:cs typeface="Times New Roman"/>
              </a:rPr>
              <a:t>on the right side of the 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683376"/>
            <a:ext cx="274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1C4"/>
                </a:solidFill>
                <a:latin typeface="Segoe UI"/>
                <a:cs typeface="Segoe UI"/>
              </a:rPr>
              <a:t>Visualization </a:t>
            </a:r>
            <a:r>
              <a:rPr sz="1800" b="1" dirty="0">
                <a:solidFill>
                  <a:srgbClr val="4471C4"/>
                </a:solidFill>
                <a:latin typeface="Segoe UI"/>
                <a:cs typeface="Segoe UI"/>
              </a:rPr>
              <a:t>of city</a:t>
            </a:r>
            <a:r>
              <a:rPr sz="1800" b="1" spc="-50" dirty="0">
                <a:solidFill>
                  <a:srgbClr val="4471C4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4471C4"/>
                </a:solidFill>
                <a:latin typeface="Segoe UI"/>
                <a:cs typeface="Segoe UI"/>
              </a:rPr>
              <a:t>parts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483739"/>
            <a:ext cx="5675765" cy="1498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982331"/>
            <a:ext cx="5731509" cy="1318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6509003"/>
            <a:ext cx="5731509" cy="2660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88635" cy="12636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Now, foursquare </a:t>
            </a:r>
            <a:r>
              <a:rPr sz="1200" dirty="0">
                <a:latin typeface="Times New Roman"/>
                <a:cs typeface="Times New Roman"/>
              </a:rPr>
              <a:t>data comes into play. I first did a </a:t>
            </a:r>
            <a:r>
              <a:rPr sz="1200" spc="-5" dirty="0">
                <a:latin typeface="Times New Roman"/>
                <a:cs typeface="Times New Roman"/>
              </a:rPr>
              <a:t>view </a:t>
            </a:r>
            <a:r>
              <a:rPr sz="1200" dirty="0">
                <a:latin typeface="Times New Roman"/>
                <a:cs typeface="Times New Roman"/>
              </a:rPr>
              <a:t>try-outs for the city </a:t>
            </a:r>
            <a:r>
              <a:rPr sz="1200" spc="-5" dirty="0">
                <a:latin typeface="Times New Roman"/>
                <a:cs typeface="Times New Roman"/>
              </a:rPr>
              <a:t>district  "Innenstadt", which </a:t>
            </a:r>
            <a:r>
              <a:rPr sz="1200" dirty="0">
                <a:latin typeface="Times New Roman"/>
                <a:cs typeface="Times New Roman"/>
              </a:rPr>
              <a:t>I know </a:t>
            </a:r>
            <a:r>
              <a:rPr sz="1200" spc="-5" dirty="0">
                <a:latin typeface="Times New Roman"/>
                <a:cs typeface="Times New Roman"/>
              </a:rPr>
              <a:t>pretty well,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venues retrieved from foursquare seem  reasonable and correct.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1651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find clusters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restaurant </a:t>
            </a:r>
            <a:r>
              <a:rPr sz="1200" dirty="0">
                <a:latin typeface="Times New Roman"/>
                <a:cs typeface="Times New Roman"/>
              </a:rPr>
              <a:t>types in the </a:t>
            </a:r>
            <a:r>
              <a:rPr sz="1200" spc="-5" dirty="0">
                <a:latin typeface="Times New Roman"/>
                <a:cs typeface="Times New Roman"/>
              </a:rPr>
              <a:t>different city districts,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first transformed </a:t>
            </a:r>
            <a:r>
              <a:rPr sz="1200" dirty="0">
                <a:latin typeface="Times New Roman"/>
                <a:cs typeface="Times New Roman"/>
              </a:rPr>
              <a:t>the data  </a:t>
            </a:r>
            <a:r>
              <a:rPr sz="1200" spc="-5" dirty="0">
                <a:latin typeface="Times New Roman"/>
                <a:cs typeface="Times New Roman"/>
              </a:rPr>
              <a:t>frame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restaurant venues, </a:t>
            </a:r>
            <a:r>
              <a:rPr sz="1200" dirty="0">
                <a:latin typeface="Times New Roman"/>
                <a:cs typeface="Times New Roman"/>
              </a:rPr>
              <a:t>associated to </a:t>
            </a:r>
            <a:r>
              <a:rPr sz="1200" spc="-5" dirty="0">
                <a:latin typeface="Times New Roman"/>
                <a:cs typeface="Times New Roman"/>
              </a:rPr>
              <a:t>city districts, </a:t>
            </a:r>
            <a:r>
              <a:rPr sz="1200" dirty="0">
                <a:latin typeface="Times New Roman"/>
                <a:cs typeface="Times New Roman"/>
              </a:rPr>
              <a:t>by one-hot encoding (0/1), </a:t>
            </a:r>
            <a:r>
              <a:rPr sz="1200" spc="-10" dirty="0">
                <a:latin typeface="Times New Roman"/>
                <a:cs typeface="Times New Roman"/>
              </a:rPr>
              <a:t>as  </a:t>
            </a:r>
            <a:r>
              <a:rPr sz="1200" spc="-5" dirty="0">
                <a:latin typeface="Times New Roman"/>
                <a:cs typeface="Times New Roman"/>
              </a:rPr>
              <a:t>seen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picture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276727"/>
            <a:ext cx="539051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Next,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used grouping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category </a:t>
            </a:r>
            <a:r>
              <a:rPr sz="1200" dirty="0">
                <a:latin typeface="Times New Roman"/>
                <a:cs typeface="Times New Roman"/>
              </a:rPr>
              <a:t>of restaurants in </a:t>
            </a:r>
            <a:r>
              <a:rPr sz="1200" spc="-5" dirty="0">
                <a:latin typeface="Times New Roman"/>
                <a:cs typeface="Times New Roman"/>
              </a:rPr>
              <a:t>each city  district.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227446"/>
            <a:ext cx="5205730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I used this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data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in which you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see the most common  </a:t>
            </a:r>
            <a:r>
              <a:rPr sz="1200" spc="-5" dirty="0">
                <a:latin typeface="Times New Roman"/>
                <a:cs typeface="Times New Roman"/>
              </a:rPr>
              <a:t>restaurant </a:t>
            </a:r>
            <a:r>
              <a:rPr sz="1200" dirty="0">
                <a:latin typeface="Times New Roman"/>
                <a:cs typeface="Times New Roman"/>
              </a:rPr>
              <a:t>venue types for </a:t>
            </a:r>
            <a:r>
              <a:rPr sz="1200" spc="-5" dirty="0">
                <a:latin typeface="Times New Roman"/>
                <a:cs typeface="Times New Roman"/>
              </a:rPr>
              <a:t>each city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481696"/>
            <a:ext cx="5728970" cy="73469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Now, </a:t>
            </a:r>
            <a:r>
              <a:rPr sz="1200" dirty="0">
                <a:latin typeface="Times New Roman"/>
                <a:cs typeface="Times New Roman"/>
              </a:rPr>
              <a:t>with all this </a:t>
            </a:r>
            <a:r>
              <a:rPr sz="1200" spc="-5" dirty="0">
                <a:latin typeface="Times New Roman"/>
                <a:cs typeface="Times New Roman"/>
              </a:rPr>
              <a:t>data,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could finally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unsupervised machine </a:t>
            </a:r>
            <a:r>
              <a:rPr sz="1200" spc="-5" dirty="0">
                <a:latin typeface="Times New Roman"/>
                <a:cs typeface="Times New Roman"/>
              </a:rPr>
              <a:t>learning algorithm, </a:t>
            </a:r>
            <a:r>
              <a:rPr sz="1200" dirty="0">
                <a:latin typeface="Times New Roman"/>
                <a:cs typeface="Times New Roman"/>
              </a:rPr>
              <a:t>more  </a:t>
            </a:r>
            <a:r>
              <a:rPr sz="1200" spc="-5" dirty="0">
                <a:latin typeface="Times New Roman"/>
                <a:cs typeface="Times New Roman"/>
              </a:rPr>
              <a:t>specifically,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k-means clustering algorithm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scikit-learn package. One could use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ellbow method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systematically define </a:t>
            </a:r>
            <a:r>
              <a:rPr sz="1200" dirty="0">
                <a:latin typeface="Times New Roman"/>
                <a:cs typeface="Times New Roman"/>
              </a:rPr>
              <a:t>the k value, but I simply chose k to be 5, </a:t>
            </a:r>
            <a:r>
              <a:rPr sz="1200" spc="-5" dirty="0">
                <a:latin typeface="Times New Roman"/>
                <a:cs typeface="Times New Roman"/>
              </a:rPr>
              <a:t>having been  inspired </a:t>
            </a:r>
            <a:r>
              <a:rPr sz="1200" dirty="0">
                <a:latin typeface="Times New Roman"/>
                <a:cs typeface="Times New Roman"/>
              </a:rPr>
              <a:t>by one of the </a:t>
            </a:r>
            <a:r>
              <a:rPr sz="1200" spc="-5" dirty="0">
                <a:latin typeface="Times New Roman"/>
                <a:cs typeface="Times New Roman"/>
              </a:rPr>
              <a:t>coursera courses </a:t>
            </a:r>
            <a:r>
              <a:rPr sz="1200" dirty="0">
                <a:latin typeface="Times New Roman"/>
                <a:cs typeface="Times New Roman"/>
              </a:rPr>
              <a:t>to do</a:t>
            </a:r>
            <a:r>
              <a:rPr sz="1200" spc="-5" dirty="0">
                <a:latin typeface="Times New Roman"/>
                <a:cs typeface="Times New Roman"/>
              </a:rPr>
              <a:t> so.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388857"/>
            <a:ext cx="249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71C4"/>
                </a:solidFill>
                <a:latin typeface="Segoe UI"/>
                <a:cs typeface="Segoe UI"/>
              </a:rPr>
              <a:t>Results and</a:t>
            </a:r>
            <a:r>
              <a:rPr sz="1800" b="1" spc="-105" dirty="0">
                <a:solidFill>
                  <a:srgbClr val="4471C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4471C4"/>
                </a:solidFill>
                <a:latin typeface="Segoe UI"/>
                <a:cs typeface="Segoe UI"/>
              </a:rPr>
              <a:t>Conclusion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2321432"/>
            <a:ext cx="5704851" cy="799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752" y="3828275"/>
            <a:ext cx="5718157" cy="124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5779007"/>
            <a:ext cx="5704851" cy="1546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593593"/>
            <a:ext cx="5593080" cy="9112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What we </a:t>
            </a:r>
            <a:r>
              <a:rPr sz="1200" dirty="0">
                <a:latin typeface="Times New Roman"/>
                <a:cs typeface="Times New Roman"/>
              </a:rPr>
              <a:t>see in the table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city districts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common </a:t>
            </a:r>
            <a:r>
              <a:rPr sz="1200" dirty="0">
                <a:latin typeface="Times New Roman"/>
                <a:cs typeface="Times New Roman"/>
              </a:rPr>
              <a:t>venues,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they now 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assigned </a:t>
            </a:r>
            <a:r>
              <a:rPr sz="1200" dirty="0">
                <a:latin typeface="Times New Roman"/>
                <a:cs typeface="Times New Roman"/>
              </a:rPr>
              <a:t>five </a:t>
            </a:r>
            <a:r>
              <a:rPr sz="1200" spc="-5" dirty="0">
                <a:latin typeface="Times New Roman"/>
                <a:cs typeface="Times New Roman"/>
              </a:rPr>
              <a:t>different cluster labels </a:t>
            </a:r>
            <a:r>
              <a:rPr sz="1200" dirty="0">
                <a:latin typeface="Times New Roman"/>
                <a:cs typeface="Times New Roman"/>
              </a:rPr>
              <a:t>from 0 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969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now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cluster labels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city districts marked </a:t>
            </a:r>
            <a:r>
              <a:rPr sz="1200" dirty="0">
                <a:latin typeface="Times New Roman"/>
                <a:cs typeface="Times New Roman"/>
              </a:rPr>
              <a:t>with a cluster-specific  </a:t>
            </a:r>
            <a:r>
              <a:rPr sz="1200" spc="-5" dirty="0">
                <a:latin typeface="Times New Roman"/>
                <a:cs typeface="Times New Roman"/>
              </a:rPr>
              <a:t>color </a:t>
            </a:r>
            <a:r>
              <a:rPr sz="1200" dirty="0">
                <a:latin typeface="Times New Roman"/>
                <a:cs typeface="Times New Roman"/>
              </a:rPr>
              <a:t>on a map, </a:t>
            </a:r>
            <a:r>
              <a:rPr sz="1200" spc="-5" dirty="0">
                <a:latin typeface="Times New Roman"/>
                <a:cs typeface="Times New Roman"/>
              </a:rPr>
              <a:t>again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folium: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79063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71C4"/>
                </a:solidFill>
                <a:latin typeface="Segoe UI"/>
                <a:cs typeface="Segoe UI"/>
              </a:rPr>
              <a:t>Clusters</a:t>
            </a:r>
            <a:r>
              <a:rPr sz="1800" b="1" spc="-85" dirty="0">
                <a:solidFill>
                  <a:srgbClr val="4471C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4471C4"/>
                </a:solidFill>
                <a:latin typeface="Segoe UI"/>
                <a:cs typeface="Segoe UI"/>
              </a:rPr>
              <a:t>view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19340"/>
            <a:ext cx="5685155" cy="17926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3655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You will see </a:t>
            </a:r>
            <a:r>
              <a:rPr sz="1200" dirty="0">
                <a:latin typeface="Times New Roman"/>
                <a:cs typeface="Times New Roman"/>
              </a:rPr>
              <a:t>nine bubbles for the nine </a:t>
            </a:r>
            <a:r>
              <a:rPr sz="1200" spc="-5" dirty="0">
                <a:latin typeface="Times New Roman"/>
                <a:cs typeface="Times New Roman"/>
              </a:rPr>
              <a:t>city </a:t>
            </a:r>
            <a:r>
              <a:rPr sz="1200" dirty="0">
                <a:latin typeface="Times New Roman"/>
                <a:cs typeface="Times New Roman"/>
              </a:rPr>
              <a:t>districts, with five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colors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five  </a:t>
            </a:r>
            <a:r>
              <a:rPr sz="1200" spc="-5" dirty="0">
                <a:latin typeface="Times New Roman"/>
                <a:cs typeface="Times New Roman"/>
              </a:rPr>
              <a:t>different clusters.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trouble </a:t>
            </a:r>
            <a:r>
              <a:rPr sz="1200" spc="-5" dirty="0">
                <a:latin typeface="Times New Roman"/>
                <a:cs typeface="Times New Roman"/>
              </a:rPr>
              <a:t>counting </a:t>
            </a:r>
            <a:r>
              <a:rPr sz="1200" dirty="0">
                <a:latin typeface="Times New Roman"/>
                <a:cs typeface="Times New Roman"/>
              </a:rPr>
              <a:t>to five </a:t>
            </a:r>
            <a:r>
              <a:rPr sz="1200" spc="-5" dirty="0">
                <a:latin typeface="Times New Roman"/>
                <a:cs typeface="Times New Roman"/>
              </a:rPr>
              <a:t>here, </a:t>
            </a:r>
            <a:r>
              <a:rPr sz="1200" dirty="0">
                <a:latin typeface="Times New Roman"/>
                <a:cs typeface="Times New Roman"/>
              </a:rPr>
              <a:t>look for a small </a:t>
            </a:r>
            <a:r>
              <a:rPr sz="1200" spc="-5" dirty="0">
                <a:latin typeface="Times New Roman"/>
                <a:cs typeface="Times New Roman"/>
              </a:rPr>
              <a:t>green </a:t>
            </a:r>
            <a:r>
              <a:rPr sz="1200" dirty="0">
                <a:latin typeface="Times New Roman"/>
                <a:cs typeface="Times New Roman"/>
              </a:rPr>
              <a:t>dot on the  </a:t>
            </a:r>
            <a:r>
              <a:rPr sz="1200" spc="-5" dirty="0">
                <a:latin typeface="Times New Roman"/>
                <a:cs typeface="Times New Roman"/>
              </a:rPr>
              <a:t>upper part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picture and </a:t>
            </a:r>
            <a:r>
              <a:rPr sz="1200" dirty="0">
                <a:latin typeface="Times New Roman"/>
                <a:cs typeface="Times New Roman"/>
              </a:rPr>
              <a:t>a small </a:t>
            </a:r>
            <a:r>
              <a:rPr sz="1200" spc="-5" dirty="0">
                <a:latin typeface="Times New Roman"/>
                <a:cs typeface="Times New Roman"/>
              </a:rPr>
              <a:t>purple </a:t>
            </a:r>
            <a:r>
              <a:rPr sz="1200" dirty="0">
                <a:latin typeface="Times New Roman"/>
                <a:cs typeface="Times New Roman"/>
              </a:rPr>
              <a:t>dot on the </a:t>
            </a:r>
            <a:r>
              <a:rPr sz="1200" spc="-5" dirty="0">
                <a:latin typeface="Times New Roman"/>
                <a:cs typeface="Times New Roman"/>
              </a:rPr>
              <a:t>lower </a:t>
            </a:r>
            <a:r>
              <a:rPr sz="1200" dirty="0">
                <a:latin typeface="Times New Roman"/>
                <a:cs typeface="Times New Roman"/>
              </a:rPr>
              <a:t>part of 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picture.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69545">
              <a:lnSpc>
                <a:spcPct val="95900"/>
              </a:lnSpc>
            </a:pPr>
            <a:r>
              <a:rPr sz="1200" spc="-5" dirty="0">
                <a:latin typeface="Times New Roman"/>
                <a:cs typeface="Times New Roman"/>
              </a:rPr>
              <a:t>Now, what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final </a:t>
            </a:r>
            <a:r>
              <a:rPr sz="1200" dirty="0">
                <a:latin typeface="Times New Roman"/>
                <a:cs typeface="Times New Roman"/>
              </a:rPr>
              <a:t>result of this </a:t>
            </a:r>
            <a:r>
              <a:rPr sz="1200" spc="-5" dirty="0">
                <a:latin typeface="Times New Roman"/>
                <a:cs typeface="Times New Roman"/>
              </a:rPr>
              <a:t>exercise? We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-5" dirty="0">
                <a:latin typeface="Times New Roman"/>
                <a:cs typeface="Times New Roman"/>
              </a:rPr>
              <a:t>can show </a:t>
            </a:r>
            <a:r>
              <a:rPr sz="1200" dirty="0">
                <a:latin typeface="Times New Roman"/>
                <a:cs typeface="Times New Roman"/>
              </a:rPr>
              <a:t>five clusters of </a:t>
            </a:r>
            <a:r>
              <a:rPr sz="1200" spc="-5" dirty="0">
                <a:latin typeface="Times New Roman"/>
                <a:cs typeface="Times New Roman"/>
              </a:rPr>
              <a:t>restaurant 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concentrations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city </a:t>
            </a:r>
            <a:r>
              <a:rPr sz="1200" dirty="0">
                <a:latin typeface="Times New Roman"/>
                <a:cs typeface="Times New Roman"/>
              </a:rPr>
              <a:t>of Cologne, which I named </a:t>
            </a: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restaurant  concentration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shows.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Living </a:t>
            </a:r>
            <a:r>
              <a:rPr sz="1200" dirty="0">
                <a:latin typeface="Times New Roman"/>
                <a:cs typeface="Times New Roman"/>
              </a:rPr>
              <a:t>in Cologne </a:t>
            </a:r>
            <a:r>
              <a:rPr sz="1200" spc="-5" dirty="0">
                <a:latin typeface="Times New Roman"/>
                <a:cs typeface="Times New Roman"/>
              </a:rPr>
              <a:t>will probably agree </a:t>
            </a:r>
            <a:r>
              <a:rPr sz="1200" dirty="0">
                <a:latin typeface="Times New Roman"/>
                <a:cs typeface="Times New Roman"/>
              </a:rPr>
              <a:t>that these </a:t>
            </a:r>
            <a:r>
              <a:rPr sz="1200" spc="-5" dirty="0">
                <a:latin typeface="Times New Roman"/>
                <a:cs typeface="Times New Roman"/>
              </a:rPr>
              <a:t>clusters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pretty </a:t>
            </a:r>
            <a:r>
              <a:rPr sz="1200" dirty="0">
                <a:latin typeface="Times New Roman"/>
                <a:cs typeface="Times New Roman"/>
              </a:rPr>
              <a:t>reasonable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are not  too </a:t>
            </a:r>
            <a:r>
              <a:rPr sz="1200" spc="-5" dirty="0">
                <a:latin typeface="Times New Roman"/>
                <a:cs typeface="Times New Roman"/>
              </a:rPr>
              <a:t>far away from </a:t>
            </a:r>
            <a:r>
              <a:rPr sz="1200" dirty="0">
                <a:latin typeface="Times New Roman"/>
                <a:cs typeface="Times New Roman"/>
              </a:rPr>
              <a:t>what you would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5746" y="944132"/>
            <a:ext cx="5660163" cy="138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154677"/>
            <a:ext cx="5731509" cy="2606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824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Segoe UI</vt:lpstr>
      <vt:lpstr>Times New Roman</vt:lpstr>
      <vt:lpstr>Wingdings 3</vt:lpstr>
      <vt:lpstr>Ion</vt:lpstr>
      <vt:lpstr>Finding the neighbourhood Restaurents in Cologne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neighbourhood Restaurents in Cologne</dc:title>
  <dc:creator>navneetkaur.lehal@gmail.com</dc:creator>
  <cp:lastModifiedBy>navneetkaur.lehal@gmail.com</cp:lastModifiedBy>
  <cp:revision>1</cp:revision>
  <dcterms:created xsi:type="dcterms:W3CDTF">2021-01-22T15:05:06Z</dcterms:created>
  <dcterms:modified xsi:type="dcterms:W3CDTF">2021-01-22T15:08:16Z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2021-01-22T00:00:00Z</vt:filetime>
  </property>
</Properties>
</file>