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730" r:id="rId2"/>
    <p:sldId id="677" r:id="rId3"/>
    <p:sldId id="679" r:id="rId4"/>
    <p:sldId id="680" r:id="rId5"/>
    <p:sldId id="681" r:id="rId6"/>
    <p:sldId id="957" r:id="rId7"/>
    <p:sldId id="678" r:id="rId8"/>
    <p:sldId id="682" r:id="rId9"/>
    <p:sldId id="683" r:id="rId10"/>
    <p:sldId id="684" r:id="rId11"/>
    <p:sldId id="731" r:id="rId12"/>
    <p:sldId id="956" r:id="rId13"/>
    <p:sldId id="689" r:id="rId14"/>
    <p:sldId id="685" r:id="rId15"/>
    <p:sldId id="727" r:id="rId16"/>
    <p:sldId id="688" r:id="rId17"/>
    <p:sldId id="698" r:id="rId18"/>
    <p:sldId id="699" r:id="rId19"/>
    <p:sldId id="700" r:id="rId20"/>
    <p:sldId id="701" r:id="rId21"/>
    <p:sldId id="958" r:id="rId22"/>
    <p:sldId id="959" r:id="rId23"/>
    <p:sldId id="960" r:id="rId24"/>
    <p:sldId id="705" r:id="rId25"/>
    <p:sldId id="710" r:id="rId26"/>
    <p:sldId id="961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95"/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2023. 09. 17.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482237A-2BDC-49CF-B8C4-6671016B6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pic>
        <p:nvPicPr>
          <p:cNvPr id="4" name="Ábra 3">
            <a:extLst>
              <a:ext uri="{FF2B5EF4-FFF2-40B4-BE49-F238E27FC236}">
                <a16:creationId xmlns:a16="http://schemas.microsoft.com/office/drawing/2014/main" id="{3DBCBC15-6D60-7734-5647-B1F0D2D3DD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65766" y="4826898"/>
            <a:ext cx="1100694" cy="17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965E2FAE-CF6F-4861-B78D-70721A006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03641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563FB1-2345-4CB4-9AF4-567A1CA10EB2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A527897A-082B-4F07-A8FE-DB27F38130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1D9EA4-04BC-41D5-884B-A8F0AF2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8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452C0-2557-45B4-A9F4-F20EC75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19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7D27F8-C9A3-4A0C-8CC9-CEAC88AA5825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EB7BE0F8-7BAC-4752-8ADE-0486ECAE1D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575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65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E1A41A-F90A-465F-847C-A0A525BAEB31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867FBFB1-80BC-4DBE-B887-C2534F47DF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490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490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C2A012-0ACF-417B-B582-B16ECE1A8B10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BDB5F16-4C44-423F-A59C-5C373051B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303B89-B921-4AAF-930E-0FAE4E47A049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65D899F6-D053-4488-8A8E-38ADFB925C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439011-4D43-47BB-BE46-EC9B0A355896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30"/>
            <a:ext cx="10515600" cy="4254665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50830" indent="-342900">
              <a:buFont typeface="Arial" panose="020B0604020202020204" pitchFamily="34" charset="0"/>
              <a:buChar char="•"/>
              <a:defRPr sz="25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758759" indent="-342900">
              <a:buFont typeface="Arial" panose="020B0604020202020204" pitchFamily="34" charset="0"/>
              <a:buChar char="•"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966689" indent="-342900"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74617" indent="-342900">
              <a:buFont typeface="Arial" panose="020B0604020202020204" pitchFamily="34" charset="0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967" y="6356355"/>
            <a:ext cx="1528319" cy="365125"/>
          </a:xfrm>
        </p:spPr>
        <p:txBody>
          <a:bodyPr/>
          <a:lstStyle/>
          <a:p>
            <a:fld id="{78A7C880-2872-4383-8402-725746671628}" type="datetime1">
              <a:rPr lang="hu-HU" smtClean="0"/>
              <a:t>2023. 09. 17.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8" y="6356355"/>
            <a:ext cx="568933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Introduction to Machine Learning #2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464068" y="417222"/>
            <a:ext cx="7507247" cy="7209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500" b="1">
                <a:solidFill>
                  <a:srgbClr val="00206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08653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9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EBABED-B915-AA4C-924A-EF6B139F2D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8109" y="1673110"/>
            <a:ext cx="4852155" cy="44310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6E47DE6-77C9-4A44-93C4-66C7E3947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45331" y="390811"/>
            <a:ext cx="8338784" cy="508285"/>
          </a:xfrm>
          <a:prstGeom prst="rect">
            <a:avLst/>
          </a:prstGeom>
        </p:spPr>
        <p:txBody>
          <a:bodyPr/>
          <a:lstStyle>
            <a:lvl1pPr>
              <a:defRPr sz="3500" b="1" i="0">
                <a:solidFill>
                  <a:srgbClr val="061945"/>
                </a:solidFill>
                <a:latin typeface="Titillium" pitchFamily="2" charset="77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B6438F-E367-2349-A3CE-03688BFE1B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924" y="1673109"/>
            <a:ext cx="5474077" cy="4431079"/>
          </a:xfrm>
          <a:prstGeom prst="rect">
            <a:avLst/>
          </a:prstGeom>
        </p:spPr>
        <p:txBody>
          <a:bodyPr/>
          <a:lstStyle>
            <a:lvl1pPr marL="200660" marR="700564" indent="-187960">
              <a:lnSpc>
                <a:spcPct val="100000"/>
              </a:lnSpc>
              <a:spcBef>
                <a:spcPts val="490"/>
              </a:spcBef>
              <a:buFont typeface="Minion Pro"/>
              <a:buChar char="•"/>
              <a:tabLst>
                <a:tab pos="201295" algn="l"/>
              </a:tabLst>
              <a:defRPr sz="2200" b="0" i="0">
                <a:latin typeface="Titillium"/>
              </a:defRPr>
            </a:lvl1pPr>
            <a:lvl2pPr>
              <a:lnSpc>
                <a:spcPct val="100000"/>
              </a:lnSpc>
              <a:defRPr sz="1091" b="0" i="0">
                <a:latin typeface="Titillium Light" pitchFamily="2" charset="77"/>
              </a:defRPr>
            </a:lvl2pPr>
            <a:lvl3pPr>
              <a:lnSpc>
                <a:spcPct val="100000"/>
              </a:lnSpc>
              <a:defRPr sz="1091" b="0" i="0">
                <a:latin typeface="Titillium Light" pitchFamily="2" charset="77"/>
              </a:defRPr>
            </a:lvl3pPr>
            <a:lvl4pPr>
              <a:lnSpc>
                <a:spcPct val="100000"/>
              </a:lnSpc>
              <a:defRPr sz="1091" b="0" i="0">
                <a:latin typeface="Titillium Light" pitchFamily="2" charset="77"/>
              </a:defRPr>
            </a:lvl4pPr>
            <a:lvl5pPr>
              <a:lnSpc>
                <a:spcPct val="100000"/>
              </a:lnSpc>
              <a:defRPr sz="1091" b="0" i="0">
                <a:latin typeface="Titillium Light" pitchFamily="2" charset="77"/>
              </a:defRPr>
            </a:lvl5pPr>
          </a:lstStyle>
          <a:p>
            <a:pPr marL="200660" indent="-187960">
              <a:lnSpc>
                <a:spcPct val="100000"/>
              </a:lnSpc>
              <a:spcBef>
                <a:spcPts val="490"/>
              </a:spcBef>
              <a:buFont typeface="Minion Pro"/>
              <a:buChar char="•"/>
              <a:tabLst>
                <a:tab pos="201295" algn="l"/>
              </a:tabLst>
            </a:pPr>
            <a:r>
              <a:rPr lang="hu-HU" dirty="0" err="1"/>
              <a:t>Safas</a:t>
            </a:r>
            <a:endParaRPr lang="hu-HU" dirty="0"/>
          </a:p>
          <a:p>
            <a:pPr marL="200660" indent="-187960">
              <a:lnSpc>
                <a:spcPct val="100000"/>
              </a:lnSpc>
              <a:spcBef>
                <a:spcPts val="490"/>
              </a:spcBef>
              <a:buFont typeface="Minion Pro"/>
              <a:buChar char="•"/>
              <a:tabLst>
                <a:tab pos="201295" algn="l"/>
              </a:tabLst>
            </a:pPr>
            <a:r>
              <a:rPr lang="hu-HU" dirty="0" err="1"/>
              <a:t>Asd</a:t>
            </a:r>
            <a:endParaRPr lang="hu-HU" dirty="0"/>
          </a:p>
          <a:p>
            <a:pPr marL="200660" indent="-187960">
              <a:lnSpc>
                <a:spcPct val="100000"/>
              </a:lnSpc>
              <a:spcBef>
                <a:spcPts val="490"/>
              </a:spcBef>
              <a:buFont typeface="Minion Pro"/>
              <a:buChar char="•"/>
              <a:tabLst>
                <a:tab pos="201295" algn="l"/>
              </a:tabLst>
            </a:pPr>
            <a:r>
              <a:rPr lang="hu-HU" dirty="0"/>
              <a:t>A</a:t>
            </a:r>
          </a:p>
          <a:p>
            <a:pPr marL="200660" indent="-187960">
              <a:lnSpc>
                <a:spcPct val="100000"/>
              </a:lnSpc>
              <a:spcBef>
                <a:spcPts val="490"/>
              </a:spcBef>
              <a:buFont typeface="Minion Pro"/>
              <a:buChar char="•"/>
              <a:tabLst>
                <a:tab pos="201295" algn="l"/>
              </a:tabLst>
            </a:pPr>
            <a:r>
              <a:rPr lang="hu-HU" dirty="0" err="1"/>
              <a:t>Asf</a:t>
            </a:r>
            <a:endParaRPr lang="hu-HU" dirty="0"/>
          </a:p>
          <a:p>
            <a:pPr marL="200660" indent="-187960">
              <a:lnSpc>
                <a:spcPct val="100000"/>
              </a:lnSpc>
              <a:spcBef>
                <a:spcPts val="490"/>
              </a:spcBef>
              <a:buFont typeface="Minion Pro"/>
              <a:buChar char="•"/>
              <a:tabLst>
                <a:tab pos="20129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42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90E6-B7F5-4A86-BDDD-BF5300F2EC27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gulyas@inf.elte.h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ushedjoke.wordpress.com/2015/03/15/penn-and-teller-bull-episode-1-talking-to-the-dead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rajwollamichhane11.medium.com/?source=user_profile-------------------------------------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lgulyas@inf.elte.h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73B6FC-0FE6-2801-4B77-150DD5C75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6" y="2001838"/>
            <a:ext cx="8601854" cy="1879046"/>
          </a:xfrm>
        </p:spPr>
        <p:txBody>
          <a:bodyPr>
            <a:noAutofit/>
          </a:bodyPr>
          <a:lstStyle/>
          <a:p>
            <a:r>
              <a:rPr lang="hu-HU" sz="4800" dirty="0"/>
              <a:t>AI </a:t>
            </a:r>
            <a:r>
              <a:rPr lang="hu-HU" sz="4800" dirty="0" err="1"/>
              <a:t>Today</a:t>
            </a:r>
            <a:r>
              <a:rPr lang="hu-HU" sz="4800" dirty="0"/>
              <a:t> – </a:t>
            </a:r>
            <a:br>
              <a:rPr lang="hu-HU" sz="4800" dirty="0"/>
            </a:br>
            <a:r>
              <a:rPr lang="hu-HU" sz="4800" dirty="0" err="1"/>
              <a:t>Optimisation</a:t>
            </a:r>
            <a:endParaRPr lang="en-US" sz="48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8A13AB7-7AF7-2107-67AA-13542F06C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803364"/>
          </a:xfrm>
        </p:spPr>
        <p:txBody>
          <a:bodyPr>
            <a:normAutofit fontScale="62500" lnSpcReduction="20000"/>
          </a:bodyPr>
          <a:lstStyle/>
          <a:p>
            <a:r>
              <a:rPr lang="hu-HU" sz="2900" b="1" dirty="0" err="1"/>
              <a:t>Introduction</a:t>
            </a:r>
            <a:r>
              <a:rPr lang="hu-HU" sz="2900" b="1" dirty="0"/>
              <a:t> </a:t>
            </a:r>
            <a:r>
              <a:rPr lang="hu-HU" sz="2900" b="1" dirty="0" err="1"/>
              <a:t>to</a:t>
            </a:r>
            <a:r>
              <a:rPr lang="hu-HU" sz="2900" b="1" dirty="0"/>
              <a:t> </a:t>
            </a:r>
            <a:r>
              <a:rPr lang="hu-HU" sz="2900" b="1" dirty="0" err="1"/>
              <a:t>Machine</a:t>
            </a:r>
            <a:r>
              <a:rPr lang="hu-HU" sz="2900" b="1" dirty="0"/>
              <a:t> </a:t>
            </a:r>
            <a:r>
              <a:rPr lang="hu-HU" sz="2900" b="1" dirty="0" err="1"/>
              <a:t>Learning</a:t>
            </a:r>
            <a:br>
              <a:rPr lang="hu-HU" dirty="0"/>
            </a:br>
            <a:r>
              <a:rPr lang="hu-HU" dirty="0"/>
              <a:t>Computer Science </a:t>
            </a:r>
            <a:r>
              <a:rPr lang="hu-HU" dirty="0" err="1"/>
              <a:t>BSc</a:t>
            </a:r>
            <a:r>
              <a:rPr lang="hu-HU" dirty="0"/>
              <a:t> </a:t>
            </a:r>
            <a:r>
              <a:rPr lang="hu-HU" dirty="0" err="1"/>
              <a:t>Course</a:t>
            </a:r>
            <a:r>
              <a:rPr lang="hu-HU" dirty="0"/>
              <a:t>, ELTE </a:t>
            </a:r>
            <a:r>
              <a:rPr lang="hu-HU" dirty="0" err="1"/>
              <a:t>Faculty</a:t>
            </a:r>
            <a:r>
              <a:rPr lang="hu-HU" dirty="0"/>
              <a:t> of </a:t>
            </a:r>
            <a:r>
              <a:rPr lang="hu-HU" dirty="0" err="1"/>
              <a:t>Informatics</a:t>
            </a:r>
            <a:endParaRPr lang="hu-HU" dirty="0"/>
          </a:p>
          <a:p>
            <a:endParaRPr lang="hu-HU" dirty="0"/>
          </a:p>
          <a:p>
            <a:r>
              <a:rPr lang="hu-HU" sz="3300" dirty="0"/>
              <a:t>László Gulyás</a:t>
            </a:r>
            <a:endParaRPr lang="hu-HU" dirty="0"/>
          </a:p>
          <a:p>
            <a:r>
              <a:rPr lang="hu-HU" dirty="0" err="1"/>
              <a:t>Associate</a:t>
            </a:r>
            <a:r>
              <a:rPr lang="hu-HU" dirty="0"/>
              <a:t> Professor</a:t>
            </a:r>
            <a:br>
              <a:rPr lang="hu-HU" dirty="0"/>
            </a:br>
            <a:r>
              <a:rPr lang="hu-HU" dirty="0" err="1"/>
              <a:t>Department</a:t>
            </a:r>
            <a:r>
              <a:rPr lang="hu-HU" dirty="0"/>
              <a:t> of </a:t>
            </a:r>
            <a:r>
              <a:rPr lang="hu-HU" dirty="0" err="1"/>
              <a:t>Artificial</a:t>
            </a:r>
            <a:r>
              <a:rPr lang="hu-HU" dirty="0"/>
              <a:t> </a:t>
            </a:r>
            <a:r>
              <a:rPr lang="hu-HU" dirty="0" err="1"/>
              <a:t>Intelligence</a:t>
            </a:r>
            <a:br>
              <a:rPr lang="hu-HU" dirty="0"/>
            </a:br>
            <a:r>
              <a:rPr lang="hu-HU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lgulyas@inf.elte.hu</a:t>
            </a:r>
            <a:endParaRPr lang="hu-HU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3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8CB1EFAD-C991-7022-FD10-00F472F5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Intelligent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: </a:t>
            </a:r>
            <a:r>
              <a:rPr lang="hu-HU" dirty="0" err="1"/>
              <a:t>Recognising</a:t>
            </a:r>
            <a:r>
              <a:rPr lang="hu-HU" dirty="0"/>
              <a:t> </a:t>
            </a:r>
            <a:r>
              <a:rPr lang="hu-HU" dirty="0" err="1"/>
              <a:t>Images</a:t>
            </a:r>
            <a:r>
              <a:rPr lang="hu-HU" dirty="0"/>
              <a:t>, </a:t>
            </a:r>
            <a:r>
              <a:rPr lang="hu-HU" dirty="0" err="1"/>
              <a:t>Voices</a:t>
            </a:r>
            <a:r>
              <a:rPr lang="hu-HU" dirty="0"/>
              <a:t>, Text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38C2F410-D2AB-2984-2516-46ACD9D90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 err="1"/>
              <a:t>Error</a:t>
            </a:r>
            <a:r>
              <a:rPr lang="hu-HU" dirty="0"/>
              <a:t> (</a:t>
            </a:r>
            <a:r>
              <a:rPr lang="hu-HU" i="1" dirty="0" err="1"/>
              <a:t>loss</a:t>
            </a:r>
            <a:r>
              <a:rPr lang="hu-HU" dirty="0"/>
              <a:t>): </a:t>
            </a:r>
          </a:p>
          <a:p>
            <a:pPr lvl="1"/>
            <a:r>
              <a:rPr lang="hu-HU" dirty="0" err="1"/>
              <a:t>E.g</a:t>
            </a:r>
            <a:r>
              <a:rPr lang="hu-HU" dirty="0"/>
              <a:t>., in </a:t>
            </a:r>
            <a:r>
              <a:rPr lang="hu-HU" dirty="0" err="1"/>
              <a:t>what</a:t>
            </a:r>
            <a:r>
              <a:rPr lang="hu-HU" dirty="0"/>
              <a:t> percent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did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err</a:t>
            </a:r>
            <a:r>
              <a:rPr lang="hu-HU" dirty="0"/>
              <a:t>? </a:t>
            </a:r>
          </a:p>
          <a:p>
            <a:endParaRPr lang="hu-HU" i="1" dirty="0"/>
          </a:p>
          <a:p>
            <a:r>
              <a:rPr lang="hu-HU" i="1" dirty="0" err="1"/>
              <a:t>Goal</a:t>
            </a:r>
            <a:r>
              <a:rPr lang="hu-HU" i="1" dirty="0"/>
              <a:t> </a:t>
            </a:r>
            <a:r>
              <a:rPr lang="hu-HU" i="1" dirty="0" err="1"/>
              <a:t>to</a:t>
            </a:r>
            <a:r>
              <a:rPr lang="hu-HU" i="1" dirty="0"/>
              <a:t> </a:t>
            </a:r>
            <a:r>
              <a:rPr lang="hu-HU" b="1" i="1" dirty="0" err="1"/>
              <a:t>minimize</a:t>
            </a:r>
            <a:endParaRPr lang="hu-HU" b="1" i="1" dirty="0"/>
          </a:p>
          <a:p>
            <a:pPr lvl="1"/>
            <a:r>
              <a:rPr lang="hu-HU" i="1" dirty="0"/>
              <a:t>I.e., </a:t>
            </a:r>
            <a:r>
              <a:rPr lang="hu-HU" i="1" dirty="0" err="1"/>
              <a:t>increase</a:t>
            </a:r>
            <a:r>
              <a:rPr lang="hu-HU" i="1" dirty="0"/>
              <a:t> </a:t>
            </a:r>
            <a:r>
              <a:rPr lang="hu-HU" i="1" dirty="0" err="1"/>
              <a:t>accuracy</a:t>
            </a:r>
            <a:endParaRPr lang="hu-HU" dirty="0"/>
          </a:p>
          <a:p>
            <a:pPr lvl="1"/>
            <a:endParaRPr lang="hu-HU" i="1" dirty="0"/>
          </a:p>
          <a:p>
            <a:endParaRPr lang="hu-HU" i="1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512CB2D-E599-3E19-4B8F-2F6FA621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459-348C-4136-8104-460DF725E211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CB986E-DA92-2A81-52FE-698DF78E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CC0AB2-CA12-A2C5-6830-42FB8B7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 dirty="0"/>
          </a:p>
        </p:txBody>
      </p:sp>
      <p:pic>
        <p:nvPicPr>
          <p:cNvPr id="2050" name="Picture 2" descr="GitHub - cazala/mnist: mnist digits in javascript">
            <a:extLst>
              <a:ext uri="{FF2B5EF4-FFF2-40B4-BE49-F238E27FC236}">
                <a16:creationId xmlns:a16="http://schemas.microsoft.com/office/drawing/2014/main" id="{5E4B8E7C-E2A7-F801-AC7D-7355EDC591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201056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0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A6A856-3803-6806-CAA6-E545D88A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Intelligent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: </a:t>
            </a:r>
            <a:r>
              <a:rPr lang="hu-HU" i="1" dirty="0" err="1"/>
              <a:t>Learning</a:t>
            </a:r>
            <a:endParaRPr lang="hu-HU" i="1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227436C-2DBD-CCA1-A70B-67FC4D7FA6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The Key</a:t>
            </a:r>
          </a:p>
          <a:p>
            <a:pPr lvl="1"/>
            <a:r>
              <a:rPr lang="hu-HU" i="1" dirty="0" err="1"/>
              <a:t>Improvement</a:t>
            </a:r>
            <a:endParaRPr lang="hu-HU" i="1" dirty="0"/>
          </a:p>
          <a:p>
            <a:pPr lvl="1"/>
            <a:endParaRPr lang="hu-HU" dirty="0"/>
          </a:p>
          <a:p>
            <a:r>
              <a:rPr lang="hu-HU" dirty="0" err="1"/>
              <a:t>Example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Aim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target</a:t>
            </a:r>
            <a:endParaRPr lang="hu-HU" dirty="0"/>
          </a:p>
          <a:p>
            <a:pPr lvl="1"/>
            <a:r>
              <a:rPr lang="hu-HU" dirty="0" err="1"/>
              <a:t>Assess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hu-HU" dirty="0"/>
          </a:p>
          <a:p>
            <a:pPr lvl="1"/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Get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better</a:t>
            </a:r>
            <a:endParaRPr lang="hu-HU" dirty="0"/>
          </a:p>
          <a:p>
            <a:endParaRPr lang="hu-HU" dirty="0"/>
          </a:p>
          <a:p>
            <a:r>
              <a:rPr lang="hu-HU" dirty="0"/>
              <a:t>Again</a:t>
            </a:r>
          </a:p>
          <a:p>
            <a:pPr lvl="1"/>
            <a:r>
              <a:rPr lang="hu-HU" dirty="0" err="1"/>
              <a:t>Minimize</a:t>
            </a:r>
            <a:r>
              <a:rPr lang="hu-HU" dirty="0"/>
              <a:t> </a:t>
            </a:r>
            <a:r>
              <a:rPr lang="hu-HU" dirty="0" err="1"/>
              <a:t>error</a:t>
            </a:r>
            <a:endParaRPr lang="hu-HU" dirty="0"/>
          </a:p>
          <a:p>
            <a:pPr lvl="1"/>
            <a:r>
              <a:rPr lang="hu-HU" dirty="0" err="1"/>
              <a:t>Maximize</a:t>
            </a:r>
            <a:r>
              <a:rPr lang="hu-HU" dirty="0"/>
              <a:t> </a:t>
            </a:r>
            <a:r>
              <a:rPr lang="hu-HU" dirty="0" err="1"/>
              <a:t>accuracy</a:t>
            </a:r>
            <a:endParaRPr lang="hu-HU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0EEDD25-8422-B7E5-BE43-B1B59ADD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F38F-DCB3-44A3-9A14-B3206F21B249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425A29-6D22-6AE6-FFBE-94E58A93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CDD78FD-4C2C-857F-5A3F-287107DC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 dirty="0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5F5D6D39-6004-A4A7-4D7F-FC3A9BBEE5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5634" y="1549400"/>
            <a:ext cx="46788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51F862-3FF9-1F30-2FCA-B95EB0F0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400" dirty="0" err="1"/>
              <a:t>Machine</a:t>
            </a:r>
            <a:r>
              <a:rPr lang="hu-HU" sz="4400" dirty="0"/>
              <a:t> </a:t>
            </a:r>
            <a:r>
              <a:rPr lang="hu-HU" sz="4400" dirty="0" err="1"/>
              <a:t>Learning</a:t>
            </a:r>
            <a:br>
              <a:rPr lang="hu-HU" sz="4400" dirty="0"/>
            </a:b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upcoming</a:t>
            </a:r>
            <a:r>
              <a:rPr lang="hu-HU" dirty="0"/>
              <a:t> </a:t>
            </a:r>
            <a:r>
              <a:rPr lang="hu-HU" dirty="0" err="1"/>
              <a:t>lectures</a:t>
            </a:r>
            <a:endParaRPr lang="en-GB" sz="4400" dirty="0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DB0F4707-2EE2-BBBE-2F8E-019D1AD27621}"/>
              </a:ext>
            </a:extLst>
          </p:cNvPr>
          <p:cNvSpPr/>
          <p:nvPr/>
        </p:nvSpPr>
        <p:spPr>
          <a:xfrm>
            <a:off x="2584450" y="1545335"/>
            <a:ext cx="7023100" cy="1991563"/>
          </a:xfrm>
          <a:prstGeom prst="roundRect">
            <a:avLst>
              <a:gd name="adj" fmla="val 10000"/>
            </a:avLst>
          </a:prstGeom>
          <a:solidFill>
            <a:srgbClr val="008C95">
              <a:alpha val="90000"/>
            </a:srgbClr>
          </a:solidFill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94C6FAE0-1DC9-386B-358D-5F29970EE9B3}"/>
              </a:ext>
            </a:extLst>
          </p:cNvPr>
          <p:cNvSpPr/>
          <p:nvPr/>
        </p:nvSpPr>
        <p:spPr>
          <a:xfrm>
            <a:off x="2795143" y="1810876"/>
            <a:ext cx="2063035" cy="1460480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Szabadkézi sokszög: alakzat 11">
            <a:extLst>
              <a:ext uri="{FF2B5EF4-FFF2-40B4-BE49-F238E27FC236}">
                <a16:creationId xmlns:a16="http://schemas.microsoft.com/office/drawing/2014/main" id="{A3A67CDA-6665-AF5C-9309-A50702E4B719}"/>
              </a:ext>
            </a:extLst>
          </p:cNvPr>
          <p:cNvSpPr/>
          <p:nvPr/>
        </p:nvSpPr>
        <p:spPr>
          <a:xfrm>
            <a:off x="2795143" y="3536898"/>
            <a:ext cx="2063035" cy="2434133"/>
          </a:xfrm>
          <a:custGeom>
            <a:avLst/>
            <a:gdLst>
              <a:gd name="connsiteX0" fmla="*/ 216619 w 2063035"/>
              <a:gd name="connsiteY0" fmla="*/ 0 h 2434133"/>
              <a:gd name="connsiteX1" fmla="*/ 1846416 w 2063035"/>
              <a:gd name="connsiteY1" fmla="*/ 0 h 2434133"/>
              <a:gd name="connsiteX2" fmla="*/ 2063035 w 2063035"/>
              <a:gd name="connsiteY2" fmla="*/ 216619 h 2434133"/>
              <a:gd name="connsiteX3" fmla="*/ 2063035 w 2063035"/>
              <a:gd name="connsiteY3" fmla="*/ 2434133 h 2434133"/>
              <a:gd name="connsiteX4" fmla="*/ 2063035 w 2063035"/>
              <a:gd name="connsiteY4" fmla="*/ 2434133 h 2434133"/>
              <a:gd name="connsiteX5" fmla="*/ 0 w 2063035"/>
              <a:gd name="connsiteY5" fmla="*/ 2434133 h 2434133"/>
              <a:gd name="connsiteX6" fmla="*/ 0 w 2063035"/>
              <a:gd name="connsiteY6" fmla="*/ 2434133 h 2434133"/>
              <a:gd name="connsiteX7" fmla="*/ 0 w 2063035"/>
              <a:gd name="connsiteY7" fmla="*/ 216619 h 2434133"/>
              <a:gd name="connsiteX8" fmla="*/ 216619 w 2063035"/>
              <a:gd name="connsiteY8" fmla="*/ 0 h 243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035" h="2434133">
                <a:moveTo>
                  <a:pt x="1846416" y="2434133"/>
                </a:moveTo>
                <a:lnTo>
                  <a:pt x="216619" y="2434133"/>
                </a:lnTo>
                <a:cubicBezTo>
                  <a:pt x="96984" y="2434133"/>
                  <a:pt x="0" y="2337149"/>
                  <a:pt x="0" y="2217514"/>
                </a:cubicBezTo>
                <a:lnTo>
                  <a:pt x="0" y="0"/>
                </a:lnTo>
                <a:lnTo>
                  <a:pt x="0" y="0"/>
                </a:lnTo>
                <a:lnTo>
                  <a:pt x="2063035" y="0"/>
                </a:lnTo>
                <a:lnTo>
                  <a:pt x="2063035" y="0"/>
                </a:lnTo>
                <a:lnTo>
                  <a:pt x="2063035" y="2217514"/>
                </a:lnTo>
                <a:cubicBezTo>
                  <a:pt x="2063035" y="2337149"/>
                  <a:pt x="1966051" y="2434133"/>
                  <a:pt x="1846416" y="2434133"/>
                </a:cubicBezTo>
                <a:close/>
              </a:path>
            </a:pathLst>
          </a:custGeom>
          <a:solidFill>
            <a:srgbClr val="008C95">
              <a:alpha val="69804"/>
            </a:srgb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97" tIns="149352" rIns="212797" bIns="212797" numCol="1" spcCol="1270" anchor="t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100" kern="1200" dirty="0" err="1"/>
              <a:t>Unsupervised</a:t>
            </a:r>
            <a:r>
              <a:rPr lang="hu-HU" sz="2100" kern="1200" dirty="0"/>
              <a:t> </a:t>
            </a:r>
            <a:r>
              <a:rPr lang="hu-HU" sz="2100" kern="1200" dirty="0" err="1"/>
              <a:t>learning</a:t>
            </a:r>
            <a:endParaRPr lang="hu-HU" sz="2100" kern="1200" dirty="0"/>
          </a:p>
          <a:p>
            <a:pPr marL="342900" lvl="0" indent="-34290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kern="1200" dirty="0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AF554164-7F84-96AF-E02E-CC4C7C259A83}"/>
              </a:ext>
            </a:extLst>
          </p:cNvPr>
          <p:cNvSpPr/>
          <p:nvPr/>
        </p:nvSpPr>
        <p:spPr>
          <a:xfrm>
            <a:off x="5064482" y="1810876"/>
            <a:ext cx="2063035" cy="1460480"/>
          </a:xfrm>
          <a:prstGeom prst="roundRect">
            <a:avLst>
              <a:gd name="adj" fmla="val 1000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14" name="Szabadkézi sokszög: alakzat 13">
            <a:extLst>
              <a:ext uri="{FF2B5EF4-FFF2-40B4-BE49-F238E27FC236}">
                <a16:creationId xmlns:a16="http://schemas.microsoft.com/office/drawing/2014/main" id="{11FA5645-2BCC-F5D8-2673-B117014C6D87}"/>
              </a:ext>
            </a:extLst>
          </p:cNvPr>
          <p:cNvSpPr/>
          <p:nvPr/>
        </p:nvSpPr>
        <p:spPr>
          <a:xfrm>
            <a:off x="5064482" y="3536897"/>
            <a:ext cx="2063035" cy="2434134"/>
          </a:xfrm>
          <a:custGeom>
            <a:avLst/>
            <a:gdLst>
              <a:gd name="connsiteX0" fmla="*/ 216619 w 2063035"/>
              <a:gd name="connsiteY0" fmla="*/ 0 h 2434133"/>
              <a:gd name="connsiteX1" fmla="*/ 1846416 w 2063035"/>
              <a:gd name="connsiteY1" fmla="*/ 0 h 2434133"/>
              <a:gd name="connsiteX2" fmla="*/ 2063035 w 2063035"/>
              <a:gd name="connsiteY2" fmla="*/ 216619 h 2434133"/>
              <a:gd name="connsiteX3" fmla="*/ 2063035 w 2063035"/>
              <a:gd name="connsiteY3" fmla="*/ 2434133 h 2434133"/>
              <a:gd name="connsiteX4" fmla="*/ 2063035 w 2063035"/>
              <a:gd name="connsiteY4" fmla="*/ 2434133 h 2434133"/>
              <a:gd name="connsiteX5" fmla="*/ 0 w 2063035"/>
              <a:gd name="connsiteY5" fmla="*/ 2434133 h 2434133"/>
              <a:gd name="connsiteX6" fmla="*/ 0 w 2063035"/>
              <a:gd name="connsiteY6" fmla="*/ 2434133 h 2434133"/>
              <a:gd name="connsiteX7" fmla="*/ 0 w 2063035"/>
              <a:gd name="connsiteY7" fmla="*/ 216619 h 2434133"/>
              <a:gd name="connsiteX8" fmla="*/ 216619 w 2063035"/>
              <a:gd name="connsiteY8" fmla="*/ 0 h 243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035" h="2434133">
                <a:moveTo>
                  <a:pt x="1846416" y="2434133"/>
                </a:moveTo>
                <a:lnTo>
                  <a:pt x="216619" y="2434133"/>
                </a:lnTo>
                <a:cubicBezTo>
                  <a:pt x="96984" y="2434133"/>
                  <a:pt x="0" y="2337149"/>
                  <a:pt x="0" y="2217514"/>
                </a:cubicBezTo>
                <a:lnTo>
                  <a:pt x="0" y="0"/>
                </a:lnTo>
                <a:lnTo>
                  <a:pt x="0" y="0"/>
                </a:lnTo>
                <a:lnTo>
                  <a:pt x="2063035" y="0"/>
                </a:lnTo>
                <a:lnTo>
                  <a:pt x="2063035" y="0"/>
                </a:lnTo>
                <a:lnTo>
                  <a:pt x="2063035" y="2217514"/>
                </a:lnTo>
                <a:cubicBezTo>
                  <a:pt x="2063035" y="2337149"/>
                  <a:pt x="1966051" y="2434133"/>
                  <a:pt x="1846416" y="2434133"/>
                </a:cubicBezTo>
                <a:close/>
              </a:path>
            </a:pathLst>
          </a:custGeom>
          <a:solidFill>
            <a:srgbClr val="008C95">
              <a:alpha val="69804"/>
            </a:srgb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97" tIns="149353" rIns="212797" bIns="212797" numCol="1" spcCol="1270" anchor="t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100" kern="1200" dirty="0"/>
              <a:t> </a:t>
            </a:r>
            <a:r>
              <a:rPr lang="hu-HU" sz="2100" kern="1200" dirty="0" err="1"/>
              <a:t>Supervised</a:t>
            </a:r>
            <a:r>
              <a:rPr lang="hu-HU" sz="2100" kern="1200" dirty="0"/>
              <a:t> </a:t>
            </a:r>
            <a:r>
              <a:rPr lang="hu-HU" sz="2100" kern="1200" dirty="0" err="1"/>
              <a:t>learning</a:t>
            </a:r>
            <a:endParaRPr lang="hu-HU" sz="2100" kern="1200" dirty="0"/>
          </a:p>
          <a:p>
            <a:pPr marL="342900" lvl="0" indent="-34290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(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labels</a:t>
            </a:r>
            <a:r>
              <a:rPr lang="hu-HU" dirty="0"/>
              <a:t>)</a:t>
            </a:r>
            <a:endParaRPr lang="en-GB" kern="1200" dirty="0"/>
          </a:p>
        </p:txBody>
      </p:sp>
      <p:sp>
        <p:nvSpPr>
          <p:cNvPr id="16" name="Szabadkézi sokszög: alakzat 15">
            <a:extLst>
              <a:ext uri="{FF2B5EF4-FFF2-40B4-BE49-F238E27FC236}">
                <a16:creationId xmlns:a16="http://schemas.microsoft.com/office/drawing/2014/main" id="{0F74D2D1-6D15-DAD5-DF60-333A7E58B0BA}"/>
              </a:ext>
            </a:extLst>
          </p:cNvPr>
          <p:cNvSpPr/>
          <p:nvPr/>
        </p:nvSpPr>
        <p:spPr>
          <a:xfrm>
            <a:off x="7333821" y="3536898"/>
            <a:ext cx="2063036" cy="2434133"/>
          </a:xfrm>
          <a:custGeom>
            <a:avLst/>
            <a:gdLst>
              <a:gd name="connsiteX0" fmla="*/ 216619 w 2063035"/>
              <a:gd name="connsiteY0" fmla="*/ 0 h 2434133"/>
              <a:gd name="connsiteX1" fmla="*/ 1846416 w 2063035"/>
              <a:gd name="connsiteY1" fmla="*/ 0 h 2434133"/>
              <a:gd name="connsiteX2" fmla="*/ 2063035 w 2063035"/>
              <a:gd name="connsiteY2" fmla="*/ 216619 h 2434133"/>
              <a:gd name="connsiteX3" fmla="*/ 2063035 w 2063035"/>
              <a:gd name="connsiteY3" fmla="*/ 2434133 h 2434133"/>
              <a:gd name="connsiteX4" fmla="*/ 2063035 w 2063035"/>
              <a:gd name="connsiteY4" fmla="*/ 2434133 h 2434133"/>
              <a:gd name="connsiteX5" fmla="*/ 0 w 2063035"/>
              <a:gd name="connsiteY5" fmla="*/ 2434133 h 2434133"/>
              <a:gd name="connsiteX6" fmla="*/ 0 w 2063035"/>
              <a:gd name="connsiteY6" fmla="*/ 2434133 h 2434133"/>
              <a:gd name="connsiteX7" fmla="*/ 0 w 2063035"/>
              <a:gd name="connsiteY7" fmla="*/ 216619 h 2434133"/>
              <a:gd name="connsiteX8" fmla="*/ 216619 w 2063035"/>
              <a:gd name="connsiteY8" fmla="*/ 0 h 243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035" h="2434133">
                <a:moveTo>
                  <a:pt x="1846416" y="2434133"/>
                </a:moveTo>
                <a:lnTo>
                  <a:pt x="216619" y="2434133"/>
                </a:lnTo>
                <a:cubicBezTo>
                  <a:pt x="96984" y="2434133"/>
                  <a:pt x="0" y="2337149"/>
                  <a:pt x="0" y="2217514"/>
                </a:cubicBezTo>
                <a:lnTo>
                  <a:pt x="0" y="0"/>
                </a:lnTo>
                <a:lnTo>
                  <a:pt x="0" y="0"/>
                </a:lnTo>
                <a:lnTo>
                  <a:pt x="2063035" y="0"/>
                </a:lnTo>
                <a:lnTo>
                  <a:pt x="2063035" y="0"/>
                </a:lnTo>
                <a:lnTo>
                  <a:pt x="2063035" y="2217514"/>
                </a:lnTo>
                <a:cubicBezTo>
                  <a:pt x="2063035" y="2337149"/>
                  <a:pt x="1966051" y="2434133"/>
                  <a:pt x="1846416" y="2434133"/>
                </a:cubicBezTo>
                <a:close/>
              </a:path>
            </a:pathLst>
          </a:custGeom>
          <a:solidFill>
            <a:srgbClr val="008C95">
              <a:alpha val="69804"/>
            </a:srgb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797" tIns="149352" rIns="212798" bIns="212797" numCol="1" spcCol="1270" anchor="t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100" kern="1200" dirty="0" err="1"/>
              <a:t>Reinforcement</a:t>
            </a:r>
            <a:r>
              <a:rPr lang="hu-HU" sz="2100" kern="1200" dirty="0"/>
              <a:t> </a:t>
            </a:r>
            <a:r>
              <a:rPr lang="hu-HU" sz="2100" kern="1200" dirty="0" err="1"/>
              <a:t>learning</a:t>
            </a:r>
            <a:endParaRPr lang="hu-HU" sz="2100" kern="1200" dirty="0"/>
          </a:p>
          <a:p>
            <a:pPr marL="342900" lvl="0" indent="-34290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dirty="0"/>
              <a:t>No </a:t>
            </a:r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observable</a:t>
            </a:r>
            <a:r>
              <a:rPr lang="hu-HU" dirty="0"/>
              <a:t> </a:t>
            </a:r>
            <a:r>
              <a:rPr lang="hu-HU" dirty="0" err="1"/>
              <a:t>outcomes</a:t>
            </a:r>
            <a:endParaRPr lang="en-GB" kern="1200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70F914D1-AA46-C0F6-B882-FA4386D18897}"/>
              </a:ext>
            </a:extLst>
          </p:cNvPr>
          <p:cNvSpPr/>
          <p:nvPr/>
        </p:nvSpPr>
        <p:spPr>
          <a:xfrm>
            <a:off x="7333821" y="1810876"/>
            <a:ext cx="2063035" cy="1460480"/>
          </a:xfrm>
          <a:prstGeom prst="roundRect">
            <a:avLst>
              <a:gd name="adj" fmla="val 10000"/>
            </a:avLst>
          </a:prstGeom>
          <a:blipFill>
            <a:blip r:embed="rId4"/>
            <a:stretch>
              <a:fillRect l="-17000" r="-17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AB46479-7AD9-E533-09EC-8ADD4247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19A732-83DA-2080-7C3F-1FCEAF4E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96E1B39-8994-AC9C-7AD3-B834355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BEF-0E14-4AB3-B20E-833AD75D810B}" type="datetime1">
              <a:rPr lang="hu-HU" smtClean="0"/>
              <a:t>2023. 09. 17.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504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9">
            <a:extLst>
              <a:ext uri="{FF2B5EF4-FFF2-40B4-BE49-F238E27FC236}">
                <a16:creationId xmlns:a16="http://schemas.microsoft.com/office/drawing/2014/main" id="{753910C7-3F70-F4F1-535A-54CADDED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Learning</a:t>
            </a:r>
            <a:r>
              <a:rPr lang="hu-HU" dirty="0"/>
              <a:t> is </a:t>
            </a:r>
            <a:r>
              <a:rPr lang="hu-HU" dirty="0" err="1"/>
              <a:t>usually</a:t>
            </a:r>
            <a:r>
              <a:rPr lang="hu-HU" dirty="0"/>
              <a:t> a </a:t>
            </a:r>
            <a:r>
              <a:rPr lang="hu-HU" dirty="0" err="1"/>
              <a:t>slow</a:t>
            </a:r>
            <a:r>
              <a:rPr lang="hu-HU" dirty="0"/>
              <a:t> </a:t>
            </a:r>
            <a:r>
              <a:rPr lang="hu-HU" dirty="0" err="1"/>
              <a:t>process</a:t>
            </a:r>
            <a:endParaRPr lang="hu-HU" dirty="0"/>
          </a:p>
          <a:p>
            <a:pPr lvl="1"/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amounts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is </a:t>
            </a:r>
            <a:r>
              <a:rPr lang="hu-HU" dirty="0" err="1"/>
              <a:t>required</a:t>
            </a:r>
            <a:endParaRPr lang="hu-HU" dirty="0"/>
          </a:p>
          <a:p>
            <a:pPr lvl="1"/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seen</a:t>
            </a:r>
            <a:endParaRPr lang="hu-HU" dirty="0"/>
          </a:p>
          <a:p>
            <a:pPr lvl="1"/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games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be played (</a:t>
            </a:r>
            <a:r>
              <a:rPr lang="hu-HU" dirty="0" err="1"/>
              <a:t>cf</a:t>
            </a:r>
            <a:r>
              <a:rPr lang="hu-HU" dirty="0"/>
              <a:t>. </a:t>
            </a:r>
            <a:r>
              <a:rPr lang="hu-HU" dirty="0" err="1"/>
              <a:t>Practice</a:t>
            </a:r>
            <a:r>
              <a:rPr lang="hu-HU" dirty="0"/>
              <a:t>, </a:t>
            </a:r>
            <a:r>
              <a:rPr lang="hu-HU" dirty="0" err="1"/>
              <a:t>Sports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)</a:t>
            </a:r>
          </a:p>
          <a:p>
            <a:pPr lvl="1"/>
            <a:endParaRPr lang="hu-HU" dirty="0"/>
          </a:p>
          <a:p>
            <a:r>
              <a:rPr lang="hu-HU" dirty="0" err="1"/>
              <a:t>Humans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learn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i="1" dirty="0" err="1"/>
              <a:t>decades</a:t>
            </a:r>
            <a:endParaRPr lang="hu-HU" dirty="0"/>
          </a:p>
          <a:p>
            <a:pPr lvl="1"/>
            <a:r>
              <a:rPr lang="hu-HU" dirty="0"/>
              <a:t>Basic </a:t>
            </a:r>
            <a:r>
              <a:rPr lang="hu-HU" dirty="0" err="1"/>
              <a:t>skills</a:t>
            </a:r>
            <a:r>
              <a:rPr lang="hu-HU" dirty="0"/>
              <a:t> –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few</a:t>
            </a:r>
            <a:r>
              <a:rPr lang="hu-HU" dirty="0"/>
              <a:t> </a:t>
            </a:r>
            <a:r>
              <a:rPr lang="hu-HU" dirty="0" err="1"/>
              <a:t>years</a:t>
            </a:r>
            <a:endParaRPr lang="hu-HU" dirty="0"/>
          </a:p>
          <a:p>
            <a:pPr lvl="1"/>
            <a:r>
              <a:rPr lang="hu-HU" dirty="0" err="1"/>
              <a:t>Elementary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 – </a:t>
            </a:r>
            <a:r>
              <a:rPr lang="hu-HU" dirty="0" err="1"/>
              <a:t>about</a:t>
            </a:r>
            <a:r>
              <a:rPr lang="hu-HU" dirty="0"/>
              <a:t> 12 </a:t>
            </a:r>
            <a:r>
              <a:rPr lang="hu-HU" dirty="0" err="1"/>
              <a:t>years</a:t>
            </a:r>
            <a:endParaRPr lang="hu-HU" dirty="0"/>
          </a:p>
          <a:p>
            <a:pPr lvl="1"/>
            <a:r>
              <a:rPr lang="hu-HU" dirty="0"/>
              <a:t>Professional </a:t>
            </a:r>
            <a:r>
              <a:rPr lang="hu-HU" dirty="0" err="1"/>
              <a:t>knowledge</a:t>
            </a:r>
            <a:r>
              <a:rPr lang="hu-HU" dirty="0"/>
              <a:t> – 3+2 </a:t>
            </a:r>
            <a:r>
              <a:rPr lang="hu-HU" dirty="0" err="1"/>
              <a:t>years</a:t>
            </a:r>
            <a:r>
              <a:rPr lang="hu-HU" dirty="0"/>
              <a:t> (</a:t>
            </a:r>
            <a:r>
              <a:rPr lang="hu-HU" dirty="0" err="1"/>
              <a:t>BSc</a:t>
            </a:r>
            <a:r>
              <a:rPr lang="hu-HU" dirty="0"/>
              <a:t> + MSc)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get</a:t>
            </a:r>
            <a:r>
              <a:rPr lang="hu-HU" dirty="0">
                <a:sym typeface="Wingdings" panose="05000000000000000000" pitchFamily="2" charset="2"/>
              </a:rPr>
              <a:t> a </a:t>
            </a:r>
            <a:r>
              <a:rPr lang="hu-HU" i="1" dirty="0">
                <a:sym typeface="Wingdings" panose="05000000000000000000" pitchFamily="2" charset="2"/>
              </a:rPr>
              <a:t>junior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position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read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unexperienced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never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really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stops</a:t>
            </a:r>
            <a:endParaRPr lang="hu-HU" dirty="0"/>
          </a:p>
          <a:p>
            <a:endParaRPr lang="hu-HU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66AB6C-7D13-C7FE-C5F2-5AAAEF83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ABE6-ED19-45B6-9B84-A31438A34041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767BD90-B84D-CB02-8C76-F8F1A5D9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3C268C-42DE-442C-B7A7-AA8BBD1D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E1292B48-4992-EC63-9402-79040D81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Remark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980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A09644-94FF-8D53-441E-90D2535C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Intelligent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: </a:t>
            </a:r>
            <a:r>
              <a:rPr lang="hu-HU" dirty="0" err="1"/>
              <a:t>Generating</a:t>
            </a:r>
            <a:r>
              <a:rPr lang="hu-HU" dirty="0"/>
              <a:t> </a:t>
            </a:r>
            <a:r>
              <a:rPr lang="hu-HU" dirty="0" err="1"/>
              <a:t>Something</a:t>
            </a:r>
            <a:r>
              <a:rPr lang="hu-HU" dirty="0"/>
              <a:t> New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CA8102-D61F-6044-72D2-F0851DE7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4245-7FAC-403E-A2E0-C7CD5447A38F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AE927F-D1C2-9CD8-4C7C-70CB316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675028-6408-E41C-F5C1-275E9DAA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14</a:t>
            </a:fld>
            <a:endParaRPr lang="hu-HU" dirty="0"/>
          </a:p>
        </p:txBody>
      </p:sp>
      <p:pic>
        <p:nvPicPr>
          <p:cNvPr id="4098" name="Picture 2" descr="Nvidia StyleGAN">
            <a:extLst>
              <a:ext uri="{FF2B5EF4-FFF2-40B4-BE49-F238E27FC236}">
                <a16:creationId xmlns:a16="http://schemas.microsoft.com/office/drawing/2014/main" id="{5CA636A1-E5E9-4997-4F25-C19A52AC5AB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2063503"/>
            <a:ext cx="5181600" cy="332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1D682EF-0ED9-83B5-16B7-022F2CCE5D44}"/>
              </a:ext>
            </a:extLst>
          </p:cNvPr>
          <p:cNvSpPr txBox="1"/>
          <p:nvPr/>
        </p:nvSpPr>
        <p:spPr>
          <a:xfrm>
            <a:off x="7772400" y="5758774"/>
            <a:ext cx="246221" cy="183742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" b="0" i="0" dirty="0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Synthetic images produced by </a:t>
            </a:r>
            <a:r>
              <a:rPr lang="en-US" sz="200" b="0" i="0" dirty="0" err="1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StyleGAN</a:t>
            </a:r>
            <a:r>
              <a:rPr lang="en-US" sz="200" b="0" i="0" dirty="0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, a GAN created by Nvidia researchers.</a:t>
            </a:r>
            <a:br>
              <a:rPr lang="en-US" sz="200" dirty="0"/>
            </a:br>
            <a:endParaRPr lang="hu-HU" sz="2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26DC41D-5D6B-4DC6-44D5-0DA9A95DB7BC}"/>
              </a:ext>
            </a:extLst>
          </p:cNvPr>
          <p:cNvSpPr txBox="1"/>
          <p:nvPr/>
        </p:nvSpPr>
        <p:spPr>
          <a:xfrm>
            <a:off x="11252980" y="1936521"/>
            <a:ext cx="307777" cy="36798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b="0" i="0" dirty="0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Synthetic images produced by </a:t>
            </a:r>
            <a:r>
              <a:rPr lang="en-US" sz="800" b="0" i="0" dirty="0" err="1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StyleGAN</a:t>
            </a:r>
            <a:r>
              <a:rPr lang="en-US" sz="800" b="0" i="0" dirty="0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, a GAN created by Nvidia researchers.</a:t>
            </a:r>
            <a:endParaRPr lang="hu-HU" sz="800" dirty="0"/>
          </a:p>
        </p:txBody>
      </p:sp>
      <p:pic>
        <p:nvPicPr>
          <p:cNvPr id="4100" name="Picture 4" descr="AI Generated Art">
            <a:extLst>
              <a:ext uri="{FF2B5EF4-FFF2-40B4-BE49-F238E27FC236}">
                <a16:creationId xmlns:a16="http://schemas.microsoft.com/office/drawing/2014/main" id="{9911DE05-C61B-ACA5-6F9A-EA81D15BC40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60" y="1549400"/>
            <a:ext cx="40477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C4CA2032-83D9-068F-A379-3EB1A85793D3}"/>
              </a:ext>
            </a:extLst>
          </p:cNvPr>
          <p:cNvSpPr txBox="1"/>
          <p:nvPr/>
        </p:nvSpPr>
        <p:spPr>
          <a:xfrm>
            <a:off x="5477020" y="4765936"/>
            <a:ext cx="307777" cy="10028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hu-HU" sz="800" b="0" i="0" dirty="0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© </a:t>
            </a:r>
            <a:r>
              <a:rPr lang="hu-HU" sz="800" b="0" i="0" dirty="0" err="1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Night</a:t>
            </a:r>
            <a:r>
              <a:rPr lang="hu-HU" sz="800" b="0" i="0" dirty="0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 Café </a:t>
            </a:r>
            <a:r>
              <a:rPr lang="hu-HU" sz="800" b="0" i="0" dirty="0" err="1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Studio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182648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42E03AC7-6D8D-5845-4386-AB9168B4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Autoencoders</a:t>
            </a:r>
            <a:br>
              <a:rPr lang="hu-HU" dirty="0"/>
            </a:br>
            <a:r>
              <a:rPr lang="hu-HU" sz="3100" dirty="0"/>
              <a:t>An </a:t>
            </a:r>
            <a:r>
              <a:rPr lang="hu-HU" sz="3100" dirty="0" err="1"/>
              <a:t>abstract</a:t>
            </a:r>
            <a:r>
              <a:rPr lang="hu-HU" sz="3100" dirty="0"/>
              <a:t> </a:t>
            </a:r>
            <a:r>
              <a:rPr lang="hu-HU" sz="3100" dirty="0" err="1"/>
              <a:t>approach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1086D9C4-109C-C6AF-DED5-FCB47C66C1F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u-HU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hu-HU" dirty="0"/>
              </a:p>
              <a:p>
                <a:r>
                  <a:rPr lang="hu-HU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 err="1"/>
                  <a:t>Embedding</a:t>
                </a:r>
                <a:r>
                  <a:rPr lang="hu-HU" dirty="0"/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p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hu-HU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hu-HU" dirty="0"/>
              </a:p>
              <a:p>
                <a:r>
                  <a:rPr lang="hu-HU" dirty="0" err="1"/>
                  <a:t>Decoding</a:t>
                </a:r>
                <a:r>
                  <a:rPr lang="hu-HU" dirty="0"/>
                  <a:t>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hu-H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endParaRPr lang="hu-HU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dirty="0"/>
                  <a:t> 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dirty="0" err="1"/>
                  <a:t>Generative</a:t>
                </a:r>
                <a:r>
                  <a:rPr lang="hu-HU" dirty="0"/>
                  <a:t> output: 	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hu-HU" b="1" dirty="0"/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hu-HU" dirty="0"/>
                  <a:t>, random</a:t>
                </a:r>
              </a:p>
            </p:txBody>
          </p:sp>
        </mc:Choice>
        <mc:Fallback>
          <p:sp>
            <p:nvSpPr>
              <p:cNvPr id="2" name="Tartalom helye 1">
                <a:extLst>
                  <a:ext uri="{FF2B5EF4-FFF2-40B4-BE49-F238E27FC236}">
                    <a16:creationId xmlns:a16="http://schemas.microsoft.com/office/drawing/2014/main" id="{1086D9C4-109C-C6AF-DED5-FCB47C66C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9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átum helye 4">
            <a:extLst>
              <a:ext uri="{FF2B5EF4-FFF2-40B4-BE49-F238E27FC236}">
                <a16:creationId xmlns:a16="http://schemas.microsoft.com/office/drawing/2014/main" id="{1468E29D-576A-C301-D04C-45CC25AF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9DD5-DA6C-4365-8D1F-3F723C035D61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40F0A93-9E18-C982-8ED5-F5A188E1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FAC5126-6251-6910-B626-CA36D2E7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15</a:t>
            </a:fld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AFF909-F078-C21A-901F-04144D8AF1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2304447"/>
            <a:ext cx="5181600" cy="28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8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A09644-94FF-8D53-441E-90D2535C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Intelligent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: </a:t>
            </a:r>
            <a:r>
              <a:rPr lang="hu-HU" dirty="0" err="1"/>
              <a:t>Generating</a:t>
            </a:r>
            <a:r>
              <a:rPr lang="hu-HU" dirty="0"/>
              <a:t> </a:t>
            </a:r>
            <a:r>
              <a:rPr lang="hu-HU" dirty="0" err="1"/>
              <a:t>Something</a:t>
            </a:r>
            <a:r>
              <a:rPr lang="hu-HU" dirty="0"/>
              <a:t> New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CA8102-D61F-6044-72D2-F0851DE7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1F9-FC2E-4A33-A218-FAE8B83E008F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AE927F-D1C2-9CD8-4C7C-70CB316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675028-6408-E41C-F5C1-275E9DAA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16</a:t>
            </a:fld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D682EF-0ED9-83B5-16B7-022F2CCE5D44}"/>
              </a:ext>
            </a:extLst>
          </p:cNvPr>
          <p:cNvSpPr txBox="1"/>
          <p:nvPr/>
        </p:nvSpPr>
        <p:spPr>
          <a:xfrm>
            <a:off x="7772400" y="5758774"/>
            <a:ext cx="246221" cy="183742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" b="0" i="0" dirty="0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Synthetic images produced by </a:t>
            </a:r>
            <a:r>
              <a:rPr lang="en-US" sz="200" b="0" i="0" dirty="0" err="1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StyleGAN</a:t>
            </a:r>
            <a:r>
              <a:rPr lang="en-US" sz="200" b="0" i="0" dirty="0">
                <a:solidFill>
                  <a:srgbClr val="4A5568"/>
                </a:solidFill>
                <a:effectLst/>
                <a:latin typeface="Roboto" panose="02000000000000000000" pitchFamily="2" charset="0"/>
              </a:rPr>
              <a:t>, a GAN created by Nvidia researchers.</a:t>
            </a:r>
            <a:br>
              <a:rPr lang="en-US" sz="200" dirty="0"/>
            </a:br>
            <a:endParaRPr lang="hu-HU" sz="2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26DC41D-5D6B-4DC6-44D5-0DA9A95DB7BC}"/>
              </a:ext>
            </a:extLst>
          </p:cNvPr>
          <p:cNvSpPr txBox="1"/>
          <p:nvPr/>
        </p:nvSpPr>
        <p:spPr>
          <a:xfrm>
            <a:off x="11252980" y="4578270"/>
            <a:ext cx="307777" cy="103810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hu-HU" sz="800" b="1" i="0" u="none" strike="noStrike" dirty="0">
                <a:solidFill>
                  <a:srgbClr val="191919"/>
                </a:solidFill>
                <a:effectLst/>
                <a:latin typeface="sohne"/>
                <a:hlinkClick r:id="rId2"/>
              </a:rPr>
              <a:t>©</a:t>
            </a:r>
            <a:r>
              <a:rPr lang="hu-HU" sz="800" b="1" i="0" u="none" strike="noStrike" dirty="0" err="1">
                <a:solidFill>
                  <a:srgbClr val="191919"/>
                </a:solidFill>
                <a:effectLst/>
                <a:latin typeface="sohne"/>
                <a:hlinkClick r:id="rId2"/>
              </a:rPr>
              <a:t>Prajwol</a:t>
            </a:r>
            <a:r>
              <a:rPr lang="hu-HU" sz="800" b="1" i="0" u="none" strike="noStrike" dirty="0">
                <a:solidFill>
                  <a:srgbClr val="191919"/>
                </a:solidFill>
                <a:effectLst/>
                <a:latin typeface="sohne"/>
                <a:hlinkClick r:id="rId2"/>
              </a:rPr>
              <a:t> </a:t>
            </a:r>
            <a:r>
              <a:rPr lang="hu-HU" sz="800" b="1" i="0" u="none" strike="noStrike" dirty="0" err="1">
                <a:solidFill>
                  <a:srgbClr val="191919"/>
                </a:solidFill>
                <a:effectLst/>
                <a:latin typeface="sohne"/>
                <a:hlinkClick r:id="rId2"/>
              </a:rPr>
              <a:t>Lamichhane</a:t>
            </a:r>
            <a:endParaRPr lang="hu-HU" sz="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890415-50C7-9608-E282-45E64B0BA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Generative</a:t>
            </a:r>
            <a:r>
              <a:rPr lang="hu-HU" b="1" dirty="0"/>
              <a:t> </a:t>
            </a:r>
            <a:r>
              <a:rPr lang="hu-HU" b="1" dirty="0" err="1"/>
              <a:t>Adversarial</a:t>
            </a:r>
            <a:r>
              <a:rPr lang="hu-HU" b="1" dirty="0"/>
              <a:t> Network (GAN)</a:t>
            </a:r>
          </a:p>
          <a:p>
            <a:pPr lvl="1"/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widely</a:t>
            </a:r>
            <a:r>
              <a:rPr lang="hu-HU" dirty="0"/>
              <a:t> </a:t>
            </a:r>
            <a:r>
              <a:rPr lang="hu-HU" dirty="0" err="1"/>
              <a:t>successful</a:t>
            </a:r>
            <a:r>
              <a:rPr lang="hu-HU" dirty="0"/>
              <a:t> </a:t>
            </a:r>
            <a:r>
              <a:rPr lang="hu-HU" dirty="0" err="1"/>
              <a:t>generative</a:t>
            </a:r>
            <a:r>
              <a:rPr lang="hu-HU" dirty="0"/>
              <a:t> </a:t>
            </a:r>
            <a:r>
              <a:rPr lang="hu-HU" dirty="0" err="1"/>
              <a:t>solution</a:t>
            </a:r>
            <a:endParaRPr lang="hu-HU" dirty="0"/>
          </a:p>
          <a:p>
            <a:r>
              <a:rPr lang="hu-HU" b="1" dirty="0"/>
              <a:t>Bandit </a:t>
            </a:r>
            <a:r>
              <a:rPr lang="hu-HU" b="1" dirty="0" err="1"/>
              <a:t>vs</a:t>
            </a:r>
            <a:r>
              <a:rPr lang="hu-HU" b="1" dirty="0"/>
              <a:t> </a:t>
            </a:r>
            <a:r>
              <a:rPr lang="hu-HU" b="1" dirty="0" err="1"/>
              <a:t>Cops</a:t>
            </a:r>
            <a:r>
              <a:rPr lang="hu-HU" b="1" dirty="0"/>
              <a:t> game</a:t>
            </a:r>
          </a:p>
          <a:p>
            <a:pPr lvl="1"/>
            <a:r>
              <a:rPr lang="hu-HU" dirty="0"/>
              <a:t>‚</a:t>
            </a:r>
            <a:r>
              <a:rPr lang="hu-HU" dirty="0" err="1"/>
              <a:t>Generative</a:t>
            </a:r>
            <a:r>
              <a:rPr lang="hu-HU" dirty="0"/>
              <a:t> </a:t>
            </a:r>
            <a:r>
              <a:rPr lang="hu-HU" dirty="0" err="1"/>
              <a:t>duel</a:t>
            </a:r>
            <a:r>
              <a:rPr lang="hu-HU" dirty="0"/>
              <a:t>’</a:t>
            </a:r>
          </a:p>
          <a:p>
            <a:pPr lvl="1"/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learn</a:t>
            </a:r>
            <a:r>
              <a:rPr lang="hu-HU" dirty="0"/>
              <a:t> (</a:t>
            </a:r>
            <a:r>
              <a:rPr lang="hu-HU" dirty="0" err="1"/>
              <a:t>optimise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After</a:t>
            </a:r>
            <a:r>
              <a:rPr lang="hu-HU" dirty="0"/>
              <a:t> a </a:t>
            </a:r>
            <a:r>
              <a:rPr lang="hu-HU" dirty="0" err="1"/>
              <a:t>while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output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bandit</a:t>
            </a:r>
            <a:r>
              <a:rPr lang="hu-HU" dirty="0"/>
              <a:t> is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/>
              <a:t>creation</a:t>
            </a:r>
            <a:endParaRPr lang="hu-HU" dirty="0"/>
          </a:p>
          <a:p>
            <a:pPr lvl="1"/>
            <a:endParaRPr lang="hu-H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1DB90A-E225-6A00-F314-F69450994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1901146"/>
            <a:ext cx="5181600" cy="36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89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9E96F3-72C4-7A7F-BBA7-DEDBE9B3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hard</a:t>
            </a:r>
            <a:r>
              <a:rPr lang="hu-HU" dirty="0"/>
              <a:t> in </a:t>
            </a:r>
            <a:r>
              <a:rPr lang="hu-HU" dirty="0" err="1"/>
              <a:t>optimisation</a:t>
            </a:r>
            <a:r>
              <a:rPr lang="hu-HU" dirty="0"/>
              <a:t>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CB345C-127F-7B76-E5CB-A0EC024D8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OK, AI is </a:t>
            </a:r>
            <a:r>
              <a:rPr lang="hu-HU" dirty="0" err="1"/>
              <a:t>optimisation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…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CF0927-9E66-CEE1-B6CD-526B264F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FB54-C9A5-4AE2-9331-641578D6F915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703B49-7F71-6F5C-5368-227DAC2C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3A9D7A-00AB-29D9-298B-7A95702A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119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sz="6000" b="0" dirty="0"/>
              </a:p>
            </p:txBody>
          </p:sp>
        </mc:Choice>
        <mc:Fallback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8B82-08EA-4596-A099-404A4D3B6914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18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AI = </a:t>
            </a:r>
            <a:r>
              <a:rPr lang="hu-HU" dirty="0" err="1"/>
              <a:t>Optimisation</a:t>
            </a:r>
            <a:br>
              <a:rPr lang="hu-HU" dirty="0"/>
            </a:br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hard</a:t>
            </a:r>
            <a:r>
              <a:rPr lang="hu-HU" dirty="0"/>
              <a:t> in </a:t>
            </a:r>
            <a:r>
              <a:rPr lang="hu-HU" dirty="0" err="1"/>
              <a:t>this</a:t>
            </a:r>
            <a:r>
              <a:rPr lang="hu-H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766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sz="6000" b="0" dirty="0"/>
              </a:p>
              <a:p>
                <a:pPr marL="0" indent="0" algn="ctr">
                  <a:buNone/>
                </a:pPr>
                <a:endParaRPr lang="hu-HU" sz="6000" b="0" dirty="0"/>
              </a:p>
              <a:p>
                <a:pPr marL="0" indent="0" algn="ctr">
                  <a:buNone/>
                </a:pPr>
                <a:r>
                  <a:rPr lang="hu-HU" sz="6000" b="0" dirty="0"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hu-HU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hu-HU" sz="6000" dirty="0"/>
                  <a:t>, </a:t>
                </a:r>
                <a14:m>
                  <m:oMath xmlns:m="http://schemas.openxmlformats.org/officeDocument/2006/math">
                    <m:r>
                      <a:rPr lang="hu-HU" sz="6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6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hu-HU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6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6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hu-HU" sz="6000" b="0" dirty="0"/>
                  <a:t> </a:t>
                </a:r>
              </a:p>
            </p:txBody>
          </p:sp>
        </mc:Choice>
        <mc:Fallback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1E7D-6664-47FC-A95E-2D48AE08C9D1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19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AI = </a:t>
            </a:r>
            <a:r>
              <a:rPr lang="hu-HU" dirty="0" err="1"/>
              <a:t>Optimisation</a:t>
            </a:r>
            <a:br>
              <a:rPr lang="hu-HU" dirty="0"/>
            </a:br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hard</a:t>
            </a:r>
            <a:r>
              <a:rPr lang="hu-HU" dirty="0"/>
              <a:t> in </a:t>
            </a:r>
            <a:r>
              <a:rPr lang="hu-HU" dirty="0" err="1"/>
              <a:t>this</a:t>
            </a:r>
            <a:r>
              <a:rPr lang="hu-HU" dirty="0"/>
              <a:t>?	</a:t>
            </a:r>
            <a:r>
              <a:rPr lang="hu-HU" dirty="0" err="1"/>
              <a:t>Dimensionality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782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8">
            <a:extLst>
              <a:ext uri="{FF2B5EF4-FFF2-40B4-BE49-F238E27FC236}">
                <a16:creationId xmlns:a16="http://schemas.microsoft.com/office/drawing/2014/main" id="{FBDB5D0F-098E-2A46-F06A-3492FD48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6000" dirty="0"/>
              <a:t>AI = </a:t>
            </a:r>
            <a:r>
              <a:rPr lang="hu-HU" sz="6000" dirty="0" err="1"/>
              <a:t>Optimisation</a:t>
            </a:r>
            <a:endParaRPr lang="hu-HU" sz="60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6161-F818-4283-987A-AA6266D2CAFF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AI?</a:t>
            </a:r>
          </a:p>
        </p:txBody>
      </p:sp>
    </p:spTree>
    <p:extLst>
      <p:ext uri="{BB962C8B-B14F-4D97-AF65-F5344CB8AC3E}">
        <p14:creationId xmlns:p14="http://schemas.microsoft.com/office/powerpoint/2010/main" val="373103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AI = </a:t>
            </a:r>
            <a:r>
              <a:rPr lang="hu-HU" dirty="0" err="1"/>
              <a:t>Optimisation</a:t>
            </a:r>
            <a:br>
              <a:rPr lang="hu-HU" dirty="0"/>
            </a:br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hard</a:t>
            </a:r>
            <a:r>
              <a:rPr lang="hu-HU" dirty="0"/>
              <a:t> in </a:t>
            </a:r>
            <a:r>
              <a:rPr lang="hu-HU" dirty="0" err="1"/>
              <a:t>this</a:t>
            </a:r>
            <a:r>
              <a:rPr lang="hu-HU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5749" y="1548721"/>
                <a:ext cx="5914973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sz="4000" b="0" dirty="0"/>
              </a:p>
              <a:p>
                <a:pPr marL="0" indent="0" algn="ctr">
                  <a:buNone/>
                </a:pPr>
                <a:endParaRPr lang="hu-HU" sz="4000" b="0" dirty="0"/>
              </a:p>
              <a:p>
                <a:pPr marL="0" indent="0" algn="ctr">
                  <a:buNone/>
                </a:pPr>
                <a:r>
                  <a:rPr lang="hu-HU" sz="4000" b="0" dirty="0">
                    <a:ea typeface="Cambria Math" panose="02040503050406030204" pitchFamily="18" charset="0"/>
                  </a:rPr>
                  <a:t>W </a:t>
                </a:r>
                <a14:m>
                  <m:oMath xmlns:m="http://schemas.openxmlformats.org/officeDocument/2006/math">
                    <m:r>
                      <a:rPr lang="hu-HU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hu-HU" sz="4000" dirty="0"/>
                  <a:t>, </a:t>
                </a:r>
                <a14:m>
                  <m:oMath xmlns:m="http://schemas.openxmlformats.org/officeDocument/2006/math">
                    <m:r>
                      <a:rPr lang="hu-HU" sz="4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hu-HU" sz="4000" b="1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hu-HU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4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hu-HU" sz="40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hu-HU" sz="4000" b="0" dirty="0"/>
                  <a:t> </a:t>
                </a:r>
              </a:p>
            </p:txBody>
          </p:sp>
        </mc:Choice>
        <mc:Fallback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5749" y="1548721"/>
                <a:ext cx="5914973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9774-31AC-4409-BA14-6D7C840EB8BA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20</a:t>
            </a:fld>
            <a:endParaRPr lang="hu-HU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37411F4-7DDF-7DE6-BA6F-7160998080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097" y="1781290"/>
            <a:ext cx="5181600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14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AI = </a:t>
            </a:r>
            <a:r>
              <a:rPr lang="hu-HU" dirty="0" err="1"/>
              <a:t>Optimisation</a:t>
            </a:r>
            <a:br>
              <a:rPr lang="hu-HU" dirty="0"/>
            </a:br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hard</a:t>
            </a:r>
            <a:r>
              <a:rPr lang="hu-HU" dirty="0"/>
              <a:t> in </a:t>
            </a:r>
            <a:r>
              <a:rPr lang="hu-HU" dirty="0" err="1"/>
              <a:t>this</a:t>
            </a:r>
            <a:r>
              <a:rPr lang="hu-HU" dirty="0"/>
              <a:t>?		Non-</a:t>
            </a:r>
            <a:r>
              <a:rPr lang="hu-HU" dirty="0" err="1"/>
              <a:t>monotonicity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5749" y="1548721"/>
                <a:ext cx="5914973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sz="4000" b="0" dirty="0"/>
              </a:p>
              <a:p>
                <a:pPr marL="0" indent="0" algn="ctr">
                  <a:buNone/>
                </a:pPr>
                <a:endParaRPr lang="hu-HU" sz="4000" b="0" dirty="0"/>
              </a:p>
              <a:p>
                <a:pPr marL="0" indent="0" algn="ctr">
                  <a:buNone/>
                </a:pPr>
                <a:r>
                  <a:rPr lang="hu-HU" sz="4000" b="0" dirty="0">
                    <a:ea typeface="Cambria Math" panose="02040503050406030204" pitchFamily="18" charset="0"/>
                  </a:rPr>
                  <a:t>W </a:t>
                </a:r>
                <a14:m>
                  <m:oMath xmlns:m="http://schemas.openxmlformats.org/officeDocument/2006/math">
                    <m:r>
                      <a:rPr lang="hu-HU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hu-HU" sz="4000" dirty="0"/>
                  <a:t>, </a:t>
                </a:r>
                <a14:m>
                  <m:oMath xmlns:m="http://schemas.openxmlformats.org/officeDocument/2006/math">
                    <m:r>
                      <a:rPr lang="hu-HU" sz="4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hu-HU" sz="4000" b="1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hu-HU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4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hu-HU" sz="40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hu-HU" sz="4000" b="0" dirty="0"/>
                  <a:t> </a:t>
                </a:r>
              </a:p>
            </p:txBody>
          </p:sp>
        </mc:Choice>
        <mc:Fallback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5749" y="1548721"/>
                <a:ext cx="5914973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9774-31AC-4409-BA14-6D7C840EB8BA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21</a:t>
            </a:fld>
            <a:endParaRPr lang="hu-HU" dirty="0"/>
          </a:p>
        </p:txBody>
      </p:sp>
      <p:pic>
        <p:nvPicPr>
          <p:cNvPr id="10" name="Picture 2" descr="python - Is there a way to fit a 3D Gaussian distribution or a Gaussian  mixture distribution to a vector? - Stack Overflow">
            <a:extLst>
              <a:ext uri="{FF2B5EF4-FFF2-40B4-BE49-F238E27FC236}">
                <a16:creationId xmlns:a16="http://schemas.microsoft.com/office/drawing/2014/main" id="{C94D6B05-6CCF-E97D-7F44-3DCC9F8F95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03" y="1788540"/>
            <a:ext cx="5172797" cy="38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2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AI = </a:t>
            </a:r>
            <a:r>
              <a:rPr lang="hu-HU" dirty="0" err="1"/>
              <a:t>Optimisation</a:t>
            </a:r>
            <a:br>
              <a:rPr lang="hu-HU" dirty="0"/>
            </a:br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hard</a:t>
            </a:r>
            <a:r>
              <a:rPr lang="hu-HU" dirty="0"/>
              <a:t> in </a:t>
            </a:r>
            <a:r>
              <a:rPr lang="hu-HU" dirty="0" err="1"/>
              <a:t>this</a:t>
            </a:r>
            <a:r>
              <a:rPr lang="hu-HU" dirty="0"/>
              <a:t>?		</a:t>
            </a:r>
            <a:r>
              <a:rPr lang="hu-HU" dirty="0" err="1"/>
              <a:t>Ruggedness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5749" y="1548721"/>
                <a:ext cx="5914973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sz="4000" b="0" dirty="0"/>
              </a:p>
              <a:p>
                <a:pPr marL="0" indent="0" algn="ctr">
                  <a:buNone/>
                </a:pPr>
                <a:endParaRPr lang="hu-HU" sz="4000" b="0" dirty="0"/>
              </a:p>
              <a:p>
                <a:pPr marL="0" indent="0" algn="ctr">
                  <a:buNone/>
                </a:pPr>
                <a:r>
                  <a:rPr lang="hu-HU" sz="4000" b="0" dirty="0">
                    <a:ea typeface="Cambria Math" panose="02040503050406030204" pitchFamily="18" charset="0"/>
                  </a:rPr>
                  <a:t>W </a:t>
                </a:r>
                <a14:m>
                  <m:oMath xmlns:m="http://schemas.openxmlformats.org/officeDocument/2006/math">
                    <m:r>
                      <a:rPr lang="hu-HU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hu-HU" sz="4000" dirty="0"/>
                  <a:t>, </a:t>
                </a:r>
                <a14:m>
                  <m:oMath xmlns:m="http://schemas.openxmlformats.org/officeDocument/2006/math">
                    <m:r>
                      <a:rPr lang="hu-HU" sz="4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hu-HU" sz="4000" b="1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hu-HU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4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hu-HU" sz="40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hu-HU" sz="4000" b="0" dirty="0"/>
                  <a:t> </a:t>
                </a:r>
              </a:p>
            </p:txBody>
          </p:sp>
        </mc:Choice>
        <mc:Fallback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5749" y="1548721"/>
                <a:ext cx="5914973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9774-31AC-4409-BA14-6D7C840EB8BA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22</a:t>
            </a:fld>
            <a:endParaRPr lang="hu-HU" dirty="0"/>
          </a:p>
        </p:txBody>
      </p:sp>
      <p:pic>
        <p:nvPicPr>
          <p:cNvPr id="3" name="Picture 4" descr="Fitness Landscape Analysis for Computational Finance">
            <a:extLst>
              <a:ext uri="{FF2B5EF4-FFF2-40B4-BE49-F238E27FC236}">
                <a16:creationId xmlns:a16="http://schemas.microsoft.com/office/drawing/2014/main" id="{E305E9B1-EB7E-0117-F01C-E3FD58640CF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76" y="178129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6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This</a:t>
            </a:r>
            <a:r>
              <a:rPr lang="hu-HU" dirty="0"/>
              <a:t> is a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problem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No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general</a:t>
            </a:r>
            <a:r>
              <a:rPr lang="hu-HU" dirty="0"/>
              <a:t> </a:t>
            </a:r>
            <a:r>
              <a:rPr lang="hu-HU" dirty="0" err="1"/>
              <a:t>solution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5749" y="1548721"/>
                <a:ext cx="5914973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sz="4000" b="0" dirty="0"/>
              </a:p>
              <a:p>
                <a:pPr marL="0" indent="0" algn="ctr">
                  <a:buNone/>
                </a:pPr>
                <a:endParaRPr lang="hu-HU" sz="4000" b="0" dirty="0"/>
              </a:p>
              <a:p>
                <a:pPr marL="0" indent="0" algn="ctr">
                  <a:buNone/>
                </a:pPr>
                <a:r>
                  <a:rPr lang="hu-HU" sz="4000" b="0" dirty="0">
                    <a:ea typeface="Cambria Math" panose="02040503050406030204" pitchFamily="18" charset="0"/>
                  </a:rPr>
                  <a:t>W </a:t>
                </a:r>
                <a14:m>
                  <m:oMath xmlns:m="http://schemas.openxmlformats.org/officeDocument/2006/math">
                    <m:r>
                      <a:rPr lang="hu-HU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hu-HU" sz="4000" dirty="0"/>
                  <a:t>, </a:t>
                </a:r>
                <a14:m>
                  <m:oMath xmlns:m="http://schemas.openxmlformats.org/officeDocument/2006/math">
                    <m:r>
                      <a:rPr lang="hu-HU" sz="4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hu-HU" sz="4000" b="1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hu-HU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4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hu-HU" sz="40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hu-HU" sz="4000" b="0" dirty="0"/>
                  <a:t> </a:t>
                </a:r>
              </a:p>
            </p:txBody>
          </p:sp>
        </mc:Choice>
        <mc:Fallback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5749" y="1548721"/>
                <a:ext cx="5914973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9774-31AC-4409-BA14-6D7C840EB8BA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23</a:t>
            </a:fld>
            <a:endParaRPr lang="hu-HU" dirty="0"/>
          </a:p>
        </p:txBody>
      </p:sp>
      <p:pic>
        <p:nvPicPr>
          <p:cNvPr id="3" name="Picture 4" descr="Fitness Landscape Analysis for Computational Finance">
            <a:extLst>
              <a:ext uri="{FF2B5EF4-FFF2-40B4-BE49-F238E27FC236}">
                <a16:creationId xmlns:a16="http://schemas.microsoft.com/office/drawing/2014/main" id="{E305E9B1-EB7E-0117-F01C-E3FD58640CF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76" y="178129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9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3EAEC8-DD46-8354-3F82-DF9B3626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Inspirations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9CB35E-8E0F-4023-738D-C5E0E2411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Borrowing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works</a:t>
            </a:r>
            <a:r>
              <a:rPr lang="hu-HU" dirty="0"/>
              <a:t>...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B32CEA-53DA-6D67-3BE3-9DDF7F6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1B44-C466-4A7F-B9AA-C209BB68A3CD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EDEFDD-2F67-4BE3-8A2A-5326FD82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A4D2FC-AB51-CEF1-D78B-9A4A401F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694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B4D3228B-D125-F487-E64F-26B2EB4B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076049"/>
          </a:xfrm>
        </p:spPr>
        <p:txBody>
          <a:bodyPr>
            <a:normAutofit/>
          </a:bodyPr>
          <a:lstStyle/>
          <a:p>
            <a:r>
              <a:rPr lang="hu-HU" dirty="0" err="1"/>
              <a:t>Biologically</a:t>
            </a:r>
            <a:r>
              <a:rPr lang="hu-HU" dirty="0"/>
              <a:t>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– 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54B0A718-585C-EFA8-2529-FAC04CEA1A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hu-HU" dirty="0" err="1"/>
              <a:t>Brain</a:t>
            </a:r>
            <a:endParaRPr lang="hu-HU" dirty="0"/>
          </a:p>
          <a:p>
            <a:pPr>
              <a:lnSpc>
                <a:spcPct val="250000"/>
              </a:lnSpc>
            </a:pPr>
            <a:r>
              <a:rPr lang="hu-HU" dirty="0" err="1"/>
              <a:t>Evolution</a:t>
            </a:r>
            <a:endParaRPr lang="hu-HU" dirty="0"/>
          </a:p>
          <a:p>
            <a:pPr>
              <a:lnSpc>
                <a:spcPct val="250000"/>
              </a:lnSpc>
            </a:pPr>
            <a:r>
              <a:rPr lang="hu-HU" dirty="0" err="1"/>
              <a:t>Social</a:t>
            </a:r>
            <a:r>
              <a:rPr lang="hu-HU" dirty="0"/>
              <a:t> </a:t>
            </a:r>
            <a:r>
              <a:rPr lang="hu-HU" dirty="0" err="1"/>
              <a:t>Insects</a:t>
            </a:r>
            <a:endParaRPr lang="hu-HU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2458837C-49D8-BACF-4CEA-D43A0902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650" y="1548721"/>
            <a:ext cx="5417750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hu-HU" b="1" dirty="0" err="1"/>
              <a:t>Artificial</a:t>
            </a:r>
            <a:r>
              <a:rPr lang="hu-HU" b="1" dirty="0"/>
              <a:t> </a:t>
            </a:r>
            <a:r>
              <a:rPr lang="hu-HU" b="1" dirty="0" err="1"/>
              <a:t>Neural</a:t>
            </a:r>
            <a:r>
              <a:rPr lang="hu-HU" b="1" dirty="0"/>
              <a:t> </a:t>
            </a:r>
            <a:r>
              <a:rPr lang="hu-HU" b="1" dirty="0" err="1"/>
              <a:t>Networks</a:t>
            </a:r>
            <a:endParaRPr lang="hu-HU" b="1" dirty="0"/>
          </a:p>
          <a:p>
            <a:pPr>
              <a:lnSpc>
                <a:spcPct val="250000"/>
              </a:lnSpc>
            </a:pPr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hu-HU" dirty="0"/>
          </a:p>
          <a:p>
            <a:pPr>
              <a:lnSpc>
                <a:spcPct val="250000"/>
              </a:lnSpc>
            </a:pPr>
            <a:r>
              <a:rPr lang="hu-HU" dirty="0" err="1"/>
              <a:t>Swarm</a:t>
            </a:r>
            <a:r>
              <a:rPr lang="hu-HU" dirty="0"/>
              <a:t> </a:t>
            </a:r>
            <a:r>
              <a:rPr lang="hu-HU" dirty="0" err="1"/>
              <a:t>Intelligence</a:t>
            </a:r>
            <a:r>
              <a:rPr lang="hu-HU" dirty="0"/>
              <a:t> </a:t>
            </a:r>
            <a:r>
              <a:rPr lang="hu-HU" dirty="0" err="1"/>
              <a:t>Methods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EA093CE-AB6B-07D7-3A63-34B5ECC4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511B-D287-4744-AC09-6F3E2A17C750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0645435-1D88-2259-0045-0462488A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11DE97A-C56F-5599-680B-69EE7FF4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25</a:t>
            </a:fld>
            <a:endParaRPr lang="hu-HU" dirty="0"/>
          </a:p>
        </p:txBody>
      </p:sp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FD6D9575-5500-5460-2418-DD7D94C9D023}"/>
              </a:ext>
            </a:extLst>
          </p:cNvPr>
          <p:cNvSpPr/>
          <p:nvPr/>
        </p:nvSpPr>
        <p:spPr>
          <a:xfrm>
            <a:off x="4169230" y="2868386"/>
            <a:ext cx="1665512" cy="1121228"/>
          </a:xfrm>
          <a:prstGeom prst="rightArrow">
            <a:avLst/>
          </a:prstGeom>
          <a:solidFill>
            <a:srgbClr val="008C95"/>
          </a:solidFill>
          <a:ln>
            <a:solidFill>
              <a:srgbClr val="008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737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E8372C3-831A-C50F-A7FB-C31ABB874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!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FD4BFC5-A77B-F1B9-D469-05EB0BC419E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246813"/>
            <a:ext cx="1377950" cy="365125"/>
          </a:xfrm>
        </p:spPr>
        <p:txBody>
          <a:bodyPr/>
          <a:lstStyle/>
          <a:p>
            <a:fld id="{194F8786-D603-4630-A7A7-DBAD02B01BA0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AF289D9-6750-D927-CE12-88DA5BBF27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77588" y="6253163"/>
            <a:ext cx="1014412" cy="357187"/>
          </a:xfrm>
        </p:spPr>
        <p:txBody>
          <a:bodyPr/>
          <a:lstStyle/>
          <a:p>
            <a:fld id="{9F7ECEBC-3B63-4262-8BE9-06366B519A9F}" type="slidenum">
              <a:rPr lang="hu-HU" smtClean="0"/>
              <a:pPr/>
              <a:t>26</a:t>
            </a:fld>
            <a:endParaRPr lang="hu-HU" dirty="0"/>
          </a:p>
        </p:txBody>
      </p:sp>
      <p:sp>
        <p:nvSpPr>
          <p:cNvPr id="12" name="Alcím 2">
            <a:extLst>
              <a:ext uri="{FF2B5EF4-FFF2-40B4-BE49-F238E27FC236}">
                <a16:creationId xmlns:a16="http://schemas.microsoft.com/office/drawing/2014/main" id="{81DBE16A-13E6-747F-650A-E8C3EAC9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825" y="3956050"/>
            <a:ext cx="8700861" cy="2901950"/>
          </a:xfrm>
        </p:spPr>
        <p:txBody>
          <a:bodyPr>
            <a:normAutofit/>
          </a:bodyPr>
          <a:lstStyle/>
          <a:p>
            <a:r>
              <a:rPr lang="hu-HU" sz="3300" dirty="0"/>
              <a:t>László Gulyás</a:t>
            </a:r>
            <a:endParaRPr lang="hu-HU" dirty="0"/>
          </a:p>
          <a:p>
            <a:r>
              <a:rPr lang="hu-HU" dirty="0" err="1"/>
              <a:t>Associate</a:t>
            </a:r>
            <a:r>
              <a:rPr lang="hu-HU" dirty="0"/>
              <a:t> Professor</a:t>
            </a:r>
            <a:br>
              <a:rPr lang="hu-HU" dirty="0"/>
            </a:br>
            <a:r>
              <a:rPr lang="hu-HU" dirty="0" err="1"/>
              <a:t>Department</a:t>
            </a:r>
            <a:r>
              <a:rPr lang="hu-HU" dirty="0"/>
              <a:t> of </a:t>
            </a:r>
            <a:r>
              <a:rPr lang="hu-HU" dirty="0" err="1"/>
              <a:t>Artificial</a:t>
            </a:r>
            <a:r>
              <a:rPr lang="hu-HU" dirty="0"/>
              <a:t> </a:t>
            </a:r>
            <a:r>
              <a:rPr lang="hu-HU" dirty="0" err="1"/>
              <a:t>Intelligence</a:t>
            </a:r>
            <a:br>
              <a:rPr lang="hu-HU" dirty="0"/>
            </a:br>
            <a:r>
              <a:rPr lang="hu-HU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lgulyas@inf.elte.hu</a:t>
            </a:r>
            <a:endParaRPr lang="hu-HU" dirty="0">
              <a:solidFill>
                <a:srgbClr val="FFFF00"/>
              </a:solidFill>
            </a:endParaRPr>
          </a:p>
          <a:p>
            <a:br>
              <a:rPr lang="hu-HU" sz="1600" dirty="0"/>
            </a:br>
            <a:endParaRPr lang="hu-HU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6000" dirty="0"/>
              </a:p>
            </p:txBody>
          </p:sp>
        </mc:Choice>
        <mc:Fallback xmlns="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C899-0BE4-4907-BDB4-021CFEDCD1E4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AI?</a:t>
            </a:r>
          </a:p>
        </p:txBody>
      </p:sp>
    </p:spTree>
    <p:extLst>
      <p:ext uri="{BB962C8B-B14F-4D97-AF65-F5344CB8AC3E}">
        <p14:creationId xmlns:p14="http://schemas.microsoft.com/office/powerpoint/2010/main" val="40954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6000" dirty="0"/>
              </a:p>
            </p:txBody>
          </p:sp>
        </mc:Choice>
        <mc:Fallback xmlns="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97CC-1411-4C75-A4C4-60AE63AC75F9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AI?</a:t>
            </a:r>
          </a:p>
        </p:txBody>
      </p:sp>
    </p:spTree>
    <p:extLst>
      <p:ext uri="{BB962C8B-B14F-4D97-AF65-F5344CB8AC3E}">
        <p14:creationId xmlns:p14="http://schemas.microsoft.com/office/powerpoint/2010/main" val="417509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6000" dirty="0"/>
              </a:p>
            </p:txBody>
          </p:sp>
        </mc:Choice>
        <mc:Fallback xmlns="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59-EF02-425D-8E4C-5BA24BAC9051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AI?</a:t>
            </a:r>
          </a:p>
        </p:txBody>
      </p:sp>
    </p:spTree>
    <p:extLst>
      <p:ext uri="{BB962C8B-B14F-4D97-AF65-F5344CB8AC3E}">
        <p14:creationId xmlns:p14="http://schemas.microsoft.com/office/powerpoint/2010/main" val="427457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6000" dirty="0"/>
              </a:p>
            </p:txBody>
          </p:sp>
        </mc:Choice>
        <mc:Fallback>
          <p:sp>
            <p:nvSpPr>
              <p:cNvPr id="9" name="Tartalom helye 8">
                <a:extLst>
                  <a:ext uri="{FF2B5EF4-FFF2-40B4-BE49-F238E27FC236}">
                    <a16:creationId xmlns:a16="http://schemas.microsoft.com/office/drawing/2014/main" id="{FBDB5D0F-098E-2A46-F06A-3492FD482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23B56AE8-C5CB-E26B-8794-FAEDEF6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5D59-EF02-425D-8E4C-5BA24BAC9051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40A5A6-B6B0-9FCC-ECF9-FBAA4C0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A26450-A941-3467-2A13-9337F2D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09D46358-3293-AA7C-7E9F-6C84025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AI?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53DE8A5-3ADE-3A32-8911-E3966C2FF6CF}"/>
              </a:ext>
            </a:extLst>
          </p:cNvPr>
          <p:cNvSpPr txBox="1"/>
          <p:nvPr/>
        </p:nvSpPr>
        <p:spPr>
          <a:xfrm>
            <a:off x="2247089" y="4854102"/>
            <a:ext cx="838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 – </a:t>
            </a:r>
            <a:r>
              <a:rPr lang="hu-HU" dirty="0" err="1"/>
              <a:t>Learned</a:t>
            </a:r>
            <a:r>
              <a:rPr lang="hu-HU" dirty="0"/>
              <a:t> </a:t>
            </a:r>
            <a:r>
              <a:rPr lang="hu-HU" dirty="0" err="1"/>
              <a:t>parameters</a:t>
            </a:r>
            <a:endParaRPr lang="hu-HU" dirty="0"/>
          </a:p>
          <a:p>
            <a:r>
              <a:rPr lang="hu-HU" dirty="0"/>
              <a:t>x  -- Input </a:t>
            </a:r>
            <a:r>
              <a:rPr lang="hu-HU" dirty="0" err="1"/>
              <a:t>instances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(</a:t>
            </a:r>
            <a:r>
              <a:rPr lang="hu-HU" dirty="0" err="1"/>
              <a:t>images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recognized</a:t>
            </a:r>
            <a:r>
              <a:rPr lang="hu-HU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46100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F289BB8C-3FB5-05CE-2D92-3136DBE7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Intelligence</a:t>
            </a:r>
            <a:r>
              <a:rPr lang="hu-HU" dirty="0"/>
              <a:t> = </a:t>
            </a:r>
            <a:r>
              <a:rPr lang="hu-HU" dirty="0" err="1"/>
              <a:t>Optimisation</a:t>
            </a:r>
            <a:r>
              <a:rPr lang="hu-HU" dirty="0"/>
              <a:t>??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744F3B9A-7B98-D167-8268-EA05FBC6D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E6D1AFB-0587-12AC-CD62-C8D7E42D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FAB-FBF5-429F-BB45-171C0E55AA65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A6E8BC3-8569-196C-56B1-6A959D06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775DFF0-F040-706C-2739-1C5FADA8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324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683971E-5706-5DCF-0A3A-F528204B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/>
          </a:p>
          <a:p>
            <a:r>
              <a:rPr lang="hu-HU" dirty="0" err="1"/>
              <a:t>Shortest</a:t>
            </a:r>
            <a:r>
              <a:rPr lang="hu-HU" dirty="0"/>
              <a:t> </a:t>
            </a:r>
            <a:r>
              <a:rPr lang="hu-HU" dirty="0" err="1"/>
              <a:t>Path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A </a:t>
            </a:r>
            <a:r>
              <a:rPr lang="hu-HU" dirty="0" err="1"/>
              <a:t>to</a:t>
            </a:r>
            <a:r>
              <a:rPr lang="hu-HU" dirty="0"/>
              <a:t> B</a:t>
            </a:r>
          </a:p>
          <a:p>
            <a:pPr lvl="1"/>
            <a:r>
              <a:rPr lang="hu-HU" i="1" dirty="0" err="1"/>
              <a:t>Fewest</a:t>
            </a:r>
            <a:r>
              <a:rPr lang="hu-HU" i="1" dirty="0"/>
              <a:t> </a:t>
            </a:r>
            <a:r>
              <a:rPr lang="hu-HU" dirty="0" err="1"/>
              <a:t>steps</a:t>
            </a:r>
            <a:r>
              <a:rPr lang="hu-HU" dirty="0"/>
              <a:t>, </a:t>
            </a:r>
            <a:r>
              <a:rPr lang="hu-HU" i="1" dirty="0" err="1"/>
              <a:t>shortest</a:t>
            </a:r>
            <a:r>
              <a:rPr lang="hu-HU" i="1" dirty="0"/>
              <a:t> </a:t>
            </a:r>
            <a:r>
              <a:rPr lang="hu-HU" dirty="0" err="1"/>
              <a:t>path</a:t>
            </a:r>
            <a:r>
              <a:rPr lang="hu-HU" dirty="0"/>
              <a:t>, </a:t>
            </a:r>
            <a:r>
              <a:rPr lang="hu-HU" i="1" dirty="0" err="1"/>
              <a:t>shortest</a:t>
            </a:r>
            <a:r>
              <a:rPr lang="hu-HU" i="1" dirty="0"/>
              <a:t> </a:t>
            </a:r>
            <a:r>
              <a:rPr lang="hu-HU" dirty="0" err="1"/>
              <a:t>time</a:t>
            </a:r>
            <a:r>
              <a:rPr lang="hu-HU" dirty="0"/>
              <a:t>…</a:t>
            </a:r>
            <a:endParaRPr lang="hu-HU" i="1" dirty="0"/>
          </a:p>
          <a:p>
            <a:pPr lvl="1"/>
            <a:r>
              <a:rPr lang="hu-HU" dirty="0" err="1"/>
              <a:t>C.f</a:t>
            </a:r>
            <a:r>
              <a:rPr lang="hu-HU" dirty="0"/>
              <a:t>., </a:t>
            </a:r>
            <a:r>
              <a:rPr lang="hu-HU" dirty="0" err="1"/>
              <a:t>navigation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Solve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15 </a:t>
            </a:r>
            <a:r>
              <a:rPr lang="hu-HU" dirty="0" err="1"/>
              <a:t>stone</a:t>
            </a:r>
            <a:r>
              <a:rPr lang="hu-HU" dirty="0"/>
              <a:t> puzzle</a:t>
            </a:r>
          </a:p>
          <a:p>
            <a:pPr lvl="1"/>
            <a:r>
              <a:rPr lang="hu-HU" i="1" dirty="0" err="1"/>
              <a:t>Fewest</a:t>
            </a:r>
            <a:r>
              <a:rPr lang="hu-HU" i="1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moves</a:t>
            </a:r>
            <a:endParaRPr lang="hu-HU" i="1" dirty="0"/>
          </a:p>
          <a:p>
            <a:endParaRPr lang="hu-HU" dirty="0"/>
          </a:p>
          <a:p>
            <a:r>
              <a:rPr lang="hu-HU" dirty="0" err="1"/>
              <a:t>Generally</a:t>
            </a:r>
            <a:r>
              <a:rPr lang="hu-HU" dirty="0"/>
              <a:t>, </a:t>
            </a:r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moves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yields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i="1" dirty="0" err="1"/>
              <a:t>highest</a:t>
            </a:r>
            <a:r>
              <a:rPr lang="hu-HU" i="1" dirty="0"/>
              <a:t> </a:t>
            </a:r>
            <a:r>
              <a:rPr lang="hu-HU" dirty="0" err="1"/>
              <a:t>score</a:t>
            </a:r>
            <a:endParaRPr lang="hu-HU" dirty="0"/>
          </a:p>
          <a:p>
            <a:endParaRPr lang="hu-HU" i="1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E6D1AFB-0587-12AC-CD62-C8D7E42D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39DD-4473-4E50-9301-254B9BCD0035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A6E8BC3-8569-196C-56B1-6A959D06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775DFF0-F040-706C-2739-1C5FADA8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F289BB8C-3FB5-05CE-2D92-3136DBE7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27"/>
            <a:ext cx="10515600" cy="1076049"/>
          </a:xfrm>
        </p:spPr>
        <p:txBody>
          <a:bodyPr/>
          <a:lstStyle/>
          <a:p>
            <a:r>
              <a:rPr lang="hu-HU" dirty="0" err="1"/>
              <a:t>Intelligent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: </a:t>
            </a:r>
            <a:r>
              <a:rPr lang="hu-HU" dirty="0" err="1"/>
              <a:t>Problem</a:t>
            </a:r>
            <a:r>
              <a:rPr lang="hu-HU" dirty="0"/>
              <a:t> </a:t>
            </a:r>
            <a:r>
              <a:rPr lang="hu-HU" dirty="0" err="1"/>
              <a:t>Solving</a:t>
            </a:r>
            <a:endParaRPr lang="hu-HU" dirty="0"/>
          </a:p>
        </p:txBody>
      </p:sp>
      <p:pic>
        <p:nvPicPr>
          <p:cNvPr id="1026" name="Picture 2" descr="RETRO TILI-TOLI JÁTÉK -TOM ÉS JERRY (BUTOR MIHÁLY) (meghosszabbítva:  3194307182) - Vatera.hu">
            <a:extLst>
              <a:ext uri="{FF2B5EF4-FFF2-40B4-BE49-F238E27FC236}">
                <a16:creationId xmlns:a16="http://schemas.microsoft.com/office/drawing/2014/main" id="{0065DE10-63F5-4286-4AAE-C0EB5B716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26" y="2628070"/>
            <a:ext cx="20288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6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1032ED91-3E27-0596-DB29-E601A9AF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In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shall</a:t>
            </a:r>
            <a:r>
              <a:rPr lang="hu-HU" dirty="0"/>
              <a:t> </a:t>
            </a:r>
            <a:r>
              <a:rPr lang="hu-HU" dirty="0" err="1"/>
              <a:t>moves</a:t>
            </a:r>
            <a:r>
              <a:rPr lang="hu-HU" dirty="0"/>
              <a:t> be </a:t>
            </a:r>
            <a:r>
              <a:rPr lang="hu-HU" dirty="0" err="1"/>
              <a:t>made</a:t>
            </a:r>
            <a:r>
              <a:rPr lang="hu-HU" dirty="0"/>
              <a:t>?</a:t>
            </a:r>
          </a:p>
          <a:p>
            <a:pPr lvl="1"/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achieve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i="1" dirty="0"/>
              <a:t>most</a:t>
            </a:r>
            <a:r>
              <a:rPr lang="hu-HU" dirty="0"/>
              <a:t>...</a:t>
            </a:r>
          </a:p>
          <a:p>
            <a:pPr lvl="1"/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gain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i="1" dirty="0" err="1"/>
              <a:t>highest</a:t>
            </a:r>
            <a:r>
              <a:rPr lang="hu-HU" i="1" dirty="0"/>
              <a:t> </a:t>
            </a:r>
            <a:r>
              <a:rPr lang="hu-HU" dirty="0" err="1"/>
              <a:t>combined</a:t>
            </a:r>
            <a:r>
              <a:rPr lang="hu-HU" dirty="0"/>
              <a:t> benefit…</a:t>
            </a:r>
          </a:p>
          <a:p>
            <a:pPr lvl="1"/>
            <a:endParaRPr lang="hu-HU" dirty="0"/>
          </a:p>
          <a:p>
            <a:r>
              <a:rPr lang="hu-HU" dirty="0" err="1"/>
              <a:t>Example</a:t>
            </a:r>
            <a:r>
              <a:rPr lang="hu-HU" dirty="0"/>
              <a:t>: </a:t>
            </a:r>
            <a:r>
              <a:rPr lang="hu-HU" dirty="0" err="1"/>
              <a:t>scheduling</a:t>
            </a:r>
            <a:r>
              <a:rPr lang="hu-HU" dirty="0"/>
              <a:t> </a:t>
            </a:r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production</a:t>
            </a:r>
            <a:endParaRPr lang="hu-HU" dirty="0"/>
          </a:p>
          <a:p>
            <a:pPr lvl="1"/>
            <a:r>
              <a:rPr lang="hu-HU" dirty="0" err="1"/>
              <a:t>Incoming</a:t>
            </a:r>
            <a:r>
              <a:rPr lang="hu-HU" dirty="0"/>
              <a:t> </a:t>
            </a:r>
            <a:r>
              <a:rPr lang="hu-HU" dirty="0" err="1"/>
              <a:t>series</a:t>
            </a:r>
            <a:r>
              <a:rPr lang="hu-HU" dirty="0"/>
              <a:t> of </a:t>
            </a:r>
            <a:r>
              <a:rPr lang="hu-HU" dirty="0" err="1"/>
              <a:t>orders</a:t>
            </a:r>
            <a:r>
              <a:rPr lang="hu-HU" dirty="0"/>
              <a:t> (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, batch </a:t>
            </a:r>
            <a:r>
              <a:rPr lang="hu-HU" dirty="0" err="1"/>
              <a:t>sizes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tooling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endParaRPr lang="hu-HU" dirty="0"/>
          </a:p>
          <a:p>
            <a:pPr lvl="1"/>
            <a:r>
              <a:rPr lang="hu-HU" dirty="0"/>
              <a:t>Varying unit </a:t>
            </a:r>
            <a:r>
              <a:rPr lang="hu-HU" dirty="0" err="1"/>
              <a:t>production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</a:t>
            </a:r>
            <a:endParaRPr lang="hu-HU" dirty="0"/>
          </a:p>
          <a:p>
            <a:pPr lvl="1"/>
            <a:r>
              <a:rPr lang="hu-HU" i="1" dirty="0" err="1"/>
              <a:t>Minimize</a:t>
            </a:r>
            <a:r>
              <a:rPr lang="hu-HU" i="1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lost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switching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products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E3C8ACD-EE69-070A-4E7A-59772583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2807-9136-4928-B31C-E730D3A66894}" type="datetime1">
              <a:rPr lang="hu-HU" smtClean="0"/>
              <a:t>2023. 09. 17.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DB26C0F-8115-1D46-A129-C43872FF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#2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4EE274E-10D2-B5A0-8C57-83122B28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48C62129-D0A1-D2D9-DF16-02436506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Intelligent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: </a:t>
            </a:r>
            <a:r>
              <a:rPr lang="hu-HU" dirty="0" err="1"/>
              <a:t>Planning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365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905</Words>
  <Application>Microsoft Office PowerPoint</Application>
  <PresentationFormat>Szélesvásznú</PresentationFormat>
  <Paragraphs>213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 Math</vt:lpstr>
      <vt:lpstr>Minion Pro</vt:lpstr>
      <vt:lpstr>Open Sans</vt:lpstr>
      <vt:lpstr>Roboto</vt:lpstr>
      <vt:lpstr>sohne</vt:lpstr>
      <vt:lpstr>Titillium</vt:lpstr>
      <vt:lpstr>Titillium Light</vt:lpstr>
      <vt:lpstr>Wingdings</vt:lpstr>
      <vt:lpstr>Office-téma</vt:lpstr>
      <vt:lpstr>AI Today –  Optimisation</vt:lpstr>
      <vt:lpstr>What is AI?</vt:lpstr>
      <vt:lpstr>What is AI?</vt:lpstr>
      <vt:lpstr>What is AI?</vt:lpstr>
      <vt:lpstr>What is AI?</vt:lpstr>
      <vt:lpstr>What is AI?</vt:lpstr>
      <vt:lpstr>Intelligence = Optimisation??</vt:lpstr>
      <vt:lpstr>Intelligent Behavior: Problem Solving</vt:lpstr>
      <vt:lpstr>Intelligent Behavior: Planning</vt:lpstr>
      <vt:lpstr>Intelligent Behavior: Recognising Images, Voices, Text</vt:lpstr>
      <vt:lpstr>Intelligent Behavior: Learning</vt:lpstr>
      <vt:lpstr>Machine Learning See upcoming lectures</vt:lpstr>
      <vt:lpstr>Remark</vt:lpstr>
      <vt:lpstr>Intelligent Behavior: Generating Something New</vt:lpstr>
      <vt:lpstr>Autoencoders An abstract approach</vt:lpstr>
      <vt:lpstr>Intelligent Behavior: Generating Something New</vt:lpstr>
      <vt:lpstr>What is hard in optimisation?</vt:lpstr>
      <vt:lpstr>AI = Optimisation What is hard in this?</vt:lpstr>
      <vt:lpstr>AI = Optimisation What is hard in this? Dimensionality</vt:lpstr>
      <vt:lpstr>AI = Optimisation What is hard in this?</vt:lpstr>
      <vt:lpstr>AI = Optimisation What is hard in this?  Non-monotonicity</vt:lpstr>
      <vt:lpstr>AI = Optimisation What is hard in this?  Ruggedness</vt:lpstr>
      <vt:lpstr>This is a hard problem –  No known general solution</vt:lpstr>
      <vt:lpstr>Inspirations</vt:lpstr>
      <vt:lpstr>Biologically Inspired Methods –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Domonkos Márk</dc:creator>
  <cp:lastModifiedBy>Gulyás László</cp:lastModifiedBy>
  <cp:revision>75</cp:revision>
  <dcterms:created xsi:type="dcterms:W3CDTF">2022-01-03T10:33:56Z</dcterms:created>
  <dcterms:modified xsi:type="dcterms:W3CDTF">2023-09-17T15:46:17Z</dcterms:modified>
</cp:coreProperties>
</file>