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9" r:id="rId2"/>
    <p:sldId id="324" r:id="rId3"/>
    <p:sldId id="271" r:id="rId4"/>
    <p:sldId id="272" r:id="rId5"/>
    <p:sldId id="273" r:id="rId6"/>
    <p:sldId id="276" r:id="rId7"/>
    <p:sldId id="277" r:id="rId8"/>
    <p:sldId id="278" r:id="rId9"/>
    <p:sldId id="323" r:id="rId10"/>
    <p:sldId id="280" r:id="rId11"/>
    <p:sldId id="293" r:id="rId12"/>
    <p:sldId id="281" r:id="rId13"/>
    <p:sldId id="282" r:id="rId14"/>
    <p:sldId id="283" r:id="rId15"/>
    <p:sldId id="284" r:id="rId16"/>
    <p:sldId id="285" r:id="rId17"/>
    <p:sldId id="265" r:id="rId18"/>
    <p:sldId id="286" r:id="rId19"/>
    <p:sldId id="287" r:id="rId20"/>
    <p:sldId id="288" r:id="rId21"/>
    <p:sldId id="289" r:id="rId22"/>
    <p:sldId id="290" r:id="rId23"/>
    <p:sldId id="296" r:id="rId24"/>
    <p:sldId id="294" r:id="rId25"/>
    <p:sldId id="297" r:id="rId26"/>
    <p:sldId id="298" r:id="rId27"/>
    <p:sldId id="292" r:id="rId28"/>
    <p:sldId id="291" r:id="rId29"/>
    <p:sldId id="299" r:id="rId30"/>
    <p:sldId id="316" r:id="rId31"/>
    <p:sldId id="301" r:id="rId32"/>
    <p:sldId id="302" r:id="rId33"/>
    <p:sldId id="303" r:id="rId34"/>
    <p:sldId id="317" r:id="rId35"/>
    <p:sldId id="318" r:id="rId36"/>
    <p:sldId id="319" r:id="rId37"/>
    <p:sldId id="308" r:id="rId38"/>
    <p:sldId id="325" r:id="rId39"/>
    <p:sldId id="326" r:id="rId40"/>
    <p:sldId id="328" r:id="rId41"/>
    <p:sldId id="320" r:id="rId42"/>
    <p:sldId id="321" r:id="rId43"/>
    <p:sldId id="322" r:id="rId44"/>
    <p:sldId id="315" r:id="rId45"/>
    <p:sldId id="259" r:id="rId4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BDBA8"/>
    <a:srgbClr val="B3D0E9"/>
    <a:srgbClr val="012851"/>
    <a:srgbClr val="F5C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737E8-8FFC-43E4-AAEC-57A7794BE212}" v="35" dt="2022-07-13T10:21:40.478"/>
    <p1510:client id="{B6CA28CC-5A98-40EC-9411-0FCFDF3CC834}" v="5" dt="2022-07-13T10:28:14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78848" autoAdjust="0"/>
  </p:normalViewPr>
  <p:slideViewPr>
    <p:cSldViewPr snapToGrid="0">
      <p:cViewPr varScale="1">
        <p:scale>
          <a:sx n="86" d="100"/>
          <a:sy n="86" d="100"/>
        </p:scale>
        <p:origin x="78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2023. 10. 18.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Chess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  <a:p>
            <a:r>
              <a:rPr lang="hu-HU" dirty="0" err="1"/>
              <a:t>We</a:t>
            </a:r>
            <a:r>
              <a:rPr lang="hu-HU" dirty="0"/>
              <a:t> play a </a:t>
            </a:r>
            <a:r>
              <a:rPr lang="hu-HU" dirty="0" err="1"/>
              <a:t>long</a:t>
            </a:r>
            <a:r>
              <a:rPr lang="hu-HU" dirty="0"/>
              <a:t> game.</a:t>
            </a:r>
          </a:p>
          <a:p>
            <a:r>
              <a:rPr lang="hu-HU" dirty="0"/>
              <a:t>I </a:t>
            </a:r>
            <a:r>
              <a:rPr lang="hu-HU" dirty="0" err="1"/>
              <a:t>win</a:t>
            </a:r>
            <a:r>
              <a:rPr lang="hu-HU" dirty="0"/>
              <a:t>.</a:t>
            </a:r>
          </a:p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action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good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6644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93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03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783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Firs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: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times</a:t>
            </a:r>
            <a:endParaRPr lang="hu-HU" dirty="0"/>
          </a:p>
          <a:p>
            <a:r>
              <a:rPr lang="hu-HU" dirty="0" err="1"/>
              <a:t>Second</a:t>
            </a:r>
            <a:r>
              <a:rPr lang="hu-HU" dirty="0"/>
              <a:t>: more </a:t>
            </a:r>
            <a:r>
              <a:rPr lang="hu-HU" dirty="0" err="1"/>
              <a:t>efficient</a:t>
            </a:r>
            <a:endParaRPr lang="hu-HU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379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Policy is </a:t>
            </a:r>
            <a:r>
              <a:rPr lang="hu-HU" dirty="0" err="1"/>
              <a:t>the</a:t>
            </a:r>
            <a:r>
              <a:rPr lang="hu-HU" dirty="0"/>
              <a:t> end </a:t>
            </a:r>
            <a:r>
              <a:rPr lang="hu-HU" dirty="0" err="1"/>
              <a:t>to</a:t>
            </a:r>
            <a:r>
              <a:rPr lang="hu-HU" dirty="0"/>
              <a:t> end </a:t>
            </a:r>
            <a:r>
              <a:rPr lang="hu-HU" dirty="0" err="1"/>
              <a:t>answer</a:t>
            </a:r>
            <a:endParaRPr lang="hu-H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902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Policy is </a:t>
            </a:r>
            <a:r>
              <a:rPr lang="hu-HU" dirty="0" err="1"/>
              <a:t>the</a:t>
            </a:r>
            <a:r>
              <a:rPr lang="hu-HU" dirty="0"/>
              <a:t> end </a:t>
            </a:r>
            <a:r>
              <a:rPr lang="hu-HU" dirty="0" err="1"/>
              <a:t>to</a:t>
            </a:r>
            <a:r>
              <a:rPr lang="hu-HU" dirty="0"/>
              <a:t> end </a:t>
            </a:r>
            <a:r>
              <a:rPr lang="hu-HU" dirty="0" err="1"/>
              <a:t>answer</a:t>
            </a:r>
            <a:endParaRPr lang="hu-H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30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80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Policy is </a:t>
            </a:r>
            <a:r>
              <a:rPr lang="hu-HU" dirty="0" err="1"/>
              <a:t>the</a:t>
            </a:r>
            <a:r>
              <a:rPr lang="hu-HU" dirty="0"/>
              <a:t> end </a:t>
            </a:r>
            <a:r>
              <a:rPr lang="hu-HU" dirty="0" err="1"/>
              <a:t>to</a:t>
            </a:r>
            <a:r>
              <a:rPr lang="hu-HU" dirty="0"/>
              <a:t> end </a:t>
            </a:r>
            <a:r>
              <a:rPr lang="hu-HU" dirty="0" err="1"/>
              <a:t>answer</a:t>
            </a:r>
            <a:endParaRPr lang="hu-H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35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7849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interested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exact</a:t>
            </a:r>
            <a:r>
              <a:rPr lang="hu-HU" dirty="0"/>
              <a:t> </a:t>
            </a:r>
            <a:r>
              <a:rPr lang="hu-HU" dirty="0" err="1"/>
              <a:t>numerical</a:t>
            </a:r>
            <a:r>
              <a:rPr lang="hu-HU" dirty="0"/>
              <a:t> </a:t>
            </a:r>
            <a:r>
              <a:rPr lang="hu-HU" dirty="0" err="1"/>
              <a:t>value</a:t>
            </a:r>
            <a:endParaRPr lang="hu-HU" dirty="0"/>
          </a:p>
          <a:p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</a:p>
          <a:p>
            <a:r>
              <a:rPr lang="hu-HU" dirty="0" err="1"/>
              <a:t>Intrested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likelihood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choosing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action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scenario</a:t>
            </a:r>
            <a:endParaRPr lang="hu-HU" dirty="0"/>
          </a:p>
          <a:p>
            <a:r>
              <a:rPr lang="hu-HU" dirty="0" err="1"/>
              <a:t>Probability</a:t>
            </a:r>
            <a:r>
              <a:rPr lang="hu-HU" dirty="0"/>
              <a:t> </a:t>
            </a:r>
            <a:r>
              <a:rPr lang="hu-HU" dirty="0" err="1"/>
              <a:t>distribution</a:t>
            </a:r>
            <a:endParaRPr lang="hu-H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36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187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Parametrisize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gaussian </a:t>
            </a:r>
            <a:r>
              <a:rPr lang="hu-HU" dirty="0" err="1"/>
              <a:t>distribution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40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815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ECCF109-5704-477E-995D-F88760F42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 </a:t>
            </a:r>
            <a:r>
              <a:rPr lang="en-US" noProof="0" dirty="0" err="1"/>
              <a:t>Cím</a:t>
            </a:r>
            <a:endParaRPr lang="en-US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/>
              <a:t>Kattintson</a:t>
            </a:r>
            <a:r>
              <a:rPr lang="en-US" noProof="0" dirty="0"/>
              <a:t> ide </a:t>
            </a:r>
            <a:r>
              <a:rPr lang="en-US" noProof="0" dirty="0" err="1"/>
              <a:t>az</a:t>
            </a:r>
            <a:r>
              <a:rPr lang="en-US" noProof="0" dirty="0"/>
              <a:t> </a:t>
            </a:r>
            <a:r>
              <a:rPr lang="en-US" noProof="0" dirty="0" err="1"/>
              <a:t>alcím</a:t>
            </a:r>
            <a:r>
              <a:rPr lang="en-US" noProof="0" dirty="0"/>
              <a:t> </a:t>
            </a:r>
            <a:r>
              <a:rPr lang="en-US" noProof="0" dirty="0" err="1"/>
              <a:t>mintájának</a:t>
            </a:r>
            <a:r>
              <a:rPr lang="en-US" noProof="0" dirty="0"/>
              <a:t> </a:t>
            </a:r>
            <a:r>
              <a:rPr lang="en-US" noProof="0" dirty="0" err="1"/>
              <a:t>szerkesztéséhez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62F4D36-E609-41C9-90D1-FB97F816B3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lvl="0"/>
            <a:r>
              <a:rPr lang="en-US" noProof="0" dirty="0" err="1"/>
              <a:t>Mintaszöveg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  <a:p>
            <a:pPr lvl="1"/>
            <a:r>
              <a:rPr lang="en-US" noProof="0" dirty="0" err="1"/>
              <a:t>Második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2"/>
            <a:r>
              <a:rPr lang="en-US" noProof="0" dirty="0" err="1"/>
              <a:t>Harmadik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3"/>
            <a:r>
              <a:rPr lang="en-US" noProof="0" dirty="0" err="1"/>
              <a:t>Negyedik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4"/>
            <a:r>
              <a:rPr lang="en-US" noProof="0" dirty="0" err="1"/>
              <a:t>Ötödik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197A7F-1DAF-4896-9C1F-70526E13ECB8}" type="datetime1">
              <a:rPr lang="hu-HU" smtClean="0"/>
              <a:t>2023. 10. 18.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Mintacím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3826ED7A-1BF2-4FC0-99C4-00E480B58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1AABAB-CCF8-4EFD-8775-A3483F0DA1E6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87CA6B5F-37D6-4D51-A799-1D3B7514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8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Mintacím szerkesztése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37450994-A704-40CC-B01C-B1774AC0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19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88EA3FA3-E579-4B32-AFB8-88A2F2221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721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Mintaszöveg szerkesztése</a:t>
            </a:r>
          </a:p>
          <a:p>
            <a:pPr lvl="1"/>
            <a:r>
              <a:rPr lang="en-US" noProof="0"/>
              <a:t>Második szint</a:t>
            </a:r>
          </a:p>
          <a:p>
            <a:pPr lvl="2"/>
            <a:r>
              <a:rPr lang="en-US" noProof="0"/>
              <a:t>Harmadik szint</a:t>
            </a:r>
          </a:p>
          <a:p>
            <a:pPr lvl="3"/>
            <a:r>
              <a:rPr lang="en-US" noProof="0"/>
              <a:t>Negyedik szint</a:t>
            </a:r>
          </a:p>
          <a:p>
            <a:pPr lvl="4"/>
            <a:r>
              <a:rPr lang="en-US" noProof="0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8721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Mintaszöveg szerkesztése</a:t>
            </a:r>
          </a:p>
          <a:p>
            <a:pPr lvl="1"/>
            <a:r>
              <a:rPr lang="en-US" noProof="0"/>
              <a:t>Második szint</a:t>
            </a:r>
          </a:p>
          <a:p>
            <a:pPr lvl="2"/>
            <a:r>
              <a:rPr lang="en-US" noProof="0"/>
              <a:t>Harmadik szint</a:t>
            </a:r>
          </a:p>
          <a:p>
            <a:pPr lvl="3"/>
            <a:r>
              <a:rPr lang="en-US" noProof="0"/>
              <a:t>Negyedik szint</a:t>
            </a:r>
          </a:p>
          <a:p>
            <a:pPr lvl="4"/>
            <a:r>
              <a:rPr lang="en-US" noProof="0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6A98E5-7FAA-4267-90DB-9E7BCE3DBFB1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6D4D7463-2A34-486E-BCF9-A27B10856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8140"/>
          </a:xfrm>
        </p:spPr>
        <p:txBody>
          <a:bodyPr/>
          <a:lstStyle/>
          <a:p>
            <a:pPr lvl="0"/>
            <a:r>
              <a:rPr lang="en-US" noProof="0" dirty="0" err="1"/>
              <a:t>Mintaszöveg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  <a:p>
            <a:pPr lvl="1"/>
            <a:r>
              <a:rPr lang="en-US" noProof="0" dirty="0" err="1"/>
              <a:t>Második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2"/>
            <a:r>
              <a:rPr lang="en-US" noProof="0" dirty="0" err="1"/>
              <a:t>Harmadik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3"/>
            <a:r>
              <a:rPr lang="en-US" noProof="0" dirty="0" err="1"/>
              <a:t>Negyedik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4"/>
            <a:r>
              <a:rPr lang="en-US" noProof="0" dirty="0" err="1"/>
              <a:t>Ötödik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8140"/>
          </a:xfrm>
        </p:spPr>
        <p:txBody>
          <a:bodyPr/>
          <a:lstStyle/>
          <a:p>
            <a:pPr lvl="0"/>
            <a:r>
              <a:rPr lang="en-US" noProof="0"/>
              <a:t>Mintaszöveg szerkesztése</a:t>
            </a:r>
          </a:p>
          <a:p>
            <a:pPr lvl="1"/>
            <a:r>
              <a:rPr lang="en-US" noProof="0"/>
              <a:t>Második szint</a:t>
            </a:r>
          </a:p>
          <a:p>
            <a:pPr lvl="2"/>
            <a:r>
              <a:rPr lang="en-US" noProof="0"/>
              <a:t>Harmadik szint</a:t>
            </a:r>
          </a:p>
          <a:p>
            <a:pPr lvl="3"/>
            <a:r>
              <a:rPr lang="en-US" noProof="0"/>
              <a:t>Negyedik szint</a:t>
            </a:r>
          </a:p>
          <a:p>
            <a:pPr lvl="4"/>
            <a:r>
              <a:rPr lang="en-US" noProof="0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8D24EF-D5A6-4C0B-AB47-C0A9C11DD0F3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8F267DC-2BDE-41CD-83BB-45AC4B1B84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A38C83-8565-4C89-A457-CD5070CD6869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146F8213-7E64-B6CE-078B-386AF39F7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90698"/>
            <a:ext cx="5157787" cy="5492517"/>
          </a:xfrm>
        </p:spPr>
        <p:txBody>
          <a:bodyPr/>
          <a:lstStyle/>
          <a:p>
            <a:pPr lvl="0"/>
            <a:r>
              <a:rPr lang="en-US" noProof="0" dirty="0" err="1"/>
              <a:t>Mintaszöveg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  <a:p>
            <a:pPr lvl="1"/>
            <a:r>
              <a:rPr lang="en-US" noProof="0" dirty="0" err="1"/>
              <a:t>Második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2"/>
            <a:r>
              <a:rPr lang="en-US" noProof="0" dirty="0" err="1"/>
              <a:t>Harmadik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3"/>
            <a:r>
              <a:rPr lang="en-US" noProof="0" dirty="0" err="1"/>
              <a:t>Negyedik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4"/>
            <a:r>
              <a:rPr lang="en-US" noProof="0" dirty="0" err="1"/>
              <a:t>Ötödik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285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dirty="0" err="1"/>
              <a:t>Mintacím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Mintaszöveg</a:t>
            </a:r>
            <a:r>
              <a:rPr lang="en-US" noProof="0" dirty="0"/>
              <a:t> </a:t>
            </a:r>
            <a:r>
              <a:rPr lang="en-US" noProof="0" dirty="0" err="1"/>
              <a:t>szerkesztése</a:t>
            </a:r>
            <a:endParaRPr lang="en-US" noProof="0" dirty="0"/>
          </a:p>
          <a:p>
            <a:pPr lvl="1"/>
            <a:r>
              <a:rPr lang="en-US" noProof="0" dirty="0" err="1"/>
              <a:t>Második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2"/>
            <a:r>
              <a:rPr lang="en-US" noProof="0" dirty="0" err="1"/>
              <a:t>Harmadik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3"/>
            <a:r>
              <a:rPr lang="en-US" noProof="0" dirty="0" err="1"/>
              <a:t>Negyedik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  <a:p>
            <a:pPr lvl="4"/>
            <a:r>
              <a:rPr lang="en-US" noProof="0" dirty="0" err="1"/>
              <a:t>Ötödik</a:t>
            </a:r>
            <a:r>
              <a:rPr lang="en-US" noProof="0" dirty="0"/>
              <a:t> </a:t>
            </a:r>
            <a:r>
              <a:rPr lang="en-US" noProof="0" dirty="0" err="1"/>
              <a:t>szint</a:t>
            </a:r>
            <a:endParaRPr lang="en-US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2A15-7B04-448F-A256-02DAB50045DD}" type="datetime1">
              <a:rPr lang="hu-HU" smtClean="0"/>
              <a:t>2023. 10. 18.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k2V9yA82YU" TargetMode="External"/><Relationship Id="rId2" Type="http://schemas.openxmlformats.org/officeDocument/2006/relationships/hyperlink" Target="http://introtodeeplearning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35.jpe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z0UHdAI3sXI?feature=oembed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spfpBrBjntg?feature=oembed" TargetMode="Externa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87D79-A9CC-4FD1-A8B9-D42E5637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55" y="2214489"/>
            <a:ext cx="8385545" cy="1428382"/>
          </a:xfrm>
        </p:spPr>
        <p:txBody>
          <a:bodyPr>
            <a:normAutofit fontScale="90000"/>
          </a:bodyPr>
          <a:lstStyle/>
          <a:p>
            <a:r>
              <a:rPr lang="hu-HU" sz="5400" cap="all" dirty="0" err="1"/>
              <a:t>Reinforcment</a:t>
            </a:r>
            <a:r>
              <a:rPr lang="hu-HU" sz="5400" cap="all" dirty="0"/>
              <a:t> </a:t>
            </a:r>
            <a:r>
              <a:rPr lang="hu-HU" sz="5400" cap="all" dirty="0" err="1"/>
              <a:t>Learning</a:t>
            </a:r>
            <a:endParaRPr lang="en-US" sz="3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08CD27-A5B1-404F-912A-5BDFA6CA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94224"/>
            <a:ext cx="7970874" cy="998395"/>
          </a:xfrm>
        </p:spPr>
        <p:txBody>
          <a:bodyPr/>
          <a:lstStyle/>
          <a:p>
            <a:r>
              <a:rPr lang="en-US" sz="2000" dirty="0"/>
              <a:t>Introduction to Machine Learning</a:t>
            </a:r>
            <a:r>
              <a:rPr lang="hu-HU" sz="2000" dirty="0"/>
              <a:t> – </a:t>
            </a:r>
            <a:r>
              <a:rPr lang="hu-HU" sz="2000" dirty="0" err="1"/>
              <a:t>Lecture</a:t>
            </a:r>
            <a:r>
              <a:rPr lang="hu-HU" sz="2000" dirty="0"/>
              <a:t> 6.</a:t>
            </a:r>
            <a:br>
              <a:rPr lang="en-US" sz="2000" dirty="0"/>
            </a:br>
            <a:r>
              <a:rPr lang="en-US" sz="2000" dirty="0"/>
              <a:t>Balázs Nagy, PhD</a:t>
            </a:r>
          </a:p>
        </p:txBody>
      </p: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A22B750B-52E9-CDBE-3216-0AF440357B71}"/>
              </a:ext>
            </a:extLst>
          </p:cNvPr>
          <p:cNvGrpSpPr/>
          <p:nvPr/>
        </p:nvGrpSpPr>
        <p:grpSpPr>
          <a:xfrm>
            <a:off x="1075882" y="4992619"/>
            <a:ext cx="6551679" cy="1349266"/>
            <a:chOff x="3042906" y="4942478"/>
            <a:chExt cx="6551679" cy="1349266"/>
          </a:xfrm>
        </p:grpSpPr>
        <p:pic>
          <p:nvPicPr>
            <p:cNvPr id="6" name="Ábra 5">
              <a:extLst>
                <a:ext uri="{FF2B5EF4-FFF2-40B4-BE49-F238E27FC236}">
                  <a16:creationId xmlns:a16="http://schemas.microsoft.com/office/drawing/2014/main" id="{9A8DA9A8-2890-FAA6-607C-6FBF14F6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51528"/>
            <a:stretch/>
          </p:blipFill>
          <p:spPr>
            <a:xfrm>
              <a:off x="3042906" y="5132892"/>
              <a:ext cx="1466850" cy="1158852"/>
            </a:xfrm>
            <a:prstGeom prst="rect">
              <a:avLst/>
            </a:prstGeom>
          </p:spPr>
        </p:pic>
        <p:pic>
          <p:nvPicPr>
            <p:cNvPr id="7" name="Ábra 6">
              <a:extLst>
                <a:ext uri="{FF2B5EF4-FFF2-40B4-BE49-F238E27FC236}">
                  <a16:creationId xmlns:a16="http://schemas.microsoft.com/office/drawing/2014/main" id="{B1E159C0-A572-549D-7A1A-AC8F31447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45359" r="1797"/>
            <a:stretch/>
          </p:blipFill>
          <p:spPr>
            <a:xfrm>
              <a:off x="4655508" y="4942478"/>
              <a:ext cx="1440492" cy="1306351"/>
            </a:xfrm>
            <a:prstGeom prst="rect">
              <a:avLst/>
            </a:prstGeom>
          </p:spPr>
        </p:pic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C8D878E8-EB3B-D3EF-16F7-DEC874F56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4834" y="5266728"/>
              <a:ext cx="3239751" cy="801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15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10455230" cy="5492517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(RL) – Key </a:t>
            </a:r>
            <a:r>
              <a:rPr lang="hu-HU" dirty="0" err="1"/>
              <a:t>concept</a:t>
            </a:r>
            <a:endParaRPr lang="en-GB" dirty="0"/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CC893A80-455D-FF4B-8019-BB96192A7D7A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10455230" cy="5492517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(RL) – Key </a:t>
            </a:r>
            <a:r>
              <a:rPr lang="hu-HU" dirty="0" err="1"/>
              <a:t>concept</a:t>
            </a:r>
            <a:endParaRPr lang="en-GB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C588F4D-496E-DCAA-8243-52FAB0FCE289}"/>
              </a:ext>
            </a:extLst>
          </p:cNvPr>
          <p:cNvSpPr txBox="1">
            <a:spLocks/>
          </p:cNvSpPr>
          <p:nvPr/>
        </p:nvSpPr>
        <p:spPr>
          <a:xfrm>
            <a:off x="862149" y="5042263"/>
            <a:ext cx="10491651" cy="85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 err="1"/>
              <a:t>Agent</a:t>
            </a:r>
            <a:r>
              <a:rPr lang="hu-HU" b="1" dirty="0"/>
              <a:t>:</a:t>
            </a:r>
            <a:r>
              <a:rPr lang="hu-HU" dirty="0"/>
              <a:t> </a:t>
            </a:r>
            <a:r>
              <a:rPr lang="hu-HU" dirty="0" err="1"/>
              <a:t>takes</a:t>
            </a:r>
            <a:r>
              <a:rPr lang="hu-HU" dirty="0"/>
              <a:t> </a:t>
            </a:r>
            <a:r>
              <a:rPr lang="hu-HU" dirty="0" err="1"/>
              <a:t>actions</a:t>
            </a:r>
            <a:endParaRPr lang="en-US" dirty="0"/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F2407FFE-D5AA-1B07-F778-AE1741200010}"/>
              </a:ext>
            </a:extLst>
          </p:cNvPr>
          <p:cNvSpPr/>
          <p:nvPr/>
        </p:nvSpPr>
        <p:spPr>
          <a:xfrm>
            <a:off x="2575042" y="2193834"/>
            <a:ext cx="2316480" cy="82294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Agent</a:t>
            </a:r>
            <a:endParaRPr lang="en-US" dirty="0"/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CC893A80-455D-FF4B-8019-BB96192A7D7A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10455230" cy="5492517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(RL) – Key </a:t>
            </a:r>
            <a:r>
              <a:rPr lang="hu-HU" dirty="0" err="1"/>
              <a:t>concept</a:t>
            </a:r>
            <a:endParaRPr lang="en-GB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C588F4D-496E-DCAA-8243-52FAB0FCE289}"/>
              </a:ext>
            </a:extLst>
          </p:cNvPr>
          <p:cNvSpPr txBox="1">
            <a:spLocks/>
          </p:cNvSpPr>
          <p:nvPr/>
        </p:nvSpPr>
        <p:spPr>
          <a:xfrm>
            <a:off x="862149" y="5042263"/>
            <a:ext cx="10491651" cy="85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 err="1"/>
              <a:t>Environment</a:t>
            </a:r>
            <a:r>
              <a:rPr lang="hu-HU" b="1" dirty="0"/>
              <a:t>: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world</a:t>
            </a:r>
            <a:r>
              <a:rPr lang="hu-HU" dirty="0"/>
              <a:t> in </a:t>
            </a:r>
            <a:r>
              <a:rPr lang="hu-HU" dirty="0" err="1"/>
              <a:t>wich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agent</a:t>
            </a:r>
            <a:r>
              <a:rPr lang="hu-HU" dirty="0"/>
              <a:t> </a:t>
            </a:r>
            <a:r>
              <a:rPr lang="hu-HU" dirty="0" err="1"/>
              <a:t>exists</a:t>
            </a:r>
            <a:r>
              <a:rPr lang="hu-HU" dirty="0"/>
              <a:t> and </a:t>
            </a:r>
            <a:r>
              <a:rPr lang="hu-HU" dirty="0" err="1"/>
              <a:t>operates</a:t>
            </a:r>
            <a:endParaRPr lang="en-US" dirty="0"/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F2407FFE-D5AA-1B07-F778-AE1741200010}"/>
              </a:ext>
            </a:extLst>
          </p:cNvPr>
          <p:cNvSpPr/>
          <p:nvPr/>
        </p:nvSpPr>
        <p:spPr>
          <a:xfrm>
            <a:off x="2575042" y="2193834"/>
            <a:ext cx="2316480" cy="82294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Agent</a:t>
            </a:r>
            <a:endParaRPr lang="en-US" dirty="0"/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340EE2EF-2061-96B4-BBC0-231707E143C8}"/>
              </a:ext>
            </a:extLst>
          </p:cNvPr>
          <p:cNvSpPr/>
          <p:nvPr/>
        </p:nvSpPr>
        <p:spPr>
          <a:xfrm>
            <a:off x="7687763" y="2193834"/>
            <a:ext cx="2316480" cy="8229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Environment</a:t>
            </a:r>
            <a:endParaRPr lang="en-US" dirty="0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34F21AC-8A05-03A9-AA5E-72F01CFBB4BC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10455230" cy="5492517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(RL) – Key </a:t>
            </a:r>
            <a:r>
              <a:rPr lang="hu-HU" dirty="0" err="1"/>
              <a:t>concept</a:t>
            </a:r>
            <a:endParaRPr lang="en-GB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C588F4D-496E-DCAA-8243-52FAB0FCE289}"/>
              </a:ext>
            </a:extLst>
          </p:cNvPr>
          <p:cNvSpPr txBox="1">
            <a:spLocks/>
          </p:cNvSpPr>
          <p:nvPr/>
        </p:nvSpPr>
        <p:spPr>
          <a:xfrm>
            <a:off x="343399" y="4662676"/>
            <a:ext cx="11505202" cy="1380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/>
              <a:t>Action:</a:t>
            </a:r>
            <a:r>
              <a:rPr lang="hu-HU" dirty="0"/>
              <a:t> a </a:t>
            </a:r>
            <a:r>
              <a:rPr lang="hu-HU" dirty="0" err="1"/>
              <a:t>movement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agent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environment</a:t>
            </a:r>
            <a:endParaRPr lang="hu-HU" dirty="0"/>
          </a:p>
          <a:p>
            <a:pPr marL="0" indent="0" algn="ctr">
              <a:buNone/>
            </a:pPr>
            <a:r>
              <a:rPr lang="hu-HU" b="1" dirty="0"/>
              <a:t>Action </a:t>
            </a:r>
            <a:r>
              <a:rPr lang="hu-HU" b="1" dirty="0" err="1"/>
              <a:t>space</a:t>
            </a:r>
            <a:r>
              <a:rPr lang="hu-HU" b="1" dirty="0"/>
              <a:t> </a:t>
            </a:r>
            <a:r>
              <a:rPr lang="hu-HU" b="1" i="1" dirty="0"/>
              <a:t>A</a:t>
            </a:r>
            <a:r>
              <a:rPr lang="hu-HU" dirty="0"/>
              <a:t>: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of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actions</a:t>
            </a:r>
            <a:r>
              <a:rPr lang="hu-HU" dirty="0"/>
              <a:t> an </a:t>
            </a:r>
            <a:r>
              <a:rPr lang="hu-HU" dirty="0" err="1"/>
              <a:t>agent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environment</a:t>
            </a:r>
            <a:endParaRPr lang="en-US" dirty="0"/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F2407FFE-D5AA-1B07-F778-AE1741200010}"/>
              </a:ext>
            </a:extLst>
          </p:cNvPr>
          <p:cNvSpPr/>
          <p:nvPr/>
        </p:nvSpPr>
        <p:spPr>
          <a:xfrm>
            <a:off x="2575042" y="2193834"/>
            <a:ext cx="2316480" cy="82294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Agent</a:t>
            </a:r>
            <a:endParaRPr lang="en-US" dirty="0"/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340EE2EF-2061-96B4-BBC0-231707E143C8}"/>
              </a:ext>
            </a:extLst>
          </p:cNvPr>
          <p:cNvSpPr/>
          <p:nvPr/>
        </p:nvSpPr>
        <p:spPr>
          <a:xfrm>
            <a:off x="7687763" y="2193834"/>
            <a:ext cx="2316480" cy="8229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Environment</a:t>
            </a:r>
            <a:endParaRPr lang="en-US" dirty="0"/>
          </a:p>
        </p:txBody>
      </p:sp>
      <p:cxnSp>
        <p:nvCxnSpPr>
          <p:cNvPr id="70" name="Összekötő: szögletes 69">
            <a:extLst>
              <a:ext uri="{FF2B5EF4-FFF2-40B4-BE49-F238E27FC236}">
                <a16:creationId xmlns:a16="http://schemas.microsoft.com/office/drawing/2014/main" id="{68F0C5EA-F7CF-F4C1-7CEE-703A75D19E7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891522" y="1438223"/>
            <a:ext cx="3954481" cy="7556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5762A7BB-6D7D-F017-20BA-FCD55DE69653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3733282" y="1438222"/>
            <a:ext cx="1226948" cy="755611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églalap: lekerekített 96">
            <a:extLst>
              <a:ext uri="{FF2B5EF4-FFF2-40B4-BE49-F238E27FC236}">
                <a16:creationId xmlns:a16="http://schemas.microsoft.com/office/drawing/2014/main" id="{8EB4857E-5177-67B8-1704-90F7A5B1810E}"/>
              </a:ext>
            </a:extLst>
          </p:cNvPr>
          <p:cNvSpPr/>
          <p:nvPr/>
        </p:nvSpPr>
        <p:spPr>
          <a:xfrm>
            <a:off x="5665484" y="957462"/>
            <a:ext cx="1545214" cy="3309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Action</a:t>
            </a:r>
            <a:endParaRPr lang="en-US" dirty="0"/>
          </a:p>
        </p:txBody>
      </p:sp>
      <p:pic>
        <p:nvPicPr>
          <p:cNvPr id="101" name="Kép 100">
            <a:extLst>
              <a:ext uri="{FF2B5EF4-FFF2-40B4-BE49-F238E27FC236}">
                <a16:creationId xmlns:a16="http://schemas.microsoft.com/office/drawing/2014/main" id="{4B20ED1E-89BC-FBC8-4254-49585C47A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47" b="17461"/>
          <a:stretch/>
        </p:blipFill>
        <p:spPr>
          <a:xfrm>
            <a:off x="5754616" y="1537461"/>
            <a:ext cx="1366947" cy="302228"/>
          </a:xfrm>
          <a:prstGeom prst="rect">
            <a:avLst/>
          </a:prstGeom>
        </p:spPr>
      </p:pic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1BB05519-68AA-95C3-D9BE-A15CBF3853CC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7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10455230" cy="5492517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(RL) – Key </a:t>
            </a:r>
            <a:r>
              <a:rPr lang="hu-HU" dirty="0" err="1"/>
              <a:t>concept</a:t>
            </a:r>
            <a:endParaRPr lang="en-GB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C588F4D-496E-DCAA-8243-52FAB0FCE289}"/>
              </a:ext>
            </a:extLst>
          </p:cNvPr>
          <p:cNvSpPr txBox="1">
            <a:spLocks/>
          </p:cNvSpPr>
          <p:nvPr/>
        </p:nvSpPr>
        <p:spPr>
          <a:xfrm>
            <a:off x="343399" y="4662676"/>
            <a:ext cx="11505202" cy="1380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 err="1"/>
              <a:t>Reward</a:t>
            </a:r>
            <a:r>
              <a:rPr lang="hu-HU" b="1" dirty="0"/>
              <a:t>: </a:t>
            </a:r>
            <a:r>
              <a:rPr lang="hu-HU" dirty="0" err="1"/>
              <a:t>feedback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measures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success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failure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agent’s</a:t>
            </a:r>
            <a:r>
              <a:rPr lang="hu-HU" dirty="0"/>
              <a:t> </a:t>
            </a:r>
            <a:r>
              <a:rPr lang="hu-HU" dirty="0" err="1"/>
              <a:t>action</a:t>
            </a:r>
            <a:endParaRPr lang="en-US" dirty="0"/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F2407FFE-D5AA-1B07-F778-AE1741200010}"/>
              </a:ext>
            </a:extLst>
          </p:cNvPr>
          <p:cNvSpPr/>
          <p:nvPr/>
        </p:nvSpPr>
        <p:spPr>
          <a:xfrm>
            <a:off x="2575042" y="2193834"/>
            <a:ext cx="2316480" cy="82294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Agent</a:t>
            </a:r>
            <a:endParaRPr lang="en-US" dirty="0"/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340EE2EF-2061-96B4-BBC0-231707E143C8}"/>
              </a:ext>
            </a:extLst>
          </p:cNvPr>
          <p:cNvSpPr/>
          <p:nvPr/>
        </p:nvSpPr>
        <p:spPr>
          <a:xfrm>
            <a:off x="7687763" y="2193834"/>
            <a:ext cx="2316480" cy="8229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Environment</a:t>
            </a:r>
            <a:endParaRPr lang="en-US" dirty="0"/>
          </a:p>
        </p:txBody>
      </p:sp>
      <p:cxnSp>
        <p:nvCxnSpPr>
          <p:cNvPr id="70" name="Összekötő: szögletes 69">
            <a:extLst>
              <a:ext uri="{FF2B5EF4-FFF2-40B4-BE49-F238E27FC236}">
                <a16:creationId xmlns:a16="http://schemas.microsoft.com/office/drawing/2014/main" id="{68F0C5EA-F7CF-F4C1-7CEE-703A75D19E7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891522" y="1438223"/>
            <a:ext cx="3954481" cy="7556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5762A7BB-6D7D-F017-20BA-FCD55DE69653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3733282" y="1438222"/>
            <a:ext cx="1226948" cy="755611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Összekötő: szögletes 83">
            <a:extLst>
              <a:ext uri="{FF2B5EF4-FFF2-40B4-BE49-F238E27FC236}">
                <a16:creationId xmlns:a16="http://schemas.microsoft.com/office/drawing/2014/main" id="{887DFEF2-A8D2-0E2E-6796-F2C252F8FCD8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>
            <a:off x="3733283" y="3016782"/>
            <a:ext cx="2204339" cy="8229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FA3BA143-EAFB-62DF-D870-0AEBD944B01E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6945456" y="1939181"/>
            <a:ext cx="822947" cy="2978148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églalap: lekerekített 96">
            <a:extLst>
              <a:ext uri="{FF2B5EF4-FFF2-40B4-BE49-F238E27FC236}">
                <a16:creationId xmlns:a16="http://schemas.microsoft.com/office/drawing/2014/main" id="{8EB4857E-5177-67B8-1704-90F7A5B1810E}"/>
              </a:ext>
            </a:extLst>
          </p:cNvPr>
          <p:cNvSpPr/>
          <p:nvPr/>
        </p:nvSpPr>
        <p:spPr>
          <a:xfrm>
            <a:off x="5665484" y="957462"/>
            <a:ext cx="1545214" cy="3309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Action</a:t>
            </a:r>
            <a:endParaRPr lang="en-US" dirty="0"/>
          </a:p>
        </p:txBody>
      </p:sp>
      <p:sp>
        <p:nvSpPr>
          <p:cNvPr id="98" name="Téglalap: lekerekített 97">
            <a:extLst>
              <a:ext uri="{FF2B5EF4-FFF2-40B4-BE49-F238E27FC236}">
                <a16:creationId xmlns:a16="http://schemas.microsoft.com/office/drawing/2014/main" id="{B89183D1-2AF5-A0A4-4D35-B9132C5073F5}"/>
              </a:ext>
            </a:extLst>
          </p:cNvPr>
          <p:cNvSpPr/>
          <p:nvPr/>
        </p:nvSpPr>
        <p:spPr>
          <a:xfrm>
            <a:off x="5643023" y="3386607"/>
            <a:ext cx="1545215" cy="3309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Observation</a:t>
            </a:r>
            <a:endParaRPr lang="en-US" dirty="0"/>
          </a:p>
        </p:txBody>
      </p:sp>
      <p:pic>
        <p:nvPicPr>
          <p:cNvPr id="101" name="Kép 100">
            <a:extLst>
              <a:ext uri="{FF2B5EF4-FFF2-40B4-BE49-F238E27FC236}">
                <a16:creationId xmlns:a16="http://schemas.microsoft.com/office/drawing/2014/main" id="{4B20ED1E-89BC-FBC8-4254-49585C47A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47" b="17461"/>
          <a:stretch/>
        </p:blipFill>
        <p:spPr>
          <a:xfrm>
            <a:off x="5754616" y="1537461"/>
            <a:ext cx="1366947" cy="302228"/>
          </a:xfrm>
          <a:prstGeom prst="rect">
            <a:avLst/>
          </a:prstGeom>
        </p:spPr>
      </p:pic>
      <p:pic>
        <p:nvPicPr>
          <p:cNvPr id="103" name="Kép 102">
            <a:extLst>
              <a:ext uri="{FF2B5EF4-FFF2-40B4-BE49-F238E27FC236}">
                <a16:creationId xmlns:a16="http://schemas.microsoft.com/office/drawing/2014/main" id="{A0C19805-E0E4-7893-2BE4-42252E6B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819" y="3882097"/>
            <a:ext cx="1433622" cy="343472"/>
          </a:xfrm>
          <a:prstGeom prst="rect">
            <a:avLst/>
          </a:prstGeom>
        </p:spPr>
      </p:pic>
      <p:pic>
        <p:nvPicPr>
          <p:cNvPr id="105" name="Kép 104">
            <a:extLst>
              <a:ext uri="{FF2B5EF4-FFF2-40B4-BE49-F238E27FC236}">
                <a16:creationId xmlns:a16="http://schemas.microsoft.com/office/drawing/2014/main" id="{48E43BA2-5AB4-9CA3-69A3-57B38CAE7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50"/>
          <a:stretch/>
        </p:blipFill>
        <p:spPr>
          <a:xfrm>
            <a:off x="5509925" y="4187095"/>
            <a:ext cx="1811409" cy="347366"/>
          </a:xfrm>
          <a:prstGeom prst="rect">
            <a:avLst/>
          </a:prstGeom>
        </p:spPr>
      </p:pic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525EAC2F-B7B0-3B0D-F0B3-499ED94E33A2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3632253" cy="549251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Grid world </a:t>
            </a:r>
            <a:r>
              <a:rPr lang="hu-HU" dirty="0" err="1"/>
              <a:t>example</a:t>
            </a:r>
            <a:endParaRPr lang="en-GB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C5D2B2C-D92B-DDA8-CB4E-81842AD005A9}"/>
              </a:ext>
            </a:extLst>
          </p:cNvPr>
          <p:cNvSpPr/>
          <p:nvPr/>
        </p:nvSpPr>
        <p:spPr>
          <a:xfrm>
            <a:off x="109331" y="2037806"/>
            <a:ext cx="3426350" cy="149787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F1F1A30E-E91B-24B1-88A5-E0F6F73F9C27}"/>
              </a:ext>
            </a:extLst>
          </p:cNvPr>
          <p:cNvSpPr/>
          <p:nvPr/>
        </p:nvSpPr>
        <p:spPr>
          <a:xfrm>
            <a:off x="188194" y="795131"/>
            <a:ext cx="3426350" cy="12426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artalom helye 4">
            <a:extLst>
              <a:ext uri="{FF2B5EF4-FFF2-40B4-BE49-F238E27FC236}">
                <a16:creationId xmlns:a16="http://schemas.microsoft.com/office/drawing/2014/main" id="{325D186E-046E-91DB-4A30-29992D99B4B3}"/>
              </a:ext>
            </a:extLst>
          </p:cNvPr>
          <p:cNvSpPr txBox="1">
            <a:spLocks/>
          </p:cNvSpPr>
          <p:nvPr/>
        </p:nvSpPr>
        <p:spPr>
          <a:xfrm>
            <a:off x="5745024" y="1161513"/>
            <a:ext cx="3551581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Environment</a:t>
            </a:r>
            <a:endParaRPr lang="en-US" sz="2400" b="1" dirty="0"/>
          </a:p>
        </p:txBody>
      </p:sp>
      <p:pic>
        <p:nvPicPr>
          <p:cNvPr id="8" name="Kép 7" descr="A képen épület, Téglalap, ablak látható&#10;&#10;Automatikusan generált leírás">
            <a:extLst>
              <a:ext uri="{FF2B5EF4-FFF2-40B4-BE49-F238E27FC236}">
                <a16:creationId xmlns:a16="http://schemas.microsoft.com/office/drawing/2014/main" id="{5BAA60D5-BF73-38A5-DD72-0E2AECE9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" b="3133"/>
          <a:stretch/>
        </p:blipFill>
        <p:spPr>
          <a:xfrm>
            <a:off x="424070" y="923110"/>
            <a:ext cx="4870741" cy="4814858"/>
          </a:xfrm>
          <a:prstGeom prst="rect">
            <a:avLst/>
          </a:prstGeom>
        </p:spPr>
      </p:pic>
      <p:pic>
        <p:nvPicPr>
          <p:cNvPr id="14" name="Kép 13" descr="A képen hold, éjszaka látható&#10;&#10;Automatikusan generált leírás">
            <a:extLst>
              <a:ext uri="{FF2B5EF4-FFF2-40B4-BE49-F238E27FC236}">
                <a16:creationId xmlns:a16="http://schemas.microsoft.com/office/drawing/2014/main" id="{6C809AE6-CC1E-90AF-1245-8BE312E18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14" y="2805369"/>
            <a:ext cx="2206648" cy="2206648"/>
          </a:xfrm>
          <a:prstGeom prst="rect">
            <a:avLst/>
          </a:prstGeom>
        </p:spPr>
      </p:pic>
      <p:pic>
        <p:nvPicPr>
          <p:cNvPr id="16" name="Kép 15" descr="A képen gerinctelen, víz alatti látható&#10;&#10;Automatikusan generált leírás">
            <a:extLst>
              <a:ext uri="{FF2B5EF4-FFF2-40B4-BE49-F238E27FC236}">
                <a16:creationId xmlns:a16="http://schemas.microsoft.com/office/drawing/2014/main" id="{3E2CC618-F691-92F8-9BF2-C30AC7B5D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36" y="335862"/>
            <a:ext cx="2578139" cy="2578139"/>
          </a:xfrm>
          <a:prstGeom prst="rect">
            <a:avLst/>
          </a:prstGeom>
        </p:spPr>
      </p:pic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1C3DB653-5EAD-E90D-83D4-6C258B0272C7}"/>
              </a:ext>
            </a:extLst>
          </p:cNvPr>
          <p:cNvGrpSpPr/>
          <p:nvPr/>
        </p:nvGrpSpPr>
        <p:grpSpPr>
          <a:xfrm>
            <a:off x="1320095" y="1833620"/>
            <a:ext cx="3777270" cy="3748559"/>
            <a:chOff x="1320095" y="1833620"/>
            <a:chExt cx="3777270" cy="3748559"/>
          </a:xfrm>
        </p:grpSpPr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A99B44BA-2BD4-2599-4EF9-3D5F7278E20E}"/>
                </a:ext>
              </a:extLst>
            </p:cNvPr>
            <p:cNvSpPr txBox="1"/>
            <p:nvPr/>
          </p:nvSpPr>
          <p:spPr>
            <a:xfrm>
              <a:off x="1418695" y="18336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</a:t>
              </a:r>
              <a:endParaRPr lang="en-US" dirty="0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B8B770A3-86B0-B952-0400-8C72363D5C66}"/>
                </a:ext>
              </a:extLst>
            </p:cNvPr>
            <p:cNvSpPr txBox="1"/>
            <p:nvPr/>
          </p:nvSpPr>
          <p:spPr>
            <a:xfrm>
              <a:off x="2555690" y="18531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2</a:t>
              </a:r>
              <a:endParaRPr lang="en-US" dirty="0"/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6AFE4241-BC49-ECE2-CDCC-4E2455B6CBAE}"/>
                </a:ext>
              </a:extLst>
            </p:cNvPr>
            <p:cNvSpPr txBox="1"/>
            <p:nvPr/>
          </p:nvSpPr>
          <p:spPr>
            <a:xfrm>
              <a:off x="3656257" y="18531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3</a:t>
              </a:r>
              <a:endParaRPr lang="en-US" dirty="0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B9A39C43-FA56-FF8C-F7E5-D63A4AD0BEA2}"/>
                </a:ext>
              </a:extLst>
            </p:cNvPr>
            <p:cNvSpPr txBox="1"/>
            <p:nvPr/>
          </p:nvSpPr>
          <p:spPr>
            <a:xfrm>
              <a:off x="1418695" y="29664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5</a:t>
              </a:r>
              <a:endParaRPr lang="en-US" dirty="0"/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F5D54959-6BA8-E20E-DC9A-A2FA5FABF680}"/>
                </a:ext>
              </a:extLst>
            </p:cNvPr>
            <p:cNvSpPr txBox="1"/>
            <p:nvPr/>
          </p:nvSpPr>
          <p:spPr>
            <a:xfrm>
              <a:off x="4775898" y="18546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4</a:t>
              </a:r>
              <a:endParaRPr lang="en-US" dirty="0"/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6CF342A3-AFE0-7810-0ED8-1C6E8F100869}"/>
                </a:ext>
              </a:extLst>
            </p:cNvPr>
            <p:cNvSpPr txBox="1"/>
            <p:nvPr/>
          </p:nvSpPr>
          <p:spPr>
            <a:xfrm>
              <a:off x="2555690" y="2966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6</a:t>
              </a:r>
              <a:endParaRPr lang="en-US" dirty="0"/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3370D4F3-D06A-9451-5E4D-5F4E89A10F8C}"/>
                </a:ext>
              </a:extLst>
            </p:cNvPr>
            <p:cNvSpPr txBox="1"/>
            <p:nvPr/>
          </p:nvSpPr>
          <p:spPr>
            <a:xfrm>
              <a:off x="1423973" y="4079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9</a:t>
              </a:r>
              <a:endParaRPr lang="en-US" dirty="0"/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4BEF9153-A2E6-DCD9-34DF-A40A52BC0CF8}"/>
                </a:ext>
              </a:extLst>
            </p:cNvPr>
            <p:cNvSpPr txBox="1"/>
            <p:nvPr/>
          </p:nvSpPr>
          <p:spPr>
            <a:xfrm>
              <a:off x="2421366" y="41016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10</a:t>
              </a:r>
              <a:endParaRPr lang="en-US" dirty="0"/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D51DAF4B-3DE8-5DED-B13B-CA1075CE83CB}"/>
                </a:ext>
              </a:extLst>
            </p:cNvPr>
            <p:cNvSpPr txBox="1"/>
            <p:nvPr/>
          </p:nvSpPr>
          <p:spPr>
            <a:xfrm>
              <a:off x="1320095" y="52128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13</a:t>
              </a:r>
              <a:endParaRPr lang="en-US" dirty="0"/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48888A47-B9D9-313B-6CF8-B8647F34BC4C}"/>
                </a:ext>
              </a:extLst>
            </p:cNvPr>
            <p:cNvSpPr txBox="1"/>
            <p:nvPr/>
          </p:nvSpPr>
          <p:spPr>
            <a:xfrm>
              <a:off x="2421366" y="52128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14</a:t>
              </a:r>
              <a:endParaRPr lang="en-US" dirty="0"/>
            </a:p>
          </p:txBody>
        </p:sp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FFA7095E-ADC9-96FF-CFE8-84D425FAFC70}"/>
                </a:ext>
              </a:extLst>
            </p:cNvPr>
            <p:cNvSpPr txBox="1"/>
            <p:nvPr/>
          </p:nvSpPr>
          <p:spPr>
            <a:xfrm>
              <a:off x="3535681" y="40798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11</a:t>
              </a:r>
              <a:endParaRPr lang="en-US" dirty="0"/>
            </a:p>
          </p:txBody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52CE4933-9737-5E54-7F21-48C5B6114D20}"/>
                </a:ext>
              </a:extLst>
            </p:cNvPr>
            <p:cNvSpPr txBox="1"/>
            <p:nvPr/>
          </p:nvSpPr>
          <p:spPr>
            <a:xfrm>
              <a:off x="4649996" y="40913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12</a:t>
              </a:r>
              <a:endParaRPr lang="en-US" dirty="0"/>
            </a:p>
          </p:txBody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8254EBA2-7618-2AD9-64F1-8CE3B2BC40F2}"/>
                </a:ext>
              </a:extLst>
            </p:cNvPr>
            <p:cNvSpPr txBox="1"/>
            <p:nvPr/>
          </p:nvSpPr>
          <p:spPr>
            <a:xfrm>
              <a:off x="3531516" y="52061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15</a:t>
              </a:r>
              <a:endParaRPr lang="en-US" dirty="0"/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6585EB79-87EF-DB22-6379-EB8EAE296E10}"/>
                </a:ext>
              </a:extLst>
            </p:cNvPr>
            <p:cNvSpPr txBox="1"/>
            <p:nvPr/>
          </p:nvSpPr>
          <p:spPr>
            <a:xfrm>
              <a:off x="4649996" y="52128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16</a:t>
              </a:r>
              <a:endParaRPr lang="en-US" dirty="0"/>
            </a:p>
          </p:txBody>
        </p:sp>
        <p:sp>
          <p:nvSpPr>
            <p:cNvPr id="31" name="Szövegdoboz 30">
              <a:extLst>
                <a:ext uri="{FF2B5EF4-FFF2-40B4-BE49-F238E27FC236}">
                  <a16:creationId xmlns:a16="http://schemas.microsoft.com/office/drawing/2014/main" id="{0D64E570-825E-51D2-884D-5D92E5202475}"/>
                </a:ext>
              </a:extLst>
            </p:cNvPr>
            <p:cNvSpPr txBox="1"/>
            <p:nvPr/>
          </p:nvSpPr>
          <p:spPr>
            <a:xfrm>
              <a:off x="3658684" y="29588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7</a:t>
              </a:r>
              <a:endParaRPr lang="en-US" dirty="0"/>
            </a:p>
          </p:txBody>
        </p: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21160C33-B957-CABE-8F5B-0BD129CC6FE8}"/>
                </a:ext>
              </a:extLst>
            </p:cNvPr>
            <p:cNvSpPr txBox="1"/>
            <p:nvPr/>
          </p:nvSpPr>
          <p:spPr>
            <a:xfrm>
              <a:off x="4795679" y="2978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8</a:t>
              </a:r>
              <a:endParaRPr lang="en-US" dirty="0"/>
            </a:p>
          </p:txBody>
        </p: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652C7C50-BC6E-4F7D-D81E-0BA3B36AA9A9}"/>
              </a:ext>
            </a:extLst>
          </p:cNvPr>
          <p:cNvGrpSpPr/>
          <p:nvPr/>
        </p:nvGrpSpPr>
        <p:grpSpPr>
          <a:xfrm>
            <a:off x="1409569" y="1114675"/>
            <a:ext cx="3681932" cy="3703885"/>
            <a:chOff x="1415433" y="1833620"/>
            <a:chExt cx="3681932" cy="3703885"/>
          </a:xfrm>
        </p:grpSpPr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6DEE5F8A-C56F-13C9-36E8-56072A66CF23}"/>
                </a:ext>
              </a:extLst>
            </p:cNvPr>
            <p:cNvSpPr txBox="1"/>
            <p:nvPr/>
          </p:nvSpPr>
          <p:spPr>
            <a:xfrm>
              <a:off x="1418695" y="18336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36B4A674-B485-7585-2BAD-361C7EDD4EFD}"/>
                </a:ext>
              </a:extLst>
            </p:cNvPr>
            <p:cNvSpPr txBox="1"/>
            <p:nvPr/>
          </p:nvSpPr>
          <p:spPr>
            <a:xfrm>
              <a:off x="2555690" y="18531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7F10281B-604E-7B2D-8606-247CD03FB464}"/>
                </a:ext>
              </a:extLst>
            </p:cNvPr>
            <p:cNvSpPr txBox="1"/>
            <p:nvPr/>
          </p:nvSpPr>
          <p:spPr>
            <a:xfrm>
              <a:off x="3656257" y="18531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0862B4F8-B127-06CF-29DB-2E655EDF23FF}"/>
                </a:ext>
              </a:extLst>
            </p:cNvPr>
            <p:cNvSpPr txBox="1"/>
            <p:nvPr/>
          </p:nvSpPr>
          <p:spPr>
            <a:xfrm>
              <a:off x="1418695" y="29664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61554E69-D046-7249-53D5-7B5CC692455D}"/>
                </a:ext>
              </a:extLst>
            </p:cNvPr>
            <p:cNvSpPr txBox="1"/>
            <p:nvPr/>
          </p:nvSpPr>
          <p:spPr>
            <a:xfrm>
              <a:off x="4649996" y="18653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20B41E40-6A66-2530-B954-D130A71B7B7E}"/>
                </a:ext>
              </a:extLst>
            </p:cNvPr>
            <p:cNvSpPr txBox="1"/>
            <p:nvPr/>
          </p:nvSpPr>
          <p:spPr>
            <a:xfrm>
              <a:off x="2555690" y="2966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293F79A1-0198-2F0D-9371-CF140E2653F7}"/>
                </a:ext>
              </a:extLst>
            </p:cNvPr>
            <p:cNvSpPr txBox="1"/>
            <p:nvPr/>
          </p:nvSpPr>
          <p:spPr>
            <a:xfrm>
              <a:off x="1423973" y="4079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2231B9B0-8D3C-0BA6-CC98-A54CA66CC4EF}"/>
                </a:ext>
              </a:extLst>
            </p:cNvPr>
            <p:cNvSpPr txBox="1"/>
            <p:nvPr/>
          </p:nvSpPr>
          <p:spPr>
            <a:xfrm>
              <a:off x="2551901" y="40654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477FFFFE-11F7-C5D1-2A6F-20F52D305007}"/>
                </a:ext>
              </a:extLst>
            </p:cNvPr>
            <p:cNvSpPr txBox="1"/>
            <p:nvPr/>
          </p:nvSpPr>
          <p:spPr>
            <a:xfrm>
              <a:off x="1415433" y="51531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Szövegdoboz 45">
              <a:extLst>
                <a:ext uri="{FF2B5EF4-FFF2-40B4-BE49-F238E27FC236}">
                  <a16:creationId xmlns:a16="http://schemas.microsoft.com/office/drawing/2014/main" id="{10601C9B-706F-059E-CF85-59128B812D3B}"/>
                </a:ext>
              </a:extLst>
            </p:cNvPr>
            <p:cNvSpPr txBox="1"/>
            <p:nvPr/>
          </p:nvSpPr>
          <p:spPr>
            <a:xfrm>
              <a:off x="2544248" y="51412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E973BECE-CD6D-0708-0105-3DBDB07F33F9}"/>
                </a:ext>
              </a:extLst>
            </p:cNvPr>
            <p:cNvSpPr txBox="1"/>
            <p:nvPr/>
          </p:nvSpPr>
          <p:spPr>
            <a:xfrm>
              <a:off x="3662121" y="40735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CCB0FA10-911C-EBF1-0A2F-9275ECA7A2E9}"/>
                </a:ext>
              </a:extLst>
            </p:cNvPr>
            <p:cNvSpPr txBox="1"/>
            <p:nvPr/>
          </p:nvSpPr>
          <p:spPr>
            <a:xfrm>
              <a:off x="4767155" y="4079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9" name="Szövegdoboz 48">
              <a:extLst>
                <a:ext uri="{FF2B5EF4-FFF2-40B4-BE49-F238E27FC236}">
                  <a16:creationId xmlns:a16="http://schemas.microsoft.com/office/drawing/2014/main" id="{6A258503-90EE-2808-C971-564EAB22E6B2}"/>
                </a:ext>
              </a:extLst>
            </p:cNvPr>
            <p:cNvSpPr txBox="1"/>
            <p:nvPr/>
          </p:nvSpPr>
          <p:spPr>
            <a:xfrm>
              <a:off x="3654398" y="51531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85527D6C-1F9B-2A8E-C668-0F890B1E580F}"/>
                </a:ext>
              </a:extLst>
            </p:cNvPr>
            <p:cNvSpPr txBox="1"/>
            <p:nvPr/>
          </p:nvSpPr>
          <p:spPr>
            <a:xfrm>
              <a:off x="4764736" y="5168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21C41B46-E973-4D9E-688C-F9D6F917D28B}"/>
                </a:ext>
              </a:extLst>
            </p:cNvPr>
            <p:cNvSpPr txBox="1"/>
            <p:nvPr/>
          </p:nvSpPr>
          <p:spPr>
            <a:xfrm>
              <a:off x="3658684" y="29588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2" name="Szövegdoboz 51">
              <a:extLst>
                <a:ext uri="{FF2B5EF4-FFF2-40B4-BE49-F238E27FC236}">
                  <a16:creationId xmlns:a16="http://schemas.microsoft.com/office/drawing/2014/main" id="{109798B4-5C92-C843-78E3-8488432A1511}"/>
                </a:ext>
              </a:extLst>
            </p:cNvPr>
            <p:cNvSpPr txBox="1"/>
            <p:nvPr/>
          </p:nvSpPr>
          <p:spPr>
            <a:xfrm>
              <a:off x="4795679" y="2978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479EE90B-FE5B-8091-351B-E247376E60EE}"/>
              </a:ext>
            </a:extLst>
          </p:cNvPr>
          <p:cNvGrpSpPr/>
          <p:nvPr/>
        </p:nvGrpSpPr>
        <p:grpSpPr>
          <a:xfrm>
            <a:off x="1326217" y="2993455"/>
            <a:ext cx="1903253" cy="1810055"/>
            <a:chOff x="1326217" y="2993455"/>
            <a:chExt cx="1903253" cy="1810055"/>
          </a:xfrm>
        </p:grpSpPr>
        <p:sp>
          <p:nvSpPr>
            <p:cNvPr id="53" name="Nyíl: jobbra mutató 52">
              <a:extLst>
                <a:ext uri="{FF2B5EF4-FFF2-40B4-BE49-F238E27FC236}">
                  <a16:creationId xmlns:a16="http://schemas.microsoft.com/office/drawing/2014/main" id="{3CDA8120-6555-5AA5-161F-D7F272979181}"/>
                </a:ext>
              </a:extLst>
            </p:cNvPr>
            <p:cNvSpPr/>
            <p:nvPr/>
          </p:nvSpPr>
          <p:spPr>
            <a:xfrm>
              <a:off x="2761080" y="3709119"/>
              <a:ext cx="468390" cy="39461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Nyíl: jobbra mutató 53">
              <a:extLst>
                <a:ext uri="{FF2B5EF4-FFF2-40B4-BE49-F238E27FC236}">
                  <a16:creationId xmlns:a16="http://schemas.microsoft.com/office/drawing/2014/main" id="{72EC36CE-903B-991F-EBD4-1CC1B6A7643C}"/>
                </a:ext>
              </a:extLst>
            </p:cNvPr>
            <p:cNvSpPr/>
            <p:nvPr/>
          </p:nvSpPr>
          <p:spPr>
            <a:xfrm rot="5400000">
              <a:off x="2033569" y="4372006"/>
              <a:ext cx="468390" cy="39461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Nyíl: jobbra mutató 54">
              <a:extLst>
                <a:ext uri="{FF2B5EF4-FFF2-40B4-BE49-F238E27FC236}">
                  <a16:creationId xmlns:a16="http://schemas.microsoft.com/office/drawing/2014/main" id="{45798224-EC56-BA8D-85FD-8271AADC32DC}"/>
                </a:ext>
              </a:extLst>
            </p:cNvPr>
            <p:cNvSpPr/>
            <p:nvPr/>
          </p:nvSpPr>
          <p:spPr>
            <a:xfrm rot="10800000">
              <a:off x="1326217" y="3721385"/>
              <a:ext cx="468390" cy="39461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Nyíl: jobbra mutató 55">
              <a:extLst>
                <a:ext uri="{FF2B5EF4-FFF2-40B4-BE49-F238E27FC236}">
                  <a16:creationId xmlns:a16="http://schemas.microsoft.com/office/drawing/2014/main" id="{FE681139-27CD-3529-CA01-BECFEA619808}"/>
                </a:ext>
              </a:extLst>
            </p:cNvPr>
            <p:cNvSpPr/>
            <p:nvPr/>
          </p:nvSpPr>
          <p:spPr>
            <a:xfrm rot="16200000">
              <a:off x="2046584" y="3030341"/>
              <a:ext cx="468390" cy="39461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artalom helye 4">
            <a:extLst>
              <a:ext uri="{FF2B5EF4-FFF2-40B4-BE49-F238E27FC236}">
                <a16:creationId xmlns:a16="http://schemas.microsoft.com/office/drawing/2014/main" id="{5E69E073-783B-5974-F29A-68F330E6835D}"/>
              </a:ext>
            </a:extLst>
          </p:cNvPr>
          <p:cNvSpPr txBox="1">
            <a:spLocks/>
          </p:cNvSpPr>
          <p:nvPr/>
        </p:nvSpPr>
        <p:spPr>
          <a:xfrm>
            <a:off x="5722603" y="1710956"/>
            <a:ext cx="3551581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Agent</a:t>
            </a:r>
            <a:endParaRPr lang="en-US" sz="2400" b="1" dirty="0"/>
          </a:p>
        </p:txBody>
      </p:sp>
      <p:sp>
        <p:nvSpPr>
          <p:cNvPr id="61" name="Tartalom helye 4">
            <a:extLst>
              <a:ext uri="{FF2B5EF4-FFF2-40B4-BE49-F238E27FC236}">
                <a16:creationId xmlns:a16="http://schemas.microsoft.com/office/drawing/2014/main" id="{825E742F-96C4-B479-C080-E296B257BFD2}"/>
              </a:ext>
            </a:extLst>
          </p:cNvPr>
          <p:cNvSpPr txBox="1">
            <a:spLocks/>
          </p:cNvSpPr>
          <p:nvPr/>
        </p:nvSpPr>
        <p:spPr>
          <a:xfrm>
            <a:off x="5719295" y="2254816"/>
            <a:ext cx="3551581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State</a:t>
            </a:r>
            <a:endParaRPr lang="en-US" sz="2400" b="1" dirty="0"/>
          </a:p>
        </p:txBody>
      </p:sp>
      <p:sp>
        <p:nvSpPr>
          <p:cNvPr id="62" name="Tartalom helye 4">
            <a:extLst>
              <a:ext uri="{FF2B5EF4-FFF2-40B4-BE49-F238E27FC236}">
                <a16:creationId xmlns:a16="http://schemas.microsoft.com/office/drawing/2014/main" id="{1CE4A467-3F30-01DA-AC1D-EA3719275340}"/>
              </a:ext>
            </a:extLst>
          </p:cNvPr>
          <p:cNvSpPr txBox="1">
            <a:spLocks/>
          </p:cNvSpPr>
          <p:nvPr/>
        </p:nvSpPr>
        <p:spPr>
          <a:xfrm>
            <a:off x="5714943" y="2807884"/>
            <a:ext cx="3551581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/>
              <a:t>Action</a:t>
            </a:r>
            <a:endParaRPr lang="en-US" sz="2400" b="1" dirty="0"/>
          </a:p>
        </p:txBody>
      </p:sp>
      <p:sp>
        <p:nvSpPr>
          <p:cNvPr id="63" name="Tartalom helye 4">
            <a:extLst>
              <a:ext uri="{FF2B5EF4-FFF2-40B4-BE49-F238E27FC236}">
                <a16:creationId xmlns:a16="http://schemas.microsoft.com/office/drawing/2014/main" id="{0454AEC8-83BA-E833-818C-4DC5FEE1E4F8}"/>
              </a:ext>
            </a:extLst>
          </p:cNvPr>
          <p:cNvSpPr txBox="1">
            <a:spLocks/>
          </p:cNvSpPr>
          <p:nvPr/>
        </p:nvSpPr>
        <p:spPr>
          <a:xfrm>
            <a:off x="5714942" y="3354627"/>
            <a:ext cx="3551581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Reward</a:t>
            </a:r>
            <a:endParaRPr lang="en-US" sz="2400" b="1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3F870F1C-1308-78D7-61F7-88103D920EB8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artalom helye 3">
            <a:extLst>
              <a:ext uri="{FF2B5EF4-FFF2-40B4-BE49-F238E27FC236}">
                <a16:creationId xmlns:a16="http://schemas.microsoft.com/office/drawing/2014/main" id="{FB5F0B11-44A0-055E-A626-C260BD920FFE}"/>
              </a:ext>
            </a:extLst>
          </p:cNvPr>
          <p:cNvSpPr txBox="1">
            <a:spLocks/>
          </p:cNvSpPr>
          <p:nvPr/>
        </p:nvSpPr>
        <p:spPr>
          <a:xfrm>
            <a:off x="8402257" y="1168571"/>
            <a:ext cx="3516048" cy="4422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Model</a:t>
            </a:r>
            <a:r>
              <a:rPr lang="hu-HU" sz="2400" b="1" dirty="0"/>
              <a:t>: </a:t>
            </a:r>
            <a:r>
              <a:rPr lang="hu-HU" sz="2400" dirty="0" err="1"/>
              <a:t>rules</a:t>
            </a:r>
            <a:r>
              <a:rPr lang="hu-HU" sz="2400" dirty="0"/>
              <a:t> of </a:t>
            </a:r>
            <a:r>
              <a:rPr lang="hu-HU" sz="2400" dirty="0" err="1"/>
              <a:t>the</a:t>
            </a:r>
            <a:r>
              <a:rPr lang="hu-HU" sz="2400" dirty="0"/>
              <a:t> game,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physics</a:t>
            </a:r>
            <a:r>
              <a:rPr lang="hu-HU" sz="2400" dirty="0"/>
              <a:t> of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world</a:t>
            </a: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b="1" dirty="0"/>
              <a:t>Policy: </a:t>
            </a:r>
            <a:r>
              <a:rPr lang="en-GB" sz="2400" dirty="0"/>
              <a:t>A policy is a strategy that an agent uses in pursuit of goals.</a:t>
            </a:r>
            <a:endParaRPr lang="en-US" sz="240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0DBFE608-E943-A7AC-6459-9239FFB700A8}"/>
              </a:ext>
            </a:extLst>
          </p:cNvPr>
          <p:cNvCxnSpPr/>
          <p:nvPr/>
        </p:nvCxnSpPr>
        <p:spPr>
          <a:xfrm>
            <a:off x="8096250" y="990600"/>
            <a:ext cx="0" cy="334452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0" grpId="0"/>
      <p:bldP spid="61" grpId="0"/>
      <p:bldP spid="62" grpId="0"/>
      <p:bldP spid="6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3632253" cy="549251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Grid world </a:t>
            </a:r>
            <a:r>
              <a:rPr lang="hu-HU" dirty="0" err="1"/>
              <a:t>example</a:t>
            </a:r>
            <a:endParaRPr lang="en-GB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C5D2B2C-D92B-DDA8-CB4E-81842AD005A9}"/>
              </a:ext>
            </a:extLst>
          </p:cNvPr>
          <p:cNvSpPr/>
          <p:nvPr/>
        </p:nvSpPr>
        <p:spPr>
          <a:xfrm>
            <a:off x="109331" y="2037806"/>
            <a:ext cx="3426350" cy="149787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F1F1A30E-E91B-24B1-88A5-E0F6F73F9C27}"/>
              </a:ext>
            </a:extLst>
          </p:cNvPr>
          <p:cNvSpPr/>
          <p:nvPr/>
        </p:nvSpPr>
        <p:spPr>
          <a:xfrm>
            <a:off x="188194" y="795131"/>
            <a:ext cx="3426350" cy="12426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 descr="A képen épület, Téglalap, ablak látható&#10;&#10;Automatikusan generált leírás">
            <a:extLst>
              <a:ext uri="{FF2B5EF4-FFF2-40B4-BE49-F238E27FC236}">
                <a16:creationId xmlns:a16="http://schemas.microsoft.com/office/drawing/2014/main" id="{5BAA60D5-BF73-38A5-DD72-0E2AECE9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" b="3133"/>
          <a:stretch/>
        </p:blipFill>
        <p:spPr>
          <a:xfrm>
            <a:off x="424070" y="923110"/>
            <a:ext cx="4870741" cy="4814858"/>
          </a:xfrm>
          <a:prstGeom prst="rect">
            <a:avLst/>
          </a:prstGeom>
        </p:spPr>
      </p:pic>
      <p:pic>
        <p:nvPicPr>
          <p:cNvPr id="16" name="Kép 15" descr="A képen gerinctelen, víz alatti látható&#10;&#10;Automatikusan generált leírás">
            <a:extLst>
              <a:ext uri="{FF2B5EF4-FFF2-40B4-BE49-F238E27FC236}">
                <a16:creationId xmlns:a16="http://schemas.microsoft.com/office/drawing/2014/main" id="{3E2CC618-F691-92F8-9BF2-C30AC7B5D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36" y="335862"/>
            <a:ext cx="2578139" cy="2578139"/>
          </a:xfrm>
          <a:prstGeom prst="rect">
            <a:avLst/>
          </a:prstGeom>
        </p:spPr>
      </p:pic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1C3DB653-5EAD-E90D-83D4-6C258B0272C7}"/>
              </a:ext>
            </a:extLst>
          </p:cNvPr>
          <p:cNvGrpSpPr/>
          <p:nvPr/>
        </p:nvGrpSpPr>
        <p:grpSpPr>
          <a:xfrm>
            <a:off x="1320095" y="1833620"/>
            <a:ext cx="3777270" cy="3748559"/>
            <a:chOff x="1320095" y="1833620"/>
            <a:chExt cx="3777270" cy="3748559"/>
          </a:xfrm>
        </p:grpSpPr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A99B44BA-2BD4-2599-4EF9-3D5F7278E20E}"/>
                </a:ext>
              </a:extLst>
            </p:cNvPr>
            <p:cNvSpPr txBox="1"/>
            <p:nvPr/>
          </p:nvSpPr>
          <p:spPr>
            <a:xfrm>
              <a:off x="1418695" y="18336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</a:t>
              </a:r>
              <a:endParaRPr lang="en-US" dirty="0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B8B770A3-86B0-B952-0400-8C72363D5C66}"/>
                </a:ext>
              </a:extLst>
            </p:cNvPr>
            <p:cNvSpPr txBox="1"/>
            <p:nvPr/>
          </p:nvSpPr>
          <p:spPr>
            <a:xfrm>
              <a:off x="2555690" y="18531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2</a:t>
              </a:r>
              <a:endParaRPr lang="en-US" dirty="0"/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6AFE4241-BC49-ECE2-CDCC-4E2455B6CBAE}"/>
                </a:ext>
              </a:extLst>
            </p:cNvPr>
            <p:cNvSpPr txBox="1"/>
            <p:nvPr/>
          </p:nvSpPr>
          <p:spPr>
            <a:xfrm>
              <a:off x="3656257" y="18531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3</a:t>
              </a:r>
              <a:endParaRPr lang="en-US" dirty="0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B9A39C43-FA56-FF8C-F7E5-D63A4AD0BEA2}"/>
                </a:ext>
              </a:extLst>
            </p:cNvPr>
            <p:cNvSpPr txBox="1"/>
            <p:nvPr/>
          </p:nvSpPr>
          <p:spPr>
            <a:xfrm>
              <a:off x="1418695" y="29664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5</a:t>
              </a:r>
              <a:endParaRPr lang="en-US" dirty="0"/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F5D54959-6BA8-E20E-DC9A-A2FA5FABF680}"/>
                </a:ext>
              </a:extLst>
            </p:cNvPr>
            <p:cNvSpPr txBox="1"/>
            <p:nvPr/>
          </p:nvSpPr>
          <p:spPr>
            <a:xfrm>
              <a:off x="4775898" y="18546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4</a:t>
              </a:r>
              <a:endParaRPr lang="en-US" dirty="0"/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6CF342A3-AFE0-7810-0ED8-1C6E8F100869}"/>
                </a:ext>
              </a:extLst>
            </p:cNvPr>
            <p:cNvSpPr txBox="1"/>
            <p:nvPr/>
          </p:nvSpPr>
          <p:spPr>
            <a:xfrm>
              <a:off x="2555690" y="2966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6</a:t>
              </a:r>
              <a:endParaRPr lang="en-US" dirty="0"/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3370D4F3-D06A-9451-5E4D-5F4E89A10F8C}"/>
                </a:ext>
              </a:extLst>
            </p:cNvPr>
            <p:cNvSpPr txBox="1"/>
            <p:nvPr/>
          </p:nvSpPr>
          <p:spPr>
            <a:xfrm>
              <a:off x="1423973" y="4079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9</a:t>
              </a:r>
              <a:endParaRPr lang="en-US" dirty="0"/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4BEF9153-A2E6-DCD9-34DF-A40A52BC0CF8}"/>
                </a:ext>
              </a:extLst>
            </p:cNvPr>
            <p:cNvSpPr txBox="1"/>
            <p:nvPr/>
          </p:nvSpPr>
          <p:spPr>
            <a:xfrm>
              <a:off x="2421366" y="41016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10</a:t>
              </a:r>
              <a:endParaRPr lang="en-US" dirty="0"/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D51DAF4B-3DE8-5DED-B13B-CA1075CE83CB}"/>
                </a:ext>
              </a:extLst>
            </p:cNvPr>
            <p:cNvSpPr txBox="1"/>
            <p:nvPr/>
          </p:nvSpPr>
          <p:spPr>
            <a:xfrm>
              <a:off x="1320095" y="52128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13</a:t>
              </a:r>
              <a:endParaRPr lang="en-US" dirty="0"/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48888A47-B9D9-313B-6CF8-B8647F34BC4C}"/>
                </a:ext>
              </a:extLst>
            </p:cNvPr>
            <p:cNvSpPr txBox="1"/>
            <p:nvPr/>
          </p:nvSpPr>
          <p:spPr>
            <a:xfrm>
              <a:off x="2421366" y="52128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14</a:t>
              </a:r>
              <a:endParaRPr lang="en-US" dirty="0"/>
            </a:p>
          </p:txBody>
        </p:sp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FFA7095E-ADC9-96FF-CFE8-84D425FAFC70}"/>
                </a:ext>
              </a:extLst>
            </p:cNvPr>
            <p:cNvSpPr txBox="1"/>
            <p:nvPr/>
          </p:nvSpPr>
          <p:spPr>
            <a:xfrm>
              <a:off x="3535681" y="40798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11</a:t>
              </a:r>
              <a:endParaRPr lang="en-US" dirty="0"/>
            </a:p>
          </p:txBody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52CE4933-9737-5E54-7F21-48C5B6114D20}"/>
                </a:ext>
              </a:extLst>
            </p:cNvPr>
            <p:cNvSpPr txBox="1"/>
            <p:nvPr/>
          </p:nvSpPr>
          <p:spPr>
            <a:xfrm>
              <a:off x="4649996" y="40913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12</a:t>
              </a:r>
              <a:endParaRPr lang="en-US" dirty="0"/>
            </a:p>
          </p:txBody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8254EBA2-7618-2AD9-64F1-8CE3B2BC40F2}"/>
                </a:ext>
              </a:extLst>
            </p:cNvPr>
            <p:cNvSpPr txBox="1"/>
            <p:nvPr/>
          </p:nvSpPr>
          <p:spPr>
            <a:xfrm>
              <a:off x="3531516" y="52061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15</a:t>
              </a:r>
              <a:endParaRPr lang="en-US" dirty="0"/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6585EB79-87EF-DB22-6379-EB8EAE296E10}"/>
                </a:ext>
              </a:extLst>
            </p:cNvPr>
            <p:cNvSpPr txBox="1"/>
            <p:nvPr/>
          </p:nvSpPr>
          <p:spPr>
            <a:xfrm>
              <a:off x="4649996" y="52128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16</a:t>
              </a:r>
              <a:endParaRPr lang="en-US" dirty="0"/>
            </a:p>
          </p:txBody>
        </p:sp>
        <p:sp>
          <p:nvSpPr>
            <p:cNvPr id="31" name="Szövegdoboz 30">
              <a:extLst>
                <a:ext uri="{FF2B5EF4-FFF2-40B4-BE49-F238E27FC236}">
                  <a16:creationId xmlns:a16="http://schemas.microsoft.com/office/drawing/2014/main" id="{0D64E570-825E-51D2-884D-5D92E5202475}"/>
                </a:ext>
              </a:extLst>
            </p:cNvPr>
            <p:cNvSpPr txBox="1"/>
            <p:nvPr/>
          </p:nvSpPr>
          <p:spPr>
            <a:xfrm>
              <a:off x="3658684" y="29588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7</a:t>
              </a:r>
              <a:endParaRPr lang="en-US" dirty="0"/>
            </a:p>
          </p:txBody>
        </p: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21160C33-B957-CABE-8F5B-0BD129CC6FE8}"/>
                </a:ext>
              </a:extLst>
            </p:cNvPr>
            <p:cNvSpPr txBox="1"/>
            <p:nvPr/>
          </p:nvSpPr>
          <p:spPr>
            <a:xfrm>
              <a:off x="4795679" y="2978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8</a:t>
              </a:r>
              <a:endParaRPr lang="en-US" dirty="0"/>
            </a:p>
          </p:txBody>
        </p: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652C7C50-BC6E-4F7D-D81E-0BA3B36AA9A9}"/>
              </a:ext>
            </a:extLst>
          </p:cNvPr>
          <p:cNvGrpSpPr/>
          <p:nvPr/>
        </p:nvGrpSpPr>
        <p:grpSpPr>
          <a:xfrm>
            <a:off x="1409569" y="1114675"/>
            <a:ext cx="3681932" cy="3703885"/>
            <a:chOff x="1415433" y="1833620"/>
            <a:chExt cx="3681932" cy="3703885"/>
          </a:xfrm>
        </p:grpSpPr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6DEE5F8A-C56F-13C9-36E8-56072A66CF23}"/>
                </a:ext>
              </a:extLst>
            </p:cNvPr>
            <p:cNvSpPr txBox="1"/>
            <p:nvPr/>
          </p:nvSpPr>
          <p:spPr>
            <a:xfrm>
              <a:off x="1418695" y="18336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36B4A674-B485-7585-2BAD-361C7EDD4EFD}"/>
                </a:ext>
              </a:extLst>
            </p:cNvPr>
            <p:cNvSpPr txBox="1"/>
            <p:nvPr/>
          </p:nvSpPr>
          <p:spPr>
            <a:xfrm>
              <a:off x="2555690" y="18531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7F10281B-604E-7B2D-8606-247CD03FB464}"/>
                </a:ext>
              </a:extLst>
            </p:cNvPr>
            <p:cNvSpPr txBox="1"/>
            <p:nvPr/>
          </p:nvSpPr>
          <p:spPr>
            <a:xfrm>
              <a:off x="3656257" y="18531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0862B4F8-B127-06CF-29DB-2E655EDF23FF}"/>
                </a:ext>
              </a:extLst>
            </p:cNvPr>
            <p:cNvSpPr txBox="1"/>
            <p:nvPr/>
          </p:nvSpPr>
          <p:spPr>
            <a:xfrm>
              <a:off x="1418695" y="29664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61554E69-D046-7249-53D5-7B5CC692455D}"/>
                </a:ext>
              </a:extLst>
            </p:cNvPr>
            <p:cNvSpPr txBox="1"/>
            <p:nvPr/>
          </p:nvSpPr>
          <p:spPr>
            <a:xfrm>
              <a:off x="4649996" y="18653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20B41E40-6A66-2530-B954-D130A71B7B7E}"/>
                </a:ext>
              </a:extLst>
            </p:cNvPr>
            <p:cNvSpPr txBox="1"/>
            <p:nvPr/>
          </p:nvSpPr>
          <p:spPr>
            <a:xfrm>
              <a:off x="2555690" y="2966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293F79A1-0198-2F0D-9371-CF140E2653F7}"/>
                </a:ext>
              </a:extLst>
            </p:cNvPr>
            <p:cNvSpPr txBox="1"/>
            <p:nvPr/>
          </p:nvSpPr>
          <p:spPr>
            <a:xfrm>
              <a:off x="1423973" y="4079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2231B9B0-8D3C-0BA6-CC98-A54CA66CC4EF}"/>
                </a:ext>
              </a:extLst>
            </p:cNvPr>
            <p:cNvSpPr txBox="1"/>
            <p:nvPr/>
          </p:nvSpPr>
          <p:spPr>
            <a:xfrm>
              <a:off x="2551901" y="40654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477FFFFE-11F7-C5D1-2A6F-20F52D305007}"/>
                </a:ext>
              </a:extLst>
            </p:cNvPr>
            <p:cNvSpPr txBox="1"/>
            <p:nvPr/>
          </p:nvSpPr>
          <p:spPr>
            <a:xfrm>
              <a:off x="1415433" y="51531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Szövegdoboz 45">
              <a:extLst>
                <a:ext uri="{FF2B5EF4-FFF2-40B4-BE49-F238E27FC236}">
                  <a16:creationId xmlns:a16="http://schemas.microsoft.com/office/drawing/2014/main" id="{10601C9B-706F-059E-CF85-59128B812D3B}"/>
                </a:ext>
              </a:extLst>
            </p:cNvPr>
            <p:cNvSpPr txBox="1"/>
            <p:nvPr/>
          </p:nvSpPr>
          <p:spPr>
            <a:xfrm>
              <a:off x="2544248" y="51412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E973BECE-CD6D-0708-0105-3DBDB07F33F9}"/>
                </a:ext>
              </a:extLst>
            </p:cNvPr>
            <p:cNvSpPr txBox="1"/>
            <p:nvPr/>
          </p:nvSpPr>
          <p:spPr>
            <a:xfrm>
              <a:off x="3662121" y="40735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CCB0FA10-911C-EBF1-0A2F-9275ECA7A2E9}"/>
                </a:ext>
              </a:extLst>
            </p:cNvPr>
            <p:cNvSpPr txBox="1"/>
            <p:nvPr/>
          </p:nvSpPr>
          <p:spPr>
            <a:xfrm>
              <a:off x="4767155" y="4079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9" name="Szövegdoboz 48">
              <a:extLst>
                <a:ext uri="{FF2B5EF4-FFF2-40B4-BE49-F238E27FC236}">
                  <a16:creationId xmlns:a16="http://schemas.microsoft.com/office/drawing/2014/main" id="{6A258503-90EE-2808-C971-564EAB22E6B2}"/>
                </a:ext>
              </a:extLst>
            </p:cNvPr>
            <p:cNvSpPr txBox="1"/>
            <p:nvPr/>
          </p:nvSpPr>
          <p:spPr>
            <a:xfrm>
              <a:off x="3654398" y="51531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85527D6C-1F9B-2A8E-C668-0F890B1E580F}"/>
                </a:ext>
              </a:extLst>
            </p:cNvPr>
            <p:cNvSpPr txBox="1"/>
            <p:nvPr/>
          </p:nvSpPr>
          <p:spPr>
            <a:xfrm>
              <a:off x="4764736" y="5168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21C41B46-E973-4D9E-688C-F9D6F917D28B}"/>
                </a:ext>
              </a:extLst>
            </p:cNvPr>
            <p:cNvSpPr txBox="1"/>
            <p:nvPr/>
          </p:nvSpPr>
          <p:spPr>
            <a:xfrm>
              <a:off x="3658684" y="29588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2" name="Szövegdoboz 51">
              <a:extLst>
                <a:ext uri="{FF2B5EF4-FFF2-40B4-BE49-F238E27FC236}">
                  <a16:creationId xmlns:a16="http://schemas.microsoft.com/office/drawing/2014/main" id="{109798B4-5C92-C843-78E3-8488432A1511}"/>
                </a:ext>
              </a:extLst>
            </p:cNvPr>
            <p:cNvSpPr txBox="1"/>
            <p:nvPr/>
          </p:nvSpPr>
          <p:spPr>
            <a:xfrm>
              <a:off x="4795679" y="2978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E5A41FE7-EC60-F37E-66C2-AC0E4E78BC84}"/>
              </a:ext>
            </a:extLst>
          </p:cNvPr>
          <p:cNvCxnSpPr/>
          <p:nvPr/>
        </p:nvCxnSpPr>
        <p:spPr>
          <a:xfrm>
            <a:off x="1175657" y="4985657"/>
            <a:ext cx="11212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2E4FC1CB-5F47-801E-E45C-84AEC28C466C}"/>
              </a:ext>
            </a:extLst>
          </p:cNvPr>
          <p:cNvCxnSpPr>
            <a:cxnSpLocks/>
          </p:cNvCxnSpPr>
          <p:nvPr/>
        </p:nvCxnSpPr>
        <p:spPr>
          <a:xfrm>
            <a:off x="2287108" y="3900536"/>
            <a:ext cx="0" cy="11068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9F3C628E-8360-3EE9-0B15-CAFF7A3BA118}"/>
              </a:ext>
            </a:extLst>
          </p:cNvPr>
          <p:cNvCxnSpPr/>
          <p:nvPr/>
        </p:nvCxnSpPr>
        <p:spPr>
          <a:xfrm>
            <a:off x="2268569" y="3900536"/>
            <a:ext cx="11212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3A8EB5CC-F566-4F60-8F7D-DA7AE58AA4C2}"/>
              </a:ext>
            </a:extLst>
          </p:cNvPr>
          <p:cNvCxnSpPr>
            <a:cxnSpLocks/>
          </p:cNvCxnSpPr>
          <p:nvPr/>
        </p:nvCxnSpPr>
        <p:spPr>
          <a:xfrm flipV="1">
            <a:off x="3389798" y="2951376"/>
            <a:ext cx="0" cy="9600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Kép 13" descr="A képen hold, éjszaka látható&#10;&#10;Automatikusan generált leírás">
            <a:extLst>
              <a:ext uri="{FF2B5EF4-FFF2-40B4-BE49-F238E27FC236}">
                <a16:creationId xmlns:a16="http://schemas.microsoft.com/office/drawing/2014/main" id="{6C809AE6-CC1E-90AF-1245-8BE312E18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42" y="1683002"/>
            <a:ext cx="2206648" cy="2206648"/>
          </a:xfrm>
          <a:prstGeom prst="rect">
            <a:avLst/>
          </a:prstGeom>
        </p:spPr>
      </p:pic>
      <p:sp>
        <p:nvSpPr>
          <p:cNvPr id="11" name="Tartalom helye 4">
            <a:extLst>
              <a:ext uri="{FF2B5EF4-FFF2-40B4-BE49-F238E27FC236}">
                <a16:creationId xmlns:a16="http://schemas.microsoft.com/office/drawing/2014/main" id="{DBF34809-4825-BBC7-A73D-4AC3C81BDE1B}"/>
              </a:ext>
            </a:extLst>
          </p:cNvPr>
          <p:cNvSpPr txBox="1">
            <a:spLocks/>
          </p:cNvSpPr>
          <p:nvPr/>
        </p:nvSpPr>
        <p:spPr>
          <a:xfrm>
            <a:off x="5745024" y="1161513"/>
            <a:ext cx="3551581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Environment</a:t>
            </a:r>
            <a:endParaRPr lang="en-US" sz="2400" b="1" dirty="0"/>
          </a:p>
        </p:txBody>
      </p:sp>
      <p:sp>
        <p:nvSpPr>
          <p:cNvPr id="13" name="Tartalom helye 4">
            <a:extLst>
              <a:ext uri="{FF2B5EF4-FFF2-40B4-BE49-F238E27FC236}">
                <a16:creationId xmlns:a16="http://schemas.microsoft.com/office/drawing/2014/main" id="{F54F58A5-78A8-290A-AEF1-81E90A2BA257}"/>
              </a:ext>
            </a:extLst>
          </p:cNvPr>
          <p:cNvSpPr txBox="1">
            <a:spLocks/>
          </p:cNvSpPr>
          <p:nvPr/>
        </p:nvSpPr>
        <p:spPr>
          <a:xfrm>
            <a:off x="5722603" y="1710956"/>
            <a:ext cx="3551581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Agent</a:t>
            </a:r>
            <a:endParaRPr lang="en-US" sz="2400" b="1" dirty="0"/>
          </a:p>
        </p:txBody>
      </p:sp>
      <p:sp>
        <p:nvSpPr>
          <p:cNvPr id="34" name="Tartalom helye 4">
            <a:extLst>
              <a:ext uri="{FF2B5EF4-FFF2-40B4-BE49-F238E27FC236}">
                <a16:creationId xmlns:a16="http://schemas.microsoft.com/office/drawing/2014/main" id="{C3D8DCBB-5E21-9037-B137-3ED6225534F9}"/>
              </a:ext>
            </a:extLst>
          </p:cNvPr>
          <p:cNvSpPr txBox="1">
            <a:spLocks/>
          </p:cNvSpPr>
          <p:nvPr/>
        </p:nvSpPr>
        <p:spPr>
          <a:xfrm>
            <a:off x="5719295" y="2254816"/>
            <a:ext cx="3551581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State</a:t>
            </a:r>
            <a:endParaRPr lang="en-US" sz="2400" b="1" dirty="0"/>
          </a:p>
        </p:txBody>
      </p:sp>
      <p:sp>
        <p:nvSpPr>
          <p:cNvPr id="53" name="Tartalom helye 4">
            <a:extLst>
              <a:ext uri="{FF2B5EF4-FFF2-40B4-BE49-F238E27FC236}">
                <a16:creationId xmlns:a16="http://schemas.microsoft.com/office/drawing/2014/main" id="{0F0D53B4-E3A5-D2F0-F549-9D29D6FF8402}"/>
              </a:ext>
            </a:extLst>
          </p:cNvPr>
          <p:cNvSpPr txBox="1">
            <a:spLocks/>
          </p:cNvSpPr>
          <p:nvPr/>
        </p:nvSpPr>
        <p:spPr>
          <a:xfrm>
            <a:off x="5714943" y="2807884"/>
            <a:ext cx="3551581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/>
              <a:t>Action</a:t>
            </a:r>
            <a:endParaRPr lang="en-US" sz="2400" b="1" dirty="0"/>
          </a:p>
        </p:txBody>
      </p:sp>
      <p:sp>
        <p:nvSpPr>
          <p:cNvPr id="54" name="Tartalom helye 4">
            <a:extLst>
              <a:ext uri="{FF2B5EF4-FFF2-40B4-BE49-F238E27FC236}">
                <a16:creationId xmlns:a16="http://schemas.microsoft.com/office/drawing/2014/main" id="{5DA7685D-B1FC-4BBE-C50B-E03B4E3E4F62}"/>
              </a:ext>
            </a:extLst>
          </p:cNvPr>
          <p:cNvSpPr txBox="1">
            <a:spLocks/>
          </p:cNvSpPr>
          <p:nvPr/>
        </p:nvSpPr>
        <p:spPr>
          <a:xfrm>
            <a:off x="5714942" y="3354627"/>
            <a:ext cx="3551581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Reward</a:t>
            </a:r>
            <a:endParaRPr lang="en-US" sz="2400" b="1" dirty="0"/>
          </a:p>
        </p:txBody>
      </p:sp>
      <p:sp>
        <p:nvSpPr>
          <p:cNvPr id="55" name="Tartalom helye 4">
            <a:extLst>
              <a:ext uri="{FF2B5EF4-FFF2-40B4-BE49-F238E27FC236}">
                <a16:creationId xmlns:a16="http://schemas.microsoft.com/office/drawing/2014/main" id="{678B4064-B427-BC69-529E-31ACBEA6B7E7}"/>
              </a:ext>
            </a:extLst>
          </p:cNvPr>
          <p:cNvSpPr txBox="1">
            <a:spLocks/>
          </p:cNvSpPr>
          <p:nvPr/>
        </p:nvSpPr>
        <p:spPr>
          <a:xfrm>
            <a:off x="7426431" y="2084700"/>
            <a:ext cx="3278935" cy="213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0" dirty="0"/>
              <a:t>}</a:t>
            </a:r>
            <a:endParaRPr lang="en-US" sz="12000" dirty="0"/>
          </a:p>
        </p:txBody>
      </p:sp>
      <p:sp>
        <p:nvSpPr>
          <p:cNvPr id="56" name="Tartalom helye 4">
            <a:extLst>
              <a:ext uri="{FF2B5EF4-FFF2-40B4-BE49-F238E27FC236}">
                <a16:creationId xmlns:a16="http://schemas.microsoft.com/office/drawing/2014/main" id="{9393E83F-51BE-B4A2-734A-225B3E418BB5}"/>
              </a:ext>
            </a:extLst>
          </p:cNvPr>
          <p:cNvSpPr txBox="1">
            <a:spLocks/>
          </p:cNvSpPr>
          <p:nvPr/>
        </p:nvSpPr>
        <p:spPr>
          <a:xfrm>
            <a:off x="8216349" y="2720105"/>
            <a:ext cx="3551581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 err="1"/>
              <a:t>Trajectory</a:t>
            </a:r>
            <a:endParaRPr lang="en-US" sz="2400" dirty="0"/>
          </a:p>
        </p:txBody>
      </p:sp>
      <p:pic>
        <p:nvPicPr>
          <p:cNvPr id="58" name="Kép 57">
            <a:extLst>
              <a:ext uri="{FF2B5EF4-FFF2-40B4-BE49-F238E27FC236}">
                <a16:creationId xmlns:a16="http://schemas.microsoft.com/office/drawing/2014/main" id="{1AE60934-E639-8AB1-D836-93308506D6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666"/>
          <a:stretch/>
        </p:blipFill>
        <p:spPr>
          <a:xfrm>
            <a:off x="5714942" y="4113800"/>
            <a:ext cx="6121742" cy="600075"/>
          </a:xfrm>
          <a:prstGeom prst="rect">
            <a:avLst/>
          </a:prstGeom>
        </p:spPr>
      </p:pic>
      <p:pic>
        <p:nvPicPr>
          <p:cNvPr id="59" name="Kép 58">
            <a:extLst>
              <a:ext uri="{FF2B5EF4-FFF2-40B4-BE49-F238E27FC236}">
                <a16:creationId xmlns:a16="http://schemas.microsoft.com/office/drawing/2014/main" id="{E6134531-8572-FB97-3F11-230E5B3FD3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654"/>
          <a:stretch/>
        </p:blipFill>
        <p:spPr>
          <a:xfrm>
            <a:off x="5480689" y="4623257"/>
            <a:ext cx="3743936" cy="600075"/>
          </a:xfrm>
          <a:prstGeom prst="rect">
            <a:avLst/>
          </a:prstGeom>
        </p:spPr>
      </p:pic>
      <p:sp>
        <p:nvSpPr>
          <p:cNvPr id="60" name="Téglalap 59">
            <a:extLst>
              <a:ext uri="{FF2B5EF4-FFF2-40B4-BE49-F238E27FC236}">
                <a16:creationId xmlns:a16="http://schemas.microsoft.com/office/drawing/2014/main" id="{48C74E9B-DDE9-BE8A-D75D-98831D52959E}"/>
              </a:ext>
            </a:extLst>
          </p:cNvPr>
          <p:cNvSpPr/>
          <p:nvPr/>
        </p:nvSpPr>
        <p:spPr>
          <a:xfrm>
            <a:off x="5804075" y="4217562"/>
            <a:ext cx="2634531" cy="46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6CC65665-80E2-A907-AAD2-988EE9B2C1ED}"/>
              </a:ext>
            </a:extLst>
          </p:cNvPr>
          <p:cNvSpPr/>
          <p:nvPr/>
        </p:nvSpPr>
        <p:spPr>
          <a:xfrm>
            <a:off x="5804075" y="4736698"/>
            <a:ext cx="2634531" cy="46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églalap 64">
            <a:extLst>
              <a:ext uri="{FF2B5EF4-FFF2-40B4-BE49-F238E27FC236}">
                <a16:creationId xmlns:a16="http://schemas.microsoft.com/office/drawing/2014/main" id="{6675228C-3E82-45D7-9742-748853A35301}"/>
              </a:ext>
            </a:extLst>
          </p:cNvPr>
          <p:cNvSpPr/>
          <p:nvPr/>
        </p:nvSpPr>
        <p:spPr>
          <a:xfrm>
            <a:off x="8775813" y="4217562"/>
            <a:ext cx="2634531" cy="46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9CD797EA-F8F7-5F14-6084-3F5AA27E29D1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2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0" grpId="0" animBg="1"/>
      <p:bldP spid="64" grpId="0" animBg="1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D655DB-82CA-51F5-7FFE-1E8D7CDB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ABAB-CCF8-4EFD-8775-A3483F0DA1E6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7B13EF3-5343-9DAA-EFEF-8AA27B95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1D75BF9-54E9-0E96-85C0-E23C25B6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239D1E4B-790A-4443-AF0F-93009002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807"/>
            <a:ext cx="10515600" cy="2057193"/>
          </a:xfrm>
        </p:spPr>
        <p:txBody>
          <a:bodyPr/>
          <a:lstStyle/>
          <a:p>
            <a:r>
              <a:rPr lang="hu-HU" dirty="0" err="1"/>
              <a:t>Markov</a:t>
            </a:r>
            <a:r>
              <a:rPr lang="hu-HU" dirty="0"/>
              <a:t> Decision </a:t>
            </a:r>
            <a:r>
              <a:rPr lang="hu-HU" dirty="0" err="1"/>
              <a:t>Process</a:t>
            </a:r>
            <a:endParaRPr lang="en-US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5CF633B5-0000-C6E6-EEB3-87C9B01A6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1"/>
            <a:ext cx="10515600" cy="233315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2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1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Markov</a:t>
            </a:r>
            <a:r>
              <a:rPr lang="hu-HU" dirty="0"/>
              <a:t> Decision </a:t>
            </a:r>
            <a:r>
              <a:rPr lang="hu-HU" dirty="0" err="1"/>
              <a:t>Process</a:t>
            </a:r>
            <a:endParaRPr lang="en-GB" dirty="0"/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CC893A80-455D-FF4B-8019-BB96192A7D7A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8" descr="A képen képernyőkép, tér, sor, Téglalap látható&#10;&#10;Automatikusan generált leírás">
            <a:extLst>
              <a:ext uri="{FF2B5EF4-FFF2-40B4-BE49-F238E27FC236}">
                <a16:creationId xmlns:a16="http://schemas.microsoft.com/office/drawing/2014/main" id="{D7F458D3-58B2-090F-2F8B-19C3277F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" y="1305307"/>
            <a:ext cx="4581525" cy="343852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92D00CE-164E-E745-5DE8-AF8AF0CB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14" y="1168570"/>
            <a:ext cx="6057900" cy="40290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81F88A6-CC14-1C2E-A9EF-D1F17ACCB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14" y="4816645"/>
            <a:ext cx="3676650" cy="762000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8933B16E-5846-EE43-74D3-6577567DF4D7}"/>
              </a:ext>
            </a:extLst>
          </p:cNvPr>
          <p:cNvSpPr txBox="1"/>
          <p:nvPr/>
        </p:nvSpPr>
        <p:spPr>
          <a:xfrm>
            <a:off x="721996" y="3963199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7030A0"/>
                </a:solidFill>
              </a:rPr>
              <a:t>START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2E3EA024-7520-F410-F958-D957F103B61B}"/>
              </a:ext>
            </a:extLst>
          </p:cNvPr>
          <p:cNvGrpSpPr/>
          <p:nvPr/>
        </p:nvGrpSpPr>
        <p:grpSpPr>
          <a:xfrm>
            <a:off x="1322256" y="2077092"/>
            <a:ext cx="3749843" cy="2683496"/>
            <a:chOff x="1322256" y="2077092"/>
            <a:chExt cx="3749843" cy="2683496"/>
          </a:xfrm>
        </p:grpSpPr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2AE6041E-A121-D7D1-82E9-744D0C57A768}"/>
                </a:ext>
              </a:extLst>
            </p:cNvPr>
            <p:cNvSpPr txBox="1"/>
            <p:nvPr/>
          </p:nvSpPr>
          <p:spPr>
            <a:xfrm>
              <a:off x="1322256" y="43745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6E3454C8-0F15-76D7-0DB6-716977FE7F2F}"/>
                </a:ext>
              </a:extLst>
            </p:cNvPr>
            <p:cNvSpPr txBox="1"/>
            <p:nvPr/>
          </p:nvSpPr>
          <p:spPr>
            <a:xfrm>
              <a:off x="2453121" y="4391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2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C652E5EE-3022-F160-1B5B-9EDD248497B4}"/>
                </a:ext>
              </a:extLst>
            </p:cNvPr>
            <p:cNvSpPr txBox="1"/>
            <p:nvPr/>
          </p:nvSpPr>
          <p:spPr>
            <a:xfrm>
              <a:off x="3583986" y="4391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3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785C0C54-2E03-6DC1-AA90-C8AAFF1EE7E8}"/>
                </a:ext>
              </a:extLst>
            </p:cNvPr>
            <p:cNvSpPr txBox="1"/>
            <p:nvPr/>
          </p:nvSpPr>
          <p:spPr>
            <a:xfrm>
              <a:off x="4714851" y="4382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4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BABCA61C-0418-5A21-58BB-2C1B4D86CA81}"/>
                </a:ext>
              </a:extLst>
            </p:cNvPr>
            <p:cNvSpPr txBox="1"/>
            <p:nvPr/>
          </p:nvSpPr>
          <p:spPr>
            <a:xfrm>
              <a:off x="1322256" y="32575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5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5F75F10-C60F-318C-95DE-4999356CBC9A}"/>
                </a:ext>
              </a:extLst>
            </p:cNvPr>
            <p:cNvSpPr txBox="1"/>
            <p:nvPr/>
          </p:nvSpPr>
          <p:spPr>
            <a:xfrm>
              <a:off x="2453121" y="32743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6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013A9CE4-6FE7-197B-217E-F021293008F9}"/>
                </a:ext>
              </a:extLst>
            </p:cNvPr>
            <p:cNvSpPr txBox="1"/>
            <p:nvPr/>
          </p:nvSpPr>
          <p:spPr>
            <a:xfrm>
              <a:off x="3583986" y="32743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7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8CCAEFDE-E087-DAFB-C3CB-765D7A708385}"/>
                </a:ext>
              </a:extLst>
            </p:cNvPr>
            <p:cNvSpPr txBox="1"/>
            <p:nvPr/>
          </p:nvSpPr>
          <p:spPr>
            <a:xfrm>
              <a:off x="4714851" y="3265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8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81D86FF3-0F17-9373-C869-A8FBE5AC1518}"/>
                </a:ext>
              </a:extLst>
            </p:cNvPr>
            <p:cNvSpPr txBox="1"/>
            <p:nvPr/>
          </p:nvSpPr>
          <p:spPr>
            <a:xfrm>
              <a:off x="1322256" y="20770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9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CCF97D24-700A-F16A-672A-E96307343AF4}"/>
                </a:ext>
              </a:extLst>
            </p:cNvPr>
            <p:cNvSpPr txBox="1"/>
            <p:nvPr/>
          </p:nvSpPr>
          <p:spPr>
            <a:xfrm>
              <a:off x="2396059" y="2093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10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B7E110C5-A0EB-8567-366E-CA582246FAA2}"/>
                </a:ext>
              </a:extLst>
            </p:cNvPr>
            <p:cNvSpPr txBox="1"/>
            <p:nvPr/>
          </p:nvSpPr>
          <p:spPr>
            <a:xfrm>
              <a:off x="3524030" y="2093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FF8D91BF-D708-6C0C-52B4-D3ADE10E0630}"/>
                </a:ext>
              </a:extLst>
            </p:cNvPr>
            <p:cNvSpPr txBox="1"/>
            <p:nvPr/>
          </p:nvSpPr>
          <p:spPr>
            <a:xfrm>
              <a:off x="4653395" y="20838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12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60126BD-B9C9-4A30-8507-B9A785B4DBAD}"/>
              </a:ext>
            </a:extLst>
          </p:cNvPr>
          <p:cNvSpPr txBox="1"/>
          <p:nvPr/>
        </p:nvSpPr>
        <p:spPr>
          <a:xfrm>
            <a:off x="7922450" y="127850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70C0"/>
                </a:solidFill>
              </a:rPr>
              <a:t>=[1,2,3,4,5,6,7,8,9,10,11,12]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019A9799-3B40-DC51-40BA-677938DE2C75}"/>
              </a:ext>
            </a:extLst>
          </p:cNvPr>
          <p:cNvSpPr txBox="1"/>
          <p:nvPr/>
        </p:nvSpPr>
        <p:spPr>
          <a:xfrm>
            <a:off x="8830692" y="2609654"/>
            <a:ext cx="29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C00000"/>
                </a:solidFill>
              </a:rPr>
              <a:t>=[</a:t>
            </a:r>
            <a:r>
              <a:rPr lang="hu-HU" sz="2400" dirty="0" err="1">
                <a:solidFill>
                  <a:srgbClr val="C00000"/>
                </a:solidFill>
              </a:rPr>
              <a:t>up</a:t>
            </a:r>
            <a:r>
              <a:rPr lang="hu-HU" sz="2400" dirty="0">
                <a:solidFill>
                  <a:srgbClr val="C00000"/>
                </a:solidFill>
              </a:rPr>
              <a:t>, down, </a:t>
            </a:r>
            <a:r>
              <a:rPr lang="hu-HU" sz="2400" dirty="0" err="1">
                <a:solidFill>
                  <a:srgbClr val="C00000"/>
                </a:solidFill>
              </a:rPr>
              <a:t>left</a:t>
            </a:r>
            <a:r>
              <a:rPr lang="hu-HU" sz="2400" dirty="0">
                <a:solidFill>
                  <a:srgbClr val="C00000"/>
                </a:solidFill>
              </a:rPr>
              <a:t>, </a:t>
            </a:r>
            <a:r>
              <a:rPr lang="hu-HU" sz="2400" dirty="0" err="1">
                <a:solidFill>
                  <a:srgbClr val="C00000"/>
                </a:solidFill>
              </a:rPr>
              <a:t>right</a:t>
            </a:r>
            <a:r>
              <a:rPr lang="hu-HU" sz="2400" dirty="0">
                <a:solidFill>
                  <a:srgbClr val="C00000"/>
                </a:solidFill>
              </a:rPr>
              <a:t>]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19541265-13C2-9546-45AE-00EC03EA5A84}"/>
              </a:ext>
            </a:extLst>
          </p:cNvPr>
          <p:cNvCxnSpPr/>
          <p:nvPr/>
        </p:nvCxnSpPr>
        <p:spPr>
          <a:xfrm>
            <a:off x="5571014" y="3855563"/>
            <a:ext cx="605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1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Markov</a:t>
            </a:r>
            <a:r>
              <a:rPr lang="hu-HU" dirty="0"/>
              <a:t> Decision </a:t>
            </a:r>
            <a:r>
              <a:rPr lang="hu-HU" dirty="0" err="1"/>
              <a:t>Process</a:t>
            </a:r>
            <a:endParaRPr lang="en-GB" dirty="0"/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CC893A80-455D-FF4B-8019-BB96192A7D7A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8" descr="A képen képernyőkép, tér, sor, Téglalap látható&#10;&#10;Automatikusan generált leírás">
            <a:extLst>
              <a:ext uri="{FF2B5EF4-FFF2-40B4-BE49-F238E27FC236}">
                <a16:creationId xmlns:a16="http://schemas.microsoft.com/office/drawing/2014/main" id="{D7F458D3-58B2-090F-2F8B-19C3277F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" y="1305307"/>
            <a:ext cx="4581525" cy="343852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92D00CE-164E-E745-5DE8-AF8AF0CBB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8" b="67909"/>
          <a:stretch/>
        </p:blipFill>
        <p:spPr>
          <a:xfrm>
            <a:off x="5420185" y="830535"/>
            <a:ext cx="6057900" cy="60445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81F88A6-CC14-1C2E-A9EF-D1F17ACCB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14" y="4816645"/>
            <a:ext cx="3676650" cy="762000"/>
          </a:xfrm>
          <a:prstGeom prst="rect">
            <a:avLst/>
          </a:prstGeom>
        </p:spPr>
      </p:pic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2E3EA024-7520-F410-F958-D957F103B61B}"/>
              </a:ext>
            </a:extLst>
          </p:cNvPr>
          <p:cNvGrpSpPr/>
          <p:nvPr/>
        </p:nvGrpSpPr>
        <p:grpSpPr>
          <a:xfrm>
            <a:off x="1322256" y="2077092"/>
            <a:ext cx="3749843" cy="2683496"/>
            <a:chOff x="1322256" y="2077092"/>
            <a:chExt cx="3749843" cy="2683496"/>
          </a:xfrm>
        </p:grpSpPr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2AE6041E-A121-D7D1-82E9-744D0C57A768}"/>
                </a:ext>
              </a:extLst>
            </p:cNvPr>
            <p:cNvSpPr txBox="1"/>
            <p:nvPr/>
          </p:nvSpPr>
          <p:spPr>
            <a:xfrm>
              <a:off x="1322256" y="43745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6E3454C8-0F15-76D7-0DB6-716977FE7F2F}"/>
                </a:ext>
              </a:extLst>
            </p:cNvPr>
            <p:cNvSpPr txBox="1"/>
            <p:nvPr/>
          </p:nvSpPr>
          <p:spPr>
            <a:xfrm>
              <a:off x="2453121" y="4391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2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C652E5EE-3022-F160-1B5B-9EDD248497B4}"/>
                </a:ext>
              </a:extLst>
            </p:cNvPr>
            <p:cNvSpPr txBox="1"/>
            <p:nvPr/>
          </p:nvSpPr>
          <p:spPr>
            <a:xfrm>
              <a:off x="3583986" y="4391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3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785C0C54-2E03-6DC1-AA90-C8AAFF1EE7E8}"/>
                </a:ext>
              </a:extLst>
            </p:cNvPr>
            <p:cNvSpPr txBox="1"/>
            <p:nvPr/>
          </p:nvSpPr>
          <p:spPr>
            <a:xfrm>
              <a:off x="4714851" y="4382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4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BABCA61C-0418-5A21-58BB-2C1B4D86CA81}"/>
                </a:ext>
              </a:extLst>
            </p:cNvPr>
            <p:cNvSpPr txBox="1"/>
            <p:nvPr/>
          </p:nvSpPr>
          <p:spPr>
            <a:xfrm>
              <a:off x="1322256" y="32575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5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5F75F10-C60F-318C-95DE-4999356CBC9A}"/>
                </a:ext>
              </a:extLst>
            </p:cNvPr>
            <p:cNvSpPr txBox="1"/>
            <p:nvPr/>
          </p:nvSpPr>
          <p:spPr>
            <a:xfrm>
              <a:off x="2453121" y="32743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6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013A9CE4-6FE7-197B-217E-F021293008F9}"/>
                </a:ext>
              </a:extLst>
            </p:cNvPr>
            <p:cNvSpPr txBox="1"/>
            <p:nvPr/>
          </p:nvSpPr>
          <p:spPr>
            <a:xfrm>
              <a:off x="3583986" y="32743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7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8CCAEFDE-E087-DAFB-C3CB-765D7A708385}"/>
                </a:ext>
              </a:extLst>
            </p:cNvPr>
            <p:cNvSpPr txBox="1"/>
            <p:nvPr/>
          </p:nvSpPr>
          <p:spPr>
            <a:xfrm>
              <a:off x="4714851" y="3265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8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81D86FF3-0F17-9373-C869-A8FBE5AC1518}"/>
                </a:ext>
              </a:extLst>
            </p:cNvPr>
            <p:cNvSpPr txBox="1"/>
            <p:nvPr/>
          </p:nvSpPr>
          <p:spPr>
            <a:xfrm>
              <a:off x="1322256" y="20770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9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CCF97D24-700A-F16A-672A-E96307343AF4}"/>
                </a:ext>
              </a:extLst>
            </p:cNvPr>
            <p:cNvSpPr txBox="1"/>
            <p:nvPr/>
          </p:nvSpPr>
          <p:spPr>
            <a:xfrm>
              <a:off x="2396059" y="2093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10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B7E110C5-A0EB-8567-366E-CA582246FAA2}"/>
                </a:ext>
              </a:extLst>
            </p:cNvPr>
            <p:cNvSpPr txBox="1"/>
            <p:nvPr/>
          </p:nvSpPr>
          <p:spPr>
            <a:xfrm>
              <a:off x="3524030" y="2093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FF8D91BF-D708-6C0C-52B4-D3ADE10E0630}"/>
                </a:ext>
              </a:extLst>
            </p:cNvPr>
            <p:cNvSpPr txBox="1"/>
            <p:nvPr/>
          </p:nvSpPr>
          <p:spPr>
            <a:xfrm>
              <a:off x="4653395" y="20838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12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4B595DE4-3724-5BA9-3028-6B0F6CC977E8}"/>
              </a:ext>
            </a:extLst>
          </p:cNvPr>
          <p:cNvSpPr txBox="1">
            <a:spLocks/>
          </p:cNvSpPr>
          <p:nvPr/>
        </p:nvSpPr>
        <p:spPr>
          <a:xfrm>
            <a:off x="5599522" y="1558513"/>
            <a:ext cx="5754278" cy="449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Deterministic</a:t>
            </a:r>
            <a:r>
              <a:rPr lang="hu-HU" sz="2400" b="1" dirty="0"/>
              <a:t>: 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en-US" sz="2400" b="1" dirty="0"/>
              <a:t>Non</a:t>
            </a:r>
            <a:r>
              <a:rPr lang="hu-HU" sz="2400" b="1" dirty="0"/>
              <a:t>-</a:t>
            </a:r>
            <a:r>
              <a:rPr lang="en-US" sz="2400" b="1" dirty="0"/>
              <a:t>deterministic</a:t>
            </a:r>
            <a:r>
              <a:rPr lang="hu-HU" sz="2400" b="1" dirty="0"/>
              <a:t> </a:t>
            </a:r>
            <a:r>
              <a:rPr lang="hu-HU" sz="2400" b="1" dirty="0" err="1"/>
              <a:t>or</a:t>
            </a:r>
            <a:r>
              <a:rPr lang="hu-HU" sz="2400" b="1" dirty="0"/>
              <a:t> </a:t>
            </a:r>
            <a:r>
              <a:rPr lang="hu-HU" sz="2400" b="1" dirty="0" err="1"/>
              <a:t>Stochastic</a:t>
            </a:r>
            <a:r>
              <a:rPr lang="en-US" sz="2400" b="1" dirty="0"/>
              <a:t>:</a:t>
            </a:r>
            <a:endParaRPr lang="en-US" sz="2400" dirty="0"/>
          </a:p>
        </p:txBody>
      </p:sp>
      <p:pic>
        <p:nvPicPr>
          <p:cNvPr id="30" name="Kép 29">
            <a:extLst>
              <a:ext uri="{FF2B5EF4-FFF2-40B4-BE49-F238E27FC236}">
                <a16:creationId xmlns:a16="http://schemas.microsoft.com/office/drawing/2014/main" id="{E9102891-23CF-FFE3-EE4E-6FDDB0F486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307"/>
          <a:stretch/>
        </p:blipFill>
        <p:spPr>
          <a:xfrm>
            <a:off x="5903781" y="1904796"/>
            <a:ext cx="3329308" cy="1065996"/>
          </a:xfrm>
          <a:prstGeom prst="rect">
            <a:avLst/>
          </a:prstGeom>
        </p:spPr>
      </p:pic>
      <p:sp>
        <p:nvSpPr>
          <p:cNvPr id="32" name="Tartalom helye 4">
            <a:extLst>
              <a:ext uri="{FF2B5EF4-FFF2-40B4-BE49-F238E27FC236}">
                <a16:creationId xmlns:a16="http://schemas.microsoft.com/office/drawing/2014/main" id="{827AF1DF-61D7-37D8-2C95-0BC48569BCEC}"/>
              </a:ext>
            </a:extLst>
          </p:cNvPr>
          <p:cNvSpPr txBox="1">
            <a:spLocks/>
          </p:cNvSpPr>
          <p:nvPr/>
        </p:nvSpPr>
        <p:spPr>
          <a:xfrm>
            <a:off x="9235464" y="1681000"/>
            <a:ext cx="897437" cy="176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0" dirty="0"/>
              <a:t>}</a:t>
            </a:r>
            <a:endParaRPr lang="en-US" sz="12000" dirty="0"/>
          </a:p>
        </p:txBody>
      </p:sp>
      <p:sp>
        <p:nvSpPr>
          <p:cNvPr id="33" name="Tartalom helye 4">
            <a:extLst>
              <a:ext uri="{FF2B5EF4-FFF2-40B4-BE49-F238E27FC236}">
                <a16:creationId xmlns:a16="http://schemas.microsoft.com/office/drawing/2014/main" id="{A8C61023-5789-0A72-7328-C01F42917732}"/>
              </a:ext>
            </a:extLst>
          </p:cNvPr>
          <p:cNvSpPr txBox="1">
            <a:spLocks/>
          </p:cNvSpPr>
          <p:nvPr/>
        </p:nvSpPr>
        <p:spPr>
          <a:xfrm>
            <a:off x="9991442" y="2340895"/>
            <a:ext cx="1502140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Sum = 1</a:t>
            </a:r>
            <a:endParaRPr lang="en-US" sz="2400" dirty="0"/>
          </a:p>
        </p:txBody>
      </p:sp>
      <p:sp>
        <p:nvSpPr>
          <p:cNvPr id="34" name="Tartalom helye 4">
            <a:extLst>
              <a:ext uri="{FF2B5EF4-FFF2-40B4-BE49-F238E27FC236}">
                <a16:creationId xmlns:a16="http://schemas.microsoft.com/office/drawing/2014/main" id="{8670C3CC-D2B9-4120-95A9-C9FD5CCF91E2}"/>
              </a:ext>
            </a:extLst>
          </p:cNvPr>
          <p:cNvSpPr txBox="1">
            <a:spLocks/>
          </p:cNvSpPr>
          <p:nvPr/>
        </p:nvSpPr>
        <p:spPr>
          <a:xfrm>
            <a:off x="9226405" y="4075959"/>
            <a:ext cx="897437" cy="176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0" dirty="0"/>
              <a:t>}</a:t>
            </a:r>
            <a:endParaRPr lang="en-US" sz="12000" dirty="0"/>
          </a:p>
        </p:txBody>
      </p:sp>
      <p:sp>
        <p:nvSpPr>
          <p:cNvPr id="35" name="Tartalom helye 4">
            <a:extLst>
              <a:ext uri="{FF2B5EF4-FFF2-40B4-BE49-F238E27FC236}">
                <a16:creationId xmlns:a16="http://schemas.microsoft.com/office/drawing/2014/main" id="{97A33670-7F2C-A822-1DA3-4969D187C120}"/>
              </a:ext>
            </a:extLst>
          </p:cNvPr>
          <p:cNvSpPr txBox="1">
            <a:spLocks/>
          </p:cNvSpPr>
          <p:nvPr/>
        </p:nvSpPr>
        <p:spPr>
          <a:xfrm>
            <a:off x="9982383" y="4735854"/>
            <a:ext cx="1502140" cy="45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Sum = 1</a:t>
            </a:r>
            <a:endParaRPr lang="en-US" sz="2400" dirty="0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9AB2C1AC-F205-F7DA-5AA9-01B45987A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094" y="3848097"/>
            <a:ext cx="2770787" cy="20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75E22450-F1AB-ABF7-1FC5-A64AF2F8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MIT </a:t>
            </a:r>
            <a:r>
              <a:rPr lang="hu-HU" dirty="0" err="1"/>
              <a:t>course</a:t>
            </a:r>
            <a:endParaRPr lang="hu-HU" dirty="0"/>
          </a:p>
          <a:p>
            <a:pPr marL="457200" lvl="1" indent="0">
              <a:buNone/>
            </a:pPr>
            <a:r>
              <a:rPr lang="en-GB" dirty="0"/>
              <a:t>© Alexander </a:t>
            </a:r>
            <a:r>
              <a:rPr lang="en-GB" dirty="0" err="1"/>
              <a:t>Amini</a:t>
            </a:r>
            <a:r>
              <a:rPr lang="en-GB" dirty="0"/>
              <a:t> and Ava </a:t>
            </a:r>
            <a:r>
              <a:rPr lang="en-GB" dirty="0" err="1"/>
              <a:t>Amini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MIT 6.S191: Introduction to Deep Learning</a:t>
            </a:r>
          </a:p>
          <a:p>
            <a:pPr marL="457200" lvl="1" indent="0">
              <a:buNone/>
            </a:pPr>
            <a:r>
              <a:rPr lang="hu-HU" dirty="0">
                <a:hlinkClick r:id="rId2"/>
              </a:rPr>
              <a:t>http://introtodeeplearning.com/</a:t>
            </a:r>
            <a:endParaRPr lang="hu-HU" dirty="0"/>
          </a:p>
          <a:p>
            <a:r>
              <a:rPr lang="hu-HU" dirty="0"/>
              <a:t>Georgia </a:t>
            </a:r>
            <a:r>
              <a:rPr lang="hu-HU" dirty="0" err="1"/>
              <a:t>Tech</a:t>
            </a:r>
            <a:r>
              <a:rPr lang="hu-HU" dirty="0"/>
              <a:t> –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course</a:t>
            </a:r>
            <a:endParaRPr lang="hu-HU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https://www.youtube.com/watch?v=Jk2V9yA82YU</a:t>
            </a:r>
            <a:endParaRPr lang="hu-HU" dirty="0"/>
          </a:p>
          <a:p>
            <a:endParaRPr lang="en-US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7601510-46C3-5912-202C-8F1AA26B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2023. 10. 18.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AD54B39-A3FD-9A95-CFE8-EBCC0E92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C7BC4DA-2339-BA99-8550-44E24F17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6B024570-6945-0CA8-D3D9-D8E7A95E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2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1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Markov</a:t>
            </a:r>
            <a:r>
              <a:rPr lang="hu-HU" dirty="0"/>
              <a:t> Decision </a:t>
            </a:r>
            <a:r>
              <a:rPr lang="hu-HU" dirty="0" err="1"/>
              <a:t>Process</a:t>
            </a:r>
            <a:endParaRPr lang="en-GB" dirty="0"/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CC893A80-455D-FF4B-8019-BB96192A7D7A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8" descr="A képen képernyőkép, tér, sor, Téglalap látható&#10;&#10;Automatikusan generált leírás">
            <a:extLst>
              <a:ext uri="{FF2B5EF4-FFF2-40B4-BE49-F238E27FC236}">
                <a16:creationId xmlns:a16="http://schemas.microsoft.com/office/drawing/2014/main" id="{D7F458D3-58B2-090F-2F8B-19C3277F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" y="1305307"/>
            <a:ext cx="4581525" cy="343852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81F88A6-CC14-1C2E-A9EF-D1F17ACC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14" y="4816645"/>
            <a:ext cx="3676650" cy="762000"/>
          </a:xfrm>
          <a:prstGeom prst="rect">
            <a:avLst/>
          </a:prstGeom>
        </p:spPr>
      </p:pic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2E3EA024-7520-F410-F958-D957F103B61B}"/>
              </a:ext>
            </a:extLst>
          </p:cNvPr>
          <p:cNvGrpSpPr/>
          <p:nvPr/>
        </p:nvGrpSpPr>
        <p:grpSpPr>
          <a:xfrm>
            <a:off x="1322256" y="2077092"/>
            <a:ext cx="3749843" cy="2683496"/>
            <a:chOff x="1322256" y="2077092"/>
            <a:chExt cx="3749843" cy="2683496"/>
          </a:xfrm>
        </p:grpSpPr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2AE6041E-A121-D7D1-82E9-744D0C57A768}"/>
                </a:ext>
              </a:extLst>
            </p:cNvPr>
            <p:cNvSpPr txBox="1"/>
            <p:nvPr/>
          </p:nvSpPr>
          <p:spPr>
            <a:xfrm>
              <a:off x="1322256" y="43745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6E3454C8-0F15-76D7-0DB6-716977FE7F2F}"/>
                </a:ext>
              </a:extLst>
            </p:cNvPr>
            <p:cNvSpPr txBox="1"/>
            <p:nvPr/>
          </p:nvSpPr>
          <p:spPr>
            <a:xfrm>
              <a:off x="2453121" y="4391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2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C652E5EE-3022-F160-1B5B-9EDD248497B4}"/>
                </a:ext>
              </a:extLst>
            </p:cNvPr>
            <p:cNvSpPr txBox="1"/>
            <p:nvPr/>
          </p:nvSpPr>
          <p:spPr>
            <a:xfrm>
              <a:off x="3583986" y="4391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3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785C0C54-2E03-6DC1-AA90-C8AAFF1EE7E8}"/>
                </a:ext>
              </a:extLst>
            </p:cNvPr>
            <p:cNvSpPr txBox="1"/>
            <p:nvPr/>
          </p:nvSpPr>
          <p:spPr>
            <a:xfrm>
              <a:off x="4714851" y="4382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4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BABCA61C-0418-5A21-58BB-2C1B4D86CA81}"/>
                </a:ext>
              </a:extLst>
            </p:cNvPr>
            <p:cNvSpPr txBox="1"/>
            <p:nvPr/>
          </p:nvSpPr>
          <p:spPr>
            <a:xfrm>
              <a:off x="1322256" y="32575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5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5F75F10-C60F-318C-95DE-4999356CBC9A}"/>
                </a:ext>
              </a:extLst>
            </p:cNvPr>
            <p:cNvSpPr txBox="1"/>
            <p:nvPr/>
          </p:nvSpPr>
          <p:spPr>
            <a:xfrm>
              <a:off x="2453121" y="32743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6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013A9CE4-6FE7-197B-217E-F021293008F9}"/>
                </a:ext>
              </a:extLst>
            </p:cNvPr>
            <p:cNvSpPr txBox="1"/>
            <p:nvPr/>
          </p:nvSpPr>
          <p:spPr>
            <a:xfrm>
              <a:off x="3583986" y="32743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7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8CCAEFDE-E087-DAFB-C3CB-765D7A708385}"/>
                </a:ext>
              </a:extLst>
            </p:cNvPr>
            <p:cNvSpPr txBox="1"/>
            <p:nvPr/>
          </p:nvSpPr>
          <p:spPr>
            <a:xfrm>
              <a:off x="4714851" y="3265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8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81D86FF3-0F17-9373-C869-A8FBE5AC1518}"/>
                </a:ext>
              </a:extLst>
            </p:cNvPr>
            <p:cNvSpPr txBox="1"/>
            <p:nvPr/>
          </p:nvSpPr>
          <p:spPr>
            <a:xfrm>
              <a:off x="1322256" y="20770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9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CCF97D24-700A-F16A-672A-E96307343AF4}"/>
                </a:ext>
              </a:extLst>
            </p:cNvPr>
            <p:cNvSpPr txBox="1"/>
            <p:nvPr/>
          </p:nvSpPr>
          <p:spPr>
            <a:xfrm>
              <a:off x="2396059" y="2093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10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B7E110C5-A0EB-8567-366E-CA582246FAA2}"/>
                </a:ext>
              </a:extLst>
            </p:cNvPr>
            <p:cNvSpPr txBox="1"/>
            <p:nvPr/>
          </p:nvSpPr>
          <p:spPr>
            <a:xfrm>
              <a:off x="3524030" y="20938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FF8D91BF-D708-6C0C-52B4-D3ADE10E0630}"/>
                </a:ext>
              </a:extLst>
            </p:cNvPr>
            <p:cNvSpPr txBox="1"/>
            <p:nvPr/>
          </p:nvSpPr>
          <p:spPr>
            <a:xfrm>
              <a:off x="4653395" y="20838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70C0"/>
                  </a:solidFill>
                </a:rPr>
                <a:t>12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artalom helye 4">
            <a:extLst>
              <a:ext uri="{FF2B5EF4-FFF2-40B4-BE49-F238E27FC236}">
                <a16:creationId xmlns:a16="http://schemas.microsoft.com/office/drawing/2014/main" id="{8670C3CC-D2B9-4120-95A9-C9FD5CCF91E2}"/>
              </a:ext>
            </a:extLst>
          </p:cNvPr>
          <p:cNvSpPr txBox="1">
            <a:spLocks/>
          </p:cNvSpPr>
          <p:nvPr/>
        </p:nvSpPr>
        <p:spPr>
          <a:xfrm>
            <a:off x="9226405" y="4075959"/>
            <a:ext cx="897437" cy="176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0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9A700621-DF6A-EAF2-4D1F-22908EAA0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521" y="2417489"/>
            <a:ext cx="4940370" cy="3285812"/>
          </a:xfrm>
          <a:prstGeom prst="rect">
            <a:avLst/>
          </a:prstGeom>
        </p:spPr>
      </p:pic>
      <p:sp>
        <p:nvSpPr>
          <p:cNvPr id="6" name="Tartalom helye 3">
            <a:extLst>
              <a:ext uri="{FF2B5EF4-FFF2-40B4-BE49-F238E27FC236}">
                <a16:creationId xmlns:a16="http://schemas.microsoft.com/office/drawing/2014/main" id="{4B595DE4-3724-5BA9-3028-6B0F6CC977E8}"/>
              </a:ext>
            </a:extLst>
          </p:cNvPr>
          <p:cNvSpPr txBox="1">
            <a:spLocks/>
          </p:cNvSpPr>
          <p:nvPr/>
        </p:nvSpPr>
        <p:spPr>
          <a:xfrm>
            <a:off x="5692183" y="822308"/>
            <a:ext cx="5878563" cy="139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Markovian property: </a:t>
            </a:r>
            <a:br>
              <a:rPr lang="en-GB" sz="2400" b="1" dirty="0"/>
            </a:br>
            <a:r>
              <a:rPr lang="en-GB" sz="2400" dirty="0"/>
              <a:t>- Only present matters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- Stationary (rules do not change)</a:t>
            </a:r>
            <a:r>
              <a:rPr lang="en-GB" sz="2400" b="1" dirty="0"/>
              <a:t> 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73E3DA93-54BB-15A2-9AAB-06623F275612}"/>
              </a:ext>
            </a:extLst>
          </p:cNvPr>
          <p:cNvSpPr/>
          <p:nvPr/>
        </p:nvSpPr>
        <p:spPr>
          <a:xfrm>
            <a:off x="5188815" y="814052"/>
            <a:ext cx="5472900" cy="38381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A980EC2-0651-6E02-2E17-38F5B08A5BB4}"/>
              </a:ext>
            </a:extLst>
          </p:cNvPr>
          <p:cNvSpPr txBox="1"/>
          <p:nvPr/>
        </p:nvSpPr>
        <p:spPr>
          <a:xfrm>
            <a:off x="10674213" y="2378238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C00000"/>
                </a:solidFill>
              </a:rPr>
              <a:t>MDP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611B17B-BAF7-D414-B41A-D76B52691AD7}"/>
              </a:ext>
            </a:extLst>
          </p:cNvPr>
          <p:cNvCxnSpPr>
            <a:cxnSpLocks/>
          </p:cNvCxnSpPr>
          <p:nvPr/>
        </p:nvCxnSpPr>
        <p:spPr>
          <a:xfrm flipV="1">
            <a:off x="5188815" y="4652244"/>
            <a:ext cx="6777182" cy="9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4A44D0F2-453F-E752-4399-A5EAE9E2E403}"/>
              </a:ext>
            </a:extLst>
          </p:cNvPr>
          <p:cNvSpPr txBox="1"/>
          <p:nvPr/>
        </p:nvSpPr>
        <p:spPr>
          <a:xfrm>
            <a:off x="10741603" y="3913107"/>
            <a:ext cx="122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/>
              <a:t>Problem</a:t>
            </a:r>
            <a:r>
              <a:rPr lang="hu-HU" i="1" dirty="0"/>
              <a:t> </a:t>
            </a:r>
            <a:r>
              <a:rPr lang="hu-HU" i="1" dirty="0" err="1"/>
              <a:t>definition</a:t>
            </a:r>
            <a:endParaRPr lang="en-US" i="1" dirty="0"/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24CCBBDC-EA0C-60E4-51E4-859C288B24E4}"/>
              </a:ext>
            </a:extLst>
          </p:cNvPr>
          <p:cNvSpPr txBox="1"/>
          <p:nvPr/>
        </p:nvSpPr>
        <p:spPr>
          <a:xfrm>
            <a:off x="10798629" y="4816645"/>
            <a:ext cx="12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/>
              <a:t>Solution</a:t>
            </a:r>
            <a:endParaRPr lang="en-US" i="1" dirty="0"/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F7874716-44AC-1445-18C3-AB048DB31E4D}"/>
              </a:ext>
            </a:extLst>
          </p:cNvPr>
          <p:cNvSpPr txBox="1"/>
          <p:nvPr/>
        </p:nvSpPr>
        <p:spPr>
          <a:xfrm>
            <a:off x="7700192" y="5228529"/>
            <a:ext cx="371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Optimal policy: </a:t>
            </a:r>
            <a:r>
              <a:rPr lang="en-GB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maximises the long term expected reward</a:t>
            </a:r>
          </a:p>
        </p:txBody>
      </p:sp>
    </p:spTree>
    <p:extLst>
      <p:ext uri="{BB962C8B-B14F-4D97-AF65-F5344CB8AC3E}">
        <p14:creationId xmlns:p14="http://schemas.microsoft.com/office/powerpoint/2010/main" val="146630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 animBg="1"/>
      <p:bldP spid="31" grpId="0"/>
      <p:bldP spid="37" grpId="0"/>
      <p:bldP spid="38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églalap 47">
            <a:extLst>
              <a:ext uri="{FF2B5EF4-FFF2-40B4-BE49-F238E27FC236}">
                <a16:creationId xmlns:a16="http://schemas.microsoft.com/office/drawing/2014/main" id="{9D75D2B0-4A3D-33F4-C46C-C278CBF19C78}"/>
              </a:ext>
            </a:extLst>
          </p:cNvPr>
          <p:cNvSpPr/>
          <p:nvPr/>
        </p:nvSpPr>
        <p:spPr>
          <a:xfrm>
            <a:off x="9748526" y="2577395"/>
            <a:ext cx="371367" cy="423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zabadkézi sokszög: alakzat 48">
            <a:extLst>
              <a:ext uri="{FF2B5EF4-FFF2-40B4-BE49-F238E27FC236}">
                <a16:creationId xmlns:a16="http://schemas.microsoft.com/office/drawing/2014/main" id="{A149FFC4-E52D-00F1-0384-07E03514DDE6}"/>
              </a:ext>
            </a:extLst>
          </p:cNvPr>
          <p:cNvSpPr/>
          <p:nvPr/>
        </p:nvSpPr>
        <p:spPr>
          <a:xfrm>
            <a:off x="8281851" y="2656114"/>
            <a:ext cx="1663338" cy="256128"/>
          </a:xfrm>
          <a:custGeom>
            <a:avLst/>
            <a:gdLst>
              <a:gd name="connsiteX0" fmla="*/ 0 w 1663338"/>
              <a:gd name="connsiteY0" fmla="*/ 0 h 256128"/>
              <a:gd name="connsiteX1" fmla="*/ 653143 w 1663338"/>
              <a:gd name="connsiteY1" fmla="*/ 252549 h 256128"/>
              <a:gd name="connsiteX2" fmla="*/ 1245326 w 1663338"/>
              <a:gd name="connsiteY2" fmla="*/ 148046 h 256128"/>
              <a:gd name="connsiteX3" fmla="*/ 1663338 w 1663338"/>
              <a:gd name="connsiteY3" fmla="*/ 139337 h 25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3338" h="256128">
                <a:moveTo>
                  <a:pt x="0" y="0"/>
                </a:moveTo>
                <a:cubicBezTo>
                  <a:pt x="222794" y="113937"/>
                  <a:pt x="445589" y="227875"/>
                  <a:pt x="653143" y="252549"/>
                </a:cubicBezTo>
                <a:cubicBezTo>
                  <a:pt x="860697" y="277223"/>
                  <a:pt x="1076960" y="166915"/>
                  <a:pt x="1245326" y="148046"/>
                </a:cubicBezTo>
                <a:cubicBezTo>
                  <a:pt x="1413692" y="129177"/>
                  <a:pt x="1663338" y="139337"/>
                  <a:pt x="1663338" y="139337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374A8737-BE8B-A4E7-93E8-CFEBD0E17067}"/>
              </a:ext>
            </a:extLst>
          </p:cNvPr>
          <p:cNvSpPr/>
          <p:nvPr/>
        </p:nvSpPr>
        <p:spPr>
          <a:xfrm>
            <a:off x="9752475" y="1293707"/>
            <a:ext cx="371367" cy="423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1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Markov</a:t>
            </a:r>
            <a:r>
              <a:rPr lang="hu-HU" dirty="0"/>
              <a:t> Decision </a:t>
            </a:r>
            <a:r>
              <a:rPr lang="hu-HU" dirty="0" err="1"/>
              <a:t>Process</a:t>
            </a:r>
            <a:endParaRPr lang="en-GB" dirty="0"/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CC893A80-455D-FF4B-8019-BB96192A7D7A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artalom helye 4">
            <a:extLst>
              <a:ext uri="{FF2B5EF4-FFF2-40B4-BE49-F238E27FC236}">
                <a16:creationId xmlns:a16="http://schemas.microsoft.com/office/drawing/2014/main" id="{8670C3CC-D2B9-4120-95A9-C9FD5CCF91E2}"/>
              </a:ext>
            </a:extLst>
          </p:cNvPr>
          <p:cNvSpPr txBox="1">
            <a:spLocks/>
          </p:cNvSpPr>
          <p:nvPr/>
        </p:nvSpPr>
        <p:spPr>
          <a:xfrm>
            <a:off x="9226405" y="4075959"/>
            <a:ext cx="897437" cy="176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CEF07EEE-B39D-B5BC-7B25-70135D03B423}"/>
              </a:ext>
            </a:extLst>
          </p:cNvPr>
          <p:cNvSpPr txBox="1">
            <a:spLocks/>
          </p:cNvSpPr>
          <p:nvPr/>
        </p:nvSpPr>
        <p:spPr>
          <a:xfrm>
            <a:off x="7316852" y="4124424"/>
            <a:ext cx="2128806" cy="139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hu-HU" sz="2400" b="1" dirty="0" err="1"/>
              <a:t>Temporal</a:t>
            </a:r>
            <a:r>
              <a:rPr lang="hu-HU" sz="2400" b="1" dirty="0"/>
              <a:t> </a:t>
            </a:r>
            <a:br>
              <a:rPr lang="hu-HU" sz="2400" b="1" dirty="0"/>
            </a:br>
            <a:r>
              <a:rPr lang="hu-HU" sz="2400" b="1" dirty="0"/>
              <a:t>Credit </a:t>
            </a:r>
            <a:br>
              <a:rPr lang="hu-HU" sz="2400" b="1" dirty="0"/>
            </a:br>
            <a:r>
              <a:rPr lang="hu-HU" sz="2400" b="1" dirty="0" err="1"/>
              <a:t>Assigment</a:t>
            </a:r>
            <a:endParaRPr lang="en-GB" sz="2400" b="1" dirty="0"/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711B9A4C-7C87-57E4-E229-5EE34FE7B3ED}"/>
              </a:ext>
            </a:extLst>
          </p:cNvPr>
          <p:cNvSpPr/>
          <p:nvPr/>
        </p:nvSpPr>
        <p:spPr>
          <a:xfrm>
            <a:off x="5885469" y="2053734"/>
            <a:ext cx="1074655" cy="650450"/>
          </a:xfrm>
          <a:custGeom>
            <a:avLst/>
            <a:gdLst>
              <a:gd name="connsiteX0" fmla="*/ 0 w 1074655"/>
              <a:gd name="connsiteY0" fmla="*/ 650450 h 650450"/>
              <a:gd name="connsiteX1" fmla="*/ 443060 w 1074655"/>
              <a:gd name="connsiteY1" fmla="*/ 188536 h 650450"/>
              <a:gd name="connsiteX2" fmla="*/ 1074655 w 1074655"/>
              <a:gd name="connsiteY2" fmla="*/ 0 h 65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55" h="650450">
                <a:moveTo>
                  <a:pt x="0" y="650450"/>
                </a:moveTo>
                <a:cubicBezTo>
                  <a:pt x="131975" y="473697"/>
                  <a:pt x="263951" y="296944"/>
                  <a:pt x="443060" y="188536"/>
                </a:cubicBezTo>
                <a:cubicBezTo>
                  <a:pt x="622169" y="80128"/>
                  <a:pt x="967818" y="56561"/>
                  <a:pt x="1074655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C992FF52-4022-903D-95F4-632EA9489B94}"/>
              </a:ext>
            </a:extLst>
          </p:cNvPr>
          <p:cNvSpPr/>
          <p:nvPr/>
        </p:nvSpPr>
        <p:spPr>
          <a:xfrm>
            <a:off x="5805341" y="2619335"/>
            <a:ext cx="160255" cy="169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zabadkézi sokszög: alakzat 40">
            <a:extLst>
              <a:ext uri="{FF2B5EF4-FFF2-40B4-BE49-F238E27FC236}">
                <a16:creationId xmlns:a16="http://schemas.microsoft.com/office/drawing/2014/main" id="{F28F80DB-225B-E63A-3289-A9A4B9DEA6B1}"/>
              </a:ext>
            </a:extLst>
          </p:cNvPr>
          <p:cNvSpPr/>
          <p:nvPr/>
        </p:nvSpPr>
        <p:spPr>
          <a:xfrm>
            <a:off x="6941271" y="2084110"/>
            <a:ext cx="1300899" cy="612574"/>
          </a:xfrm>
          <a:custGeom>
            <a:avLst/>
            <a:gdLst>
              <a:gd name="connsiteX0" fmla="*/ 0 w 1300899"/>
              <a:gd name="connsiteY0" fmla="*/ 7331 h 612574"/>
              <a:gd name="connsiteX1" fmla="*/ 575035 w 1300899"/>
              <a:gd name="connsiteY1" fmla="*/ 73319 h 612574"/>
              <a:gd name="connsiteX2" fmla="*/ 989814 w 1300899"/>
              <a:gd name="connsiteY2" fmla="*/ 535232 h 612574"/>
              <a:gd name="connsiteX3" fmla="*/ 1300899 w 1300899"/>
              <a:gd name="connsiteY3" fmla="*/ 591793 h 6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899" h="612574">
                <a:moveTo>
                  <a:pt x="0" y="7331"/>
                </a:moveTo>
                <a:cubicBezTo>
                  <a:pt x="205033" y="-3667"/>
                  <a:pt x="410066" y="-14664"/>
                  <a:pt x="575035" y="73319"/>
                </a:cubicBezTo>
                <a:cubicBezTo>
                  <a:pt x="740004" y="161302"/>
                  <a:pt x="868837" y="448820"/>
                  <a:pt x="989814" y="535232"/>
                </a:cubicBezTo>
                <a:cubicBezTo>
                  <a:pt x="1110791" y="621644"/>
                  <a:pt x="1140643" y="627929"/>
                  <a:pt x="1300899" y="59179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0764AAB8-30CF-6888-02CF-EFEE84438E4B}"/>
              </a:ext>
            </a:extLst>
          </p:cNvPr>
          <p:cNvSpPr/>
          <p:nvPr/>
        </p:nvSpPr>
        <p:spPr>
          <a:xfrm>
            <a:off x="6849019" y="1997030"/>
            <a:ext cx="160255" cy="169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zabadkézi sokszög: alakzat 42">
            <a:extLst>
              <a:ext uri="{FF2B5EF4-FFF2-40B4-BE49-F238E27FC236}">
                <a16:creationId xmlns:a16="http://schemas.microsoft.com/office/drawing/2014/main" id="{FD0BB2C2-FB28-26B8-0FFC-EED0F55C92FB}"/>
              </a:ext>
            </a:extLst>
          </p:cNvPr>
          <p:cNvSpPr/>
          <p:nvPr/>
        </p:nvSpPr>
        <p:spPr>
          <a:xfrm>
            <a:off x="8279877" y="1479457"/>
            <a:ext cx="1696825" cy="1196446"/>
          </a:xfrm>
          <a:custGeom>
            <a:avLst/>
            <a:gdLst>
              <a:gd name="connsiteX0" fmla="*/ 0 w 1696825"/>
              <a:gd name="connsiteY0" fmla="*/ 1196446 h 1196446"/>
              <a:gd name="connsiteX1" fmla="*/ 744718 w 1696825"/>
              <a:gd name="connsiteY1" fmla="*/ 894789 h 1196446"/>
              <a:gd name="connsiteX2" fmla="*/ 1027522 w 1696825"/>
              <a:gd name="connsiteY2" fmla="*/ 178351 h 1196446"/>
              <a:gd name="connsiteX3" fmla="*/ 1696825 w 1696825"/>
              <a:gd name="connsiteY3" fmla="*/ 8669 h 119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825" h="1196446">
                <a:moveTo>
                  <a:pt x="0" y="1196446"/>
                </a:moveTo>
                <a:cubicBezTo>
                  <a:pt x="286732" y="1130458"/>
                  <a:pt x="573464" y="1064471"/>
                  <a:pt x="744718" y="894789"/>
                </a:cubicBezTo>
                <a:cubicBezTo>
                  <a:pt x="915972" y="725107"/>
                  <a:pt x="868838" y="326038"/>
                  <a:pt x="1027522" y="178351"/>
                </a:cubicBezTo>
                <a:cubicBezTo>
                  <a:pt x="1186206" y="30664"/>
                  <a:pt x="1550710" y="-22754"/>
                  <a:pt x="1696825" y="866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994BDC45-1D26-1E3D-034B-C7F0D0E3A74A}"/>
              </a:ext>
            </a:extLst>
          </p:cNvPr>
          <p:cNvSpPr/>
          <p:nvPr/>
        </p:nvSpPr>
        <p:spPr>
          <a:xfrm>
            <a:off x="9854154" y="1419500"/>
            <a:ext cx="160255" cy="169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zis 45">
            <a:extLst>
              <a:ext uri="{FF2B5EF4-FFF2-40B4-BE49-F238E27FC236}">
                <a16:creationId xmlns:a16="http://schemas.microsoft.com/office/drawing/2014/main" id="{D06F5A13-572F-DD05-C5CC-7CFE5BD49F82}"/>
              </a:ext>
            </a:extLst>
          </p:cNvPr>
          <p:cNvSpPr/>
          <p:nvPr/>
        </p:nvSpPr>
        <p:spPr>
          <a:xfrm>
            <a:off x="9854604" y="2700077"/>
            <a:ext cx="160255" cy="169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59BB9EAE-6E6B-CF10-6C7D-041C1B5E1910}"/>
              </a:ext>
            </a:extLst>
          </p:cNvPr>
          <p:cNvSpPr/>
          <p:nvPr/>
        </p:nvSpPr>
        <p:spPr>
          <a:xfrm>
            <a:off x="8174167" y="2593538"/>
            <a:ext cx="160255" cy="169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05423D21-D3D0-50D0-7A0B-2C0CB6EFFF2E}"/>
              </a:ext>
            </a:extLst>
          </p:cNvPr>
          <p:cNvSpPr txBox="1"/>
          <p:nvPr/>
        </p:nvSpPr>
        <p:spPr>
          <a:xfrm>
            <a:off x="10072039" y="10055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+1</a:t>
            </a:r>
            <a:endParaRPr lang="en-US" dirty="0"/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C385BD4B-5D41-98B0-3425-EF57930104CC}"/>
              </a:ext>
            </a:extLst>
          </p:cNvPr>
          <p:cNvSpPr txBox="1"/>
          <p:nvPr/>
        </p:nvSpPr>
        <p:spPr>
          <a:xfrm>
            <a:off x="10072039" y="22581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-1</a:t>
            </a:r>
            <a:endParaRPr lang="en-US" dirty="0"/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8881C720-9049-7358-229A-4370D5AA0196}"/>
              </a:ext>
            </a:extLst>
          </p:cNvPr>
          <p:cNvSpPr txBox="1"/>
          <p:nvPr/>
        </p:nvSpPr>
        <p:spPr>
          <a:xfrm>
            <a:off x="5346860" y="2801237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chemeClr val="bg2">
                    <a:lumMod val="10000"/>
                  </a:schemeClr>
                </a:solidFill>
              </a:rPr>
              <a:t>s, a, r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Tartalom helye 3">
            <a:extLst>
              <a:ext uri="{FF2B5EF4-FFF2-40B4-BE49-F238E27FC236}">
                <a16:creationId xmlns:a16="http://schemas.microsoft.com/office/drawing/2014/main" id="{EF3196D9-3366-98AD-0CA2-FF7AFB2851FB}"/>
              </a:ext>
            </a:extLst>
          </p:cNvPr>
          <p:cNvSpPr txBox="1">
            <a:spLocks/>
          </p:cNvSpPr>
          <p:nvPr/>
        </p:nvSpPr>
        <p:spPr>
          <a:xfrm>
            <a:off x="798989" y="4396454"/>
            <a:ext cx="3819106" cy="112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2400" dirty="0" err="1"/>
              <a:t>Delayed</a:t>
            </a:r>
            <a:r>
              <a:rPr lang="hu-HU" sz="2400" dirty="0"/>
              <a:t> </a:t>
            </a:r>
            <a:r>
              <a:rPr lang="hu-HU" sz="2400" dirty="0" err="1"/>
              <a:t>reward</a:t>
            </a:r>
            <a:endParaRPr lang="en-GB" sz="2400" dirty="0"/>
          </a:p>
          <a:p>
            <a:pPr>
              <a:lnSpc>
                <a:spcPct val="100000"/>
              </a:lnSpc>
            </a:pPr>
            <a:r>
              <a:rPr lang="hu-HU" sz="2400" dirty="0"/>
              <a:t>Minor </a:t>
            </a:r>
            <a:r>
              <a:rPr lang="hu-HU" sz="2400" dirty="0" err="1"/>
              <a:t>changes</a:t>
            </a:r>
            <a:r>
              <a:rPr lang="hu-HU" sz="2400" dirty="0"/>
              <a:t> </a:t>
            </a:r>
            <a:r>
              <a:rPr lang="hu-HU" sz="2400" dirty="0" err="1"/>
              <a:t>matters</a:t>
            </a:r>
            <a:r>
              <a:rPr lang="en-GB" sz="2400" b="1" dirty="0"/>
              <a:t> </a:t>
            </a:r>
          </a:p>
        </p:txBody>
      </p:sp>
      <p:pic>
        <p:nvPicPr>
          <p:cNvPr id="54" name="Kép 53" descr="A képen képernyőkép, tér, diagram, szöveg látható&#10;&#10;Automatikusan generált leírás">
            <a:extLst>
              <a:ext uri="{FF2B5EF4-FFF2-40B4-BE49-F238E27FC236}">
                <a16:creationId xmlns:a16="http://schemas.microsoft.com/office/drawing/2014/main" id="{37FE4AC7-2ACB-326B-5CBC-7A026113E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9" y="878830"/>
            <a:ext cx="4142285" cy="29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7" grpId="0" animBg="1"/>
      <p:bldP spid="8" grpId="0"/>
      <p:bldP spid="30" grpId="0" animBg="1"/>
      <p:bldP spid="32" grpId="0" animBg="1"/>
      <p:bldP spid="41" grpId="0" animBg="1"/>
      <p:bldP spid="39" grpId="0" animBg="1"/>
      <p:bldP spid="43" grpId="0" animBg="1"/>
      <p:bldP spid="44" grpId="0" animBg="1"/>
      <p:bldP spid="46" grpId="0" animBg="1"/>
      <p:bldP spid="42" grpId="0" animBg="1"/>
      <p:bldP spid="50" grpId="0"/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1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Markov</a:t>
            </a:r>
            <a:r>
              <a:rPr lang="hu-HU" dirty="0"/>
              <a:t> Decision </a:t>
            </a:r>
            <a:r>
              <a:rPr lang="hu-HU" dirty="0" err="1"/>
              <a:t>Process</a:t>
            </a:r>
            <a:endParaRPr lang="en-GB" dirty="0"/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CC893A80-455D-FF4B-8019-BB96192A7D7A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artalom helye 4">
            <a:extLst>
              <a:ext uri="{FF2B5EF4-FFF2-40B4-BE49-F238E27FC236}">
                <a16:creationId xmlns:a16="http://schemas.microsoft.com/office/drawing/2014/main" id="{8670C3CC-D2B9-4120-95A9-C9FD5CCF91E2}"/>
              </a:ext>
            </a:extLst>
          </p:cNvPr>
          <p:cNvSpPr txBox="1">
            <a:spLocks/>
          </p:cNvSpPr>
          <p:nvPr/>
        </p:nvSpPr>
        <p:spPr>
          <a:xfrm>
            <a:off x="9226405" y="4075959"/>
            <a:ext cx="897437" cy="176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0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4B595DE4-3724-5BA9-3028-6B0F6CC977E8}"/>
              </a:ext>
            </a:extLst>
          </p:cNvPr>
          <p:cNvSpPr txBox="1">
            <a:spLocks/>
          </p:cNvSpPr>
          <p:nvPr/>
        </p:nvSpPr>
        <p:spPr>
          <a:xfrm>
            <a:off x="709536" y="3429000"/>
            <a:ext cx="4276532" cy="1615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hu-HU" sz="2400" b="1" dirty="0" err="1"/>
              <a:t>Rules</a:t>
            </a:r>
            <a:r>
              <a:rPr lang="hu-HU" sz="2400" b="1" dirty="0"/>
              <a:t>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hu-HU" sz="2400" b="1" dirty="0" err="1"/>
              <a:t>Stochastic</a:t>
            </a:r>
            <a:endParaRPr lang="hu-HU" sz="2400" b="1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hu-HU" sz="2400" b="1" dirty="0" err="1"/>
              <a:t>Rewards</a:t>
            </a:r>
            <a:r>
              <a:rPr lang="hu-HU" sz="2400" b="1" dirty="0"/>
              <a:t> </a:t>
            </a:r>
            <a:r>
              <a:rPr lang="hu-HU" sz="2400" b="1" dirty="0" err="1"/>
              <a:t>given</a:t>
            </a:r>
            <a:endParaRPr lang="en-GB" sz="2400" b="1" dirty="0"/>
          </a:p>
        </p:txBody>
      </p:sp>
      <p:pic>
        <p:nvPicPr>
          <p:cNvPr id="10" name="Kép 9" descr="A képen képernyőkép, tér, diagram, szöveg látható&#10;&#10;Automatikusan generált leírás">
            <a:extLst>
              <a:ext uri="{FF2B5EF4-FFF2-40B4-BE49-F238E27FC236}">
                <a16:creationId xmlns:a16="http://schemas.microsoft.com/office/drawing/2014/main" id="{B0D333C9-3B04-AA11-F49B-3C766F498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66" y="878831"/>
            <a:ext cx="3329648" cy="239920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4552304-24C5-C9F0-CF05-7B5AB9A7B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02" y="5044392"/>
            <a:ext cx="2390775" cy="590550"/>
          </a:xfrm>
          <a:prstGeom prst="rect">
            <a:avLst/>
          </a:prstGeom>
        </p:spPr>
      </p:pic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DCCE053B-10C7-41A4-F056-F6BB3CB496CF}"/>
              </a:ext>
            </a:extLst>
          </p:cNvPr>
          <p:cNvGrpSpPr/>
          <p:nvPr/>
        </p:nvGrpSpPr>
        <p:grpSpPr>
          <a:xfrm>
            <a:off x="1090912" y="1187141"/>
            <a:ext cx="2909588" cy="1905139"/>
            <a:chOff x="1090912" y="1187141"/>
            <a:chExt cx="2909588" cy="1905139"/>
          </a:xfrm>
        </p:grpSpPr>
        <p:sp>
          <p:nvSpPr>
            <p:cNvPr id="13" name="Nyíl: jobbra mutató 12">
              <a:extLst>
                <a:ext uri="{FF2B5EF4-FFF2-40B4-BE49-F238E27FC236}">
                  <a16:creationId xmlns:a16="http://schemas.microsoft.com/office/drawing/2014/main" id="{5D9C6A8C-4786-41C2-AF24-F2B4D198ABE6}"/>
                </a:ext>
              </a:extLst>
            </p:cNvPr>
            <p:cNvSpPr/>
            <p:nvPr/>
          </p:nvSpPr>
          <p:spPr>
            <a:xfrm rot="10800000">
              <a:off x="3520440" y="2743664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Nyíl: jobbra mutató 13">
              <a:extLst>
                <a:ext uri="{FF2B5EF4-FFF2-40B4-BE49-F238E27FC236}">
                  <a16:creationId xmlns:a16="http://schemas.microsoft.com/office/drawing/2014/main" id="{884ACD53-B180-8B93-70A4-DE9C9B4F3D79}"/>
                </a:ext>
              </a:extLst>
            </p:cNvPr>
            <p:cNvSpPr/>
            <p:nvPr/>
          </p:nvSpPr>
          <p:spPr>
            <a:xfrm rot="10800000">
              <a:off x="2750082" y="2743665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Nyíl: jobbra mutató 14">
              <a:extLst>
                <a:ext uri="{FF2B5EF4-FFF2-40B4-BE49-F238E27FC236}">
                  <a16:creationId xmlns:a16="http://schemas.microsoft.com/office/drawing/2014/main" id="{D953F1DF-7D0B-4505-720F-C985680F1D82}"/>
                </a:ext>
              </a:extLst>
            </p:cNvPr>
            <p:cNvSpPr/>
            <p:nvPr/>
          </p:nvSpPr>
          <p:spPr>
            <a:xfrm rot="10800000">
              <a:off x="1884843" y="2748425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Nyíl: jobbra mutató 15">
              <a:extLst>
                <a:ext uri="{FF2B5EF4-FFF2-40B4-BE49-F238E27FC236}">
                  <a16:creationId xmlns:a16="http://schemas.microsoft.com/office/drawing/2014/main" id="{E938E407-5D4F-492A-73D8-2A950062FAA6}"/>
                </a:ext>
              </a:extLst>
            </p:cNvPr>
            <p:cNvSpPr/>
            <p:nvPr/>
          </p:nvSpPr>
          <p:spPr>
            <a:xfrm rot="16200000">
              <a:off x="1090911" y="2743665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Nyíl: jobbra mutató 16">
              <a:extLst>
                <a:ext uri="{FF2B5EF4-FFF2-40B4-BE49-F238E27FC236}">
                  <a16:creationId xmlns:a16="http://schemas.microsoft.com/office/drawing/2014/main" id="{9E4A0BE4-A4FF-19DF-8E16-6DF7E2012685}"/>
                </a:ext>
              </a:extLst>
            </p:cNvPr>
            <p:cNvSpPr/>
            <p:nvPr/>
          </p:nvSpPr>
          <p:spPr>
            <a:xfrm rot="16200000">
              <a:off x="1090912" y="1969849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Nyíl: jobbra mutató 17">
              <a:extLst>
                <a:ext uri="{FF2B5EF4-FFF2-40B4-BE49-F238E27FC236}">
                  <a16:creationId xmlns:a16="http://schemas.microsoft.com/office/drawing/2014/main" id="{C452EBCF-100C-01C0-96E6-0CF365BC3D0E}"/>
                </a:ext>
              </a:extLst>
            </p:cNvPr>
            <p:cNvSpPr/>
            <p:nvPr/>
          </p:nvSpPr>
          <p:spPr>
            <a:xfrm rot="16200000">
              <a:off x="2715704" y="1969849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Nyíl: jobbra mutató 18">
              <a:extLst>
                <a:ext uri="{FF2B5EF4-FFF2-40B4-BE49-F238E27FC236}">
                  <a16:creationId xmlns:a16="http://schemas.microsoft.com/office/drawing/2014/main" id="{B7AACFFD-A3E7-B3AA-6005-BB183FC13BA6}"/>
                </a:ext>
              </a:extLst>
            </p:cNvPr>
            <p:cNvSpPr/>
            <p:nvPr/>
          </p:nvSpPr>
          <p:spPr>
            <a:xfrm>
              <a:off x="1090912" y="1196033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Nyíl: jobbra mutató 19">
              <a:extLst>
                <a:ext uri="{FF2B5EF4-FFF2-40B4-BE49-F238E27FC236}">
                  <a16:creationId xmlns:a16="http://schemas.microsoft.com/office/drawing/2014/main" id="{079D85EE-466D-0685-6F3B-175E646BE406}"/>
                </a:ext>
              </a:extLst>
            </p:cNvPr>
            <p:cNvSpPr/>
            <p:nvPr/>
          </p:nvSpPr>
          <p:spPr>
            <a:xfrm>
              <a:off x="1884843" y="1187141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Nyíl: jobbra mutató 20">
              <a:extLst>
                <a:ext uri="{FF2B5EF4-FFF2-40B4-BE49-F238E27FC236}">
                  <a16:creationId xmlns:a16="http://schemas.microsoft.com/office/drawing/2014/main" id="{26080C81-D510-E4DC-8C8E-C0255A17E6A9}"/>
                </a:ext>
              </a:extLst>
            </p:cNvPr>
            <p:cNvSpPr/>
            <p:nvPr/>
          </p:nvSpPr>
          <p:spPr>
            <a:xfrm>
              <a:off x="2687413" y="1187141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B524E60B-8BDF-DD54-B9AF-84F6168775C1}"/>
              </a:ext>
            </a:extLst>
          </p:cNvPr>
          <p:cNvGrpSpPr/>
          <p:nvPr/>
        </p:nvGrpSpPr>
        <p:grpSpPr>
          <a:xfrm>
            <a:off x="5195722" y="878829"/>
            <a:ext cx="5360277" cy="2399207"/>
            <a:chOff x="5195722" y="878829"/>
            <a:chExt cx="5360277" cy="2399207"/>
          </a:xfrm>
        </p:grpSpPr>
        <p:pic>
          <p:nvPicPr>
            <p:cNvPr id="23" name="Kép 22" descr="A képen képernyőkép, tér, diagram, szöveg látható&#10;&#10;Automatikusan generált leírás">
              <a:extLst>
                <a:ext uri="{FF2B5EF4-FFF2-40B4-BE49-F238E27FC236}">
                  <a16:creationId xmlns:a16="http://schemas.microsoft.com/office/drawing/2014/main" id="{EC884B76-E0CF-42BD-B1E5-CF37E96E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351" y="878829"/>
              <a:ext cx="3329648" cy="2399207"/>
            </a:xfrm>
            <a:prstGeom prst="rect">
              <a:avLst/>
            </a:prstGeom>
          </p:spPr>
        </p:pic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EC46F071-4981-C421-D42C-25E50C4EA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722" y="1714895"/>
              <a:ext cx="1962150" cy="676275"/>
            </a:xfrm>
            <a:prstGeom prst="rect">
              <a:avLst/>
            </a:prstGeom>
          </p:spPr>
        </p:pic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4D3E7DB2-491F-F2A2-5B27-1CE572A616CB}"/>
                </a:ext>
              </a:extLst>
            </p:cNvPr>
            <p:cNvGrpSpPr/>
            <p:nvPr/>
          </p:nvGrpSpPr>
          <p:grpSpPr>
            <a:xfrm>
              <a:off x="8866598" y="916781"/>
              <a:ext cx="1521325" cy="2313162"/>
              <a:chOff x="8866598" y="916781"/>
              <a:chExt cx="1521325" cy="2313162"/>
            </a:xfrm>
          </p:grpSpPr>
          <p:sp>
            <p:nvSpPr>
              <p:cNvPr id="29" name="Téglalap 28">
                <a:extLst>
                  <a:ext uri="{FF2B5EF4-FFF2-40B4-BE49-F238E27FC236}">
                    <a16:creationId xmlns:a16="http://schemas.microsoft.com/office/drawing/2014/main" id="{65F2C925-D132-88DD-2E0D-6E143080A122}"/>
                  </a:ext>
                </a:extLst>
              </p:cNvPr>
              <p:cNvSpPr/>
              <p:nvPr/>
            </p:nvSpPr>
            <p:spPr>
              <a:xfrm>
                <a:off x="8870156" y="916781"/>
                <a:ext cx="719614" cy="71011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églalap 30">
                <a:extLst>
                  <a:ext uri="{FF2B5EF4-FFF2-40B4-BE49-F238E27FC236}">
                    <a16:creationId xmlns:a16="http://schemas.microsoft.com/office/drawing/2014/main" id="{6F260349-0E14-97B4-B327-58DFFA9BA7DA}"/>
                  </a:ext>
                </a:extLst>
              </p:cNvPr>
              <p:cNvSpPr/>
              <p:nvPr/>
            </p:nvSpPr>
            <p:spPr>
              <a:xfrm>
                <a:off x="8866598" y="1714895"/>
                <a:ext cx="719614" cy="71249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églalap 34">
                <a:extLst>
                  <a:ext uri="{FF2B5EF4-FFF2-40B4-BE49-F238E27FC236}">
                    <a16:creationId xmlns:a16="http://schemas.microsoft.com/office/drawing/2014/main" id="{7F1A2780-2AC4-2FC2-C448-32DA52D9D403}"/>
                  </a:ext>
                </a:extLst>
              </p:cNvPr>
              <p:cNvSpPr/>
              <p:nvPr/>
            </p:nvSpPr>
            <p:spPr>
              <a:xfrm>
                <a:off x="8878028" y="2538241"/>
                <a:ext cx="719614" cy="691702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F2F273BC-3918-FB4A-5061-3275028BB0C0}"/>
                  </a:ext>
                </a:extLst>
              </p:cNvPr>
              <p:cNvSpPr/>
              <p:nvPr/>
            </p:nvSpPr>
            <p:spPr>
              <a:xfrm>
                <a:off x="9668309" y="2538240"/>
                <a:ext cx="719614" cy="680756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932AC279-6EA2-4D95-FA5E-D583DD2F5145}"/>
              </a:ext>
            </a:extLst>
          </p:cNvPr>
          <p:cNvGrpSpPr/>
          <p:nvPr/>
        </p:nvGrpSpPr>
        <p:grpSpPr>
          <a:xfrm>
            <a:off x="5010988" y="3522177"/>
            <a:ext cx="5524594" cy="2399207"/>
            <a:chOff x="5010988" y="3522177"/>
            <a:chExt cx="5524594" cy="2399207"/>
          </a:xfrm>
        </p:grpSpPr>
        <p:pic>
          <p:nvPicPr>
            <p:cNvPr id="24" name="Kép 23" descr="A képen képernyőkép, tér, diagram, szöveg látható&#10;&#10;Automatikusan generált leírás">
              <a:extLst>
                <a:ext uri="{FF2B5EF4-FFF2-40B4-BE49-F238E27FC236}">
                  <a16:creationId xmlns:a16="http://schemas.microsoft.com/office/drawing/2014/main" id="{F57D08FA-EB7A-1A6A-946B-94CD6D43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934" y="3522177"/>
              <a:ext cx="3329648" cy="2399207"/>
            </a:xfrm>
            <a:prstGeom prst="rect">
              <a:avLst/>
            </a:prstGeom>
          </p:spPr>
        </p:pic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28B16F53-4645-C669-E50C-F1EFF7A7E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0988" y="4310967"/>
              <a:ext cx="2095500" cy="685800"/>
            </a:xfrm>
            <a:prstGeom prst="rect">
              <a:avLst/>
            </a:prstGeom>
          </p:spPr>
        </p:pic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C043419F-837A-D0A1-67B0-89E187991E9B}"/>
                </a:ext>
              </a:extLst>
            </p:cNvPr>
            <p:cNvGrpSpPr/>
            <p:nvPr/>
          </p:nvGrpSpPr>
          <p:grpSpPr>
            <a:xfrm>
              <a:off x="8849705" y="3562836"/>
              <a:ext cx="1521325" cy="2317133"/>
              <a:chOff x="8849705" y="3562836"/>
              <a:chExt cx="1521325" cy="2317133"/>
            </a:xfrm>
          </p:grpSpPr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7C52F60A-FDC4-DC05-A6EF-C344B9A51718}"/>
                  </a:ext>
                </a:extLst>
              </p:cNvPr>
              <p:cNvSpPr/>
              <p:nvPr/>
            </p:nvSpPr>
            <p:spPr>
              <a:xfrm>
                <a:off x="8853263" y="3562836"/>
                <a:ext cx="719614" cy="695673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01F873C8-A9BC-F71D-2D88-B9040A1D9000}"/>
                  </a:ext>
                </a:extLst>
              </p:cNvPr>
              <p:cNvSpPr/>
              <p:nvPr/>
            </p:nvSpPr>
            <p:spPr>
              <a:xfrm>
                <a:off x="8849705" y="4360950"/>
                <a:ext cx="719614" cy="695673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29C94A1E-C3B1-5627-1F8F-765B67EFF4F1}"/>
                  </a:ext>
                </a:extLst>
              </p:cNvPr>
              <p:cNvSpPr/>
              <p:nvPr/>
            </p:nvSpPr>
            <p:spPr>
              <a:xfrm>
                <a:off x="8861135" y="5184296"/>
                <a:ext cx="719614" cy="695673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églalap 44">
                <a:extLst>
                  <a:ext uri="{FF2B5EF4-FFF2-40B4-BE49-F238E27FC236}">
                    <a16:creationId xmlns:a16="http://schemas.microsoft.com/office/drawing/2014/main" id="{8B792B10-C710-09C4-1220-FFD1141EFB8C}"/>
                  </a:ext>
                </a:extLst>
              </p:cNvPr>
              <p:cNvSpPr/>
              <p:nvPr/>
            </p:nvSpPr>
            <p:spPr>
              <a:xfrm>
                <a:off x="9651416" y="5184295"/>
                <a:ext cx="719614" cy="695673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1" name="Csoportba foglalás 60">
            <a:extLst>
              <a:ext uri="{FF2B5EF4-FFF2-40B4-BE49-F238E27FC236}">
                <a16:creationId xmlns:a16="http://schemas.microsoft.com/office/drawing/2014/main" id="{DE05CC27-5BF1-1C97-D015-3603CA3D8601}"/>
              </a:ext>
            </a:extLst>
          </p:cNvPr>
          <p:cNvGrpSpPr/>
          <p:nvPr/>
        </p:nvGrpSpPr>
        <p:grpSpPr>
          <a:xfrm>
            <a:off x="4645827" y="2944499"/>
            <a:ext cx="2204450" cy="1148617"/>
            <a:chOff x="4613786" y="2515150"/>
            <a:chExt cx="2204450" cy="1148617"/>
          </a:xfrm>
        </p:grpSpPr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1B3524FC-D76C-5E7B-B258-1E7A3F1A9F31}"/>
                </a:ext>
              </a:extLst>
            </p:cNvPr>
            <p:cNvSpPr/>
            <p:nvPr/>
          </p:nvSpPr>
          <p:spPr>
            <a:xfrm>
              <a:off x="4613786" y="2515150"/>
              <a:ext cx="2197927" cy="11486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Nyíl: jobbra mutató 54">
              <a:extLst>
                <a:ext uri="{FF2B5EF4-FFF2-40B4-BE49-F238E27FC236}">
                  <a16:creationId xmlns:a16="http://schemas.microsoft.com/office/drawing/2014/main" id="{53C5D5DC-2493-75B2-9781-235640151C6A}"/>
                </a:ext>
              </a:extLst>
            </p:cNvPr>
            <p:cNvSpPr/>
            <p:nvPr/>
          </p:nvSpPr>
          <p:spPr>
            <a:xfrm rot="16200000">
              <a:off x="4681363" y="3191172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Nyíl: jobbra mutató 55">
              <a:extLst>
                <a:ext uri="{FF2B5EF4-FFF2-40B4-BE49-F238E27FC236}">
                  <a16:creationId xmlns:a16="http://schemas.microsoft.com/office/drawing/2014/main" id="{E77ED990-2B3E-6D35-FCCB-F310B1B1B669}"/>
                </a:ext>
              </a:extLst>
            </p:cNvPr>
            <p:cNvSpPr/>
            <p:nvPr/>
          </p:nvSpPr>
          <p:spPr>
            <a:xfrm rot="5400000">
              <a:off x="5052091" y="3191172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Nyíl: jobbra mutató 56">
              <a:extLst>
                <a:ext uri="{FF2B5EF4-FFF2-40B4-BE49-F238E27FC236}">
                  <a16:creationId xmlns:a16="http://schemas.microsoft.com/office/drawing/2014/main" id="{642E3B38-046D-0090-E33B-6D4345596931}"/>
                </a:ext>
              </a:extLst>
            </p:cNvPr>
            <p:cNvSpPr/>
            <p:nvPr/>
          </p:nvSpPr>
          <p:spPr>
            <a:xfrm rot="10800000">
              <a:off x="5571014" y="3207084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Nyíl: jobbra mutató 57">
              <a:extLst>
                <a:ext uri="{FF2B5EF4-FFF2-40B4-BE49-F238E27FC236}">
                  <a16:creationId xmlns:a16="http://schemas.microsoft.com/office/drawing/2014/main" id="{8C907E9B-6E83-10F0-5A67-EA2FFC6FE6DB}"/>
                </a:ext>
              </a:extLst>
            </p:cNvPr>
            <p:cNvSpPr/>
            <p:nvPr/>
          </p:nvSpPr>
          <p:spPr>
            <a:xfrm>
              <a:off x="6221382" y="3207084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BD7183D4-C677-4CF5-3438-42B905BE510B}"/>
                </a:ext>
              </a:extLst>
            </p:cNvPr>
            <p:cNvSpPr txBox="1"/>
            <p:nvPr/>
          </p:nvSpPr>
          <p:spPr>
            <a:xfrm>
              <a:off x="4613786" y="2515150"/>
              <a:ext cx="2204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800" b="1" dirty="0">
                  <a:solidFill>
                    <a:srgbClr val="FF0000"/>
                  </a:solidFill>
                </a:rPr>
                <a:t>Action </a:t>
              </a:r>
              <a:r>
                <a:rPr lang="hu-HU" sz="2800" b="1" dirty="0" err="1">
                  <a:solidFill>
                    <a:srgbClr val="FF0000"/>
                  </a:solidFill>
                </a:rPr>
                <a:t>Space</a:t>
              </a:r>
              <a:r>
                <a:rPr lang="hu-HU" sz="2800" b="1" dirty="0">
                  <a:solidFill>
                    <a:srgbClr val="FF0000"/>
                  </a:solidFill>
                </a:rPr>
                <a:t>: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70AFAE5E-C1AB-FDA5-99E9-EAA01B3D3128}"/>
              </a:ext>
            </a:extLst>
          </p:cNvPr>
          <p:cNvGrpSpPr/>
          <p:nvPr/>
        </p:nvGrpSpPr>
        <p:grpSpPr>
          <a:xfrm>
            <a:off x="7314108" y="982320"/>
            <a:ext cx="2826450" cy="2215368"/>
            <a:chOff x="7311162" y="969664"/>
            <a:chExt cx="2826450" cy="2215368"/>
          </a:xfrm>
        </p:grpSpPr>
        <p:sp>
          <p:nvSpPr>
            <p:cNvPr id="62" name="Nyíl: jobbra mutató 61">
              <a:extLst>
                <a:ext uri="{FF2B5EF4-FFF2-40B4-BE49-F238E27FC236}">
                  <a16:creationId xmlns:a16="http://schemas.microsoft.com/office/drawing/2014/main" id="{3AC082F9-B2AE-238F-8C15-5983370EDF5D}"/>
                </a:ext>
              </a:extLst>
            </p:cNvPr>
            <p:cNvSpPr/>
            <p:nvPr/>
          </p:nvSpPr>
          <p:spPr>
            <a:xfrm rot="5400000">
              <a:off x="9788997" y="2759249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Nyíl: jobbra mutató 63">
              <a:extLst>
                <a:ext uri="{FF2B5EF4-FFF2-40B4-BE49-F238E27FC236}">
                  <a16:creationId xmlns:a16="http://schemas.microsoft.com/office/drawing/2014/main" id="{613F5286-BF29-E52D-F75C-8EA08B077788}"/>
                </a:ext>
              </a:extLst>
            </p:cNvPr>
            <p:cNvSpPr/>
            <p:nvPr/>
          </p:nvSpPr>
          <p:spPr>
            <a:xfrm rot="10800000">
              <a:off x="8993786" y="1975909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Nyíl: jobbra mutató 64">
              <a:extLst>
                <a:ext uri="{FF2B5EF4-FFF2-40B4-BE49-F238E27FC236}">
                  <a16:creationId xmlns:a16="http://schemas.microsoft.com/office/drawing/2014/main" id="{D4D58C1C-FB06-F0F0-F549-250802460805}"/>
                </a:ext>
              </a:extLst>
            </p:cNvPr>
            <p:cNvSpPr/>
            <p:nvPr/>
          </p:nvSpPr>
          <p:spPr>
            <a:xfrm rot="10800000">
              <a:off x="8994070" y="1155101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Csoportba foglalás 73">
              <a:extLst>
                <a:ext uri="{FF2B5EF4-FFF2-40B4-BE49-F238E27FC236}">
                  <a16:creationId xmlns:a16="http://schemas.microsoft.com/office/drawing/2014/main" id="{AD12C8E1-1C90-C20F-D274-FE8EB08D4F19}"/>
                </a:ext>
              </a:extLst>
            </p:cNvPr>
            <p:cNvGrpSpPr/>
            <p:nvPr/>
          </p:nvGrpSpPr>
          <p:grpSpPr>
            <a:xfrm>
              <a:off x="8111175" y="2560195"/>
              <a:ext cx="636259" cy="624837"/>
              <a:chOff x="8111175" y="2560195"/>
              <a:chExt cx="636259" cy="624837"/>
            </a:xfrm>
          </p:grpSpPr>
          <p:sp>
            <p:nvSpPr>
              <p:cNvPr id="70" name="Nyíl: jobbra mutató 69">
                <a:extLst>
                  <a:ext uri="{FF2B5EF4-FFF2-40B4-BE49-F238E27FC236}">
                    <a16:creationId xmlns:a16="http://schemas.microsoft.com/office/drawing/2014/main" id="{9A4E7B16-D87B-DE1D-CD3A-CA3F542BD214}"/>
                  </a:ext>
                </a:extLst>
              </p:cNvPr>
              <p:cNvSpPr/>
              <p:nvPr/>
            </p:nvSpPr>
            <p:spPr>
              <a:xfrm rot="10800000">
                <a:off x="8111175" y="274557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Nyíl: jobbra mutató 70">
                <a:extLst>
                  <a:ext uri="{FF2B5EF4-FFF2-40B4-BE49-F238E27FC236}">
                    <a16:creationId xmlns:a16="http://schemas.microsoft.com/office/drawing/2014/main" id="{79BEFA3A-493D-F5CA-57B2-E0A9E5C174DF}"/>
                  </a:ext>
                </a:extLst>
              </p:cNvPr>
              <p:cNvSpPr/>
              <p:nvPr/>
            </p:nvSpPr>
            <p:spPr>
              <a:xfrm>
                <a:off x="8267374" y="2747938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Nyíl: jobbra mutató 71">
                <a:extLst>
                  <a:ext uri="{FF2B5EF4-FFF2-40B4-BE49-F238E27FC236}">
                    <a16:creationId xmlns:a16="http://schemas.microsoft.com/office/drawing/2014/main" id="{C9B071AF-8CB2-7EA4-9F8A-15129E31B609}"/>
                  </a:ext>
                </a:extLst>
              </p:cNvPr>
              <p:cNvSpPr/>
              <p:nvPr/>
            </p:nvSpPr>
            <p:spPr>
              <a:xfrm rot="16200000">
                <a:off x="8191034" y="269164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Nyíl: jobbra mutató 72">
                <a:extLst>
                  <a:ext uri="{FF2B5EF4-FFF2-40B4-BE49-F238E27FC236}">
                    <a16:creationId xmlns:a16="http://schemas.microsoft.com/office/drawing/2014/main" id="{D8672EA9-CCF1-EFFD-24E1-9651446585A7}"/>
                  </a:ext>
                </a:extLst>
              </p:cNvPr>
              <p:cNvSpPr/>
              <p:nvPr/>
            </p:nvSpPr>
            <p:spPr>
              <a:xfrm rot="5400000">
                <a:off x="8198030" y="2836417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Csoportba foglalás 74">
              <a:extLst>
                <a:ext uri="{FF2B5EF4-FFF2-40B4-BE49-F238E27FC236}">
                  <a16:creationId xmlns:a16="http://schemas.microsoft.com/office/drawing/2014/main" id="{83912956-D96D-891A-BD0D-24123E0E37FD}"/>
                </a:ext>
              </a:extLst>
            </p:cNvPr>
            <p:cNvGrpSpPr/>
            <p:nvPr/>
          </p:nvGrpSpPr>
          <p:grpSpPr>
            <a:xfrm>
              <a:off x="7311162" y="2560195"/>
              <a:ext cx="636259" cy="624837"/>
              <a:chOff x="8111175" y="2560195"/>
              <a:chExt cx="636259" cy="624837"/>
            </a:xfrm>
          </p:grpSpPr>
          <p:sp>
            <p:nvSpPr>
              <p:cNvPr id="76" name="Nyíl: jobbra mutató 75">
                <a:extLst>
                  <a:ext uri="{FF2B5EF4-FFF2-40B4-BE49-F238E27FC236}">
                    <a16:creationId xmlns:a16="http://schemas.microsoft.com/office/drawing/2014/main" id="{15375ADB-17CA-9DE3-1D5E-DDD23769D606}"/>
                  </a:ext>
                </a:extLst>
              </p:cNvPr>
              <p:cNvSpPr/>
              <p:nvPr/>
            </p:nvSpPr>
            <p:spPr>
              <a:xfrm rot="10800000">
                <a:off x="8111175" y="274557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Nyíl: jobbra mutató 76">
                <a:extLst>
                  <a:ext uri="{FF2B5EF4-FFF2-40B4-BE49-F238E27FC236}">
                    <a16:creationId xmlns:a16="http://schemas.microsoft.com/office/drawing/2014/main" id="{848F956F-A41E-2F80-987A-C15115FDAD37}"/>
                  </a:ext>
                </a:extLst>
              </p:cNvPr>
              <p:cNvSpPr/>
              <p:nvPr/>
            </p:nvSpPr>
            <p:spPr>
              <a:xfrm>
                <a:off x="8267374" y="2747938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Nyíl: jobbra mutató 77">
                <a:extLst>
                  <a:ext uri="{FF2B5EF4-FFF2-40B4-BE49-F238E27FC236}">
                    <a16:creationId xmlns:a16="http://schemas.microsoft.com/office/drawing/2014/main" id="{5BE911B4-A434-83A9-0CB1-722ECFA26E25}"/>
                  </a:ext>
                </a:extLst>
              </p:cNvPr>
              <p:cNvSpPr/>
              <p:nvPr/>
            </p:nvSpPr>
            <p:spPr>
              <a:xfrm rot="16200000">
                <a:off x="8191034" y="269164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Nyíl: jobbra mutató 78">
                <a:extLst>
                  <a:ext uri="{FF2B5EF4-FFF2-40B4-BE49-F238E27FC236}">
                    <a16:creationId xmlns:a16="http://schemas.microsoft.com/office/drawing/2014/main" id="{844C19AC-E21A-3E5C-4907-7CEA754F3F29}"/>
                  </a:ext>
                </a:extLst>
              </p:cNvPr>
              <p:cNvSpPr/>
              <p:nvPr/>
            </p:nvSpPr>
            <p:spPr>
              <a:xfrm rot="5400000">
                <a:off x="8198030" y="2836417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Csoportba foglalás 79">
              <a:extLst>
                <a:ext uri="{FF2B5EF4-FFF2-40B4-BE49-F238E27FC236}">
                  <a16:creationId xmlns:a16="http://schemas.microsoft.com/office/drawing/2014/main" id="{99160378-E301-EF9F-2EC3-725891BB83F6}"/>
                </a:ext>
              </a:extLst>
            </p:cNvPr>
            <p:cNvGrpSpPr/>
            <p:nvPr/>
          </p:nvGrpSpPr>
          <p:grpSpPr>
            <a:xfrm>
              <a:off x="7311162" y="1769939"/>
              <a:ext cx="636259" cy="624837"/>
              <a:chOff x="8111175" y="2560195"/>
              <a:chExt cx="636259" cy="624837"/>
            </a:xfrm>
          </p:grpSpPr>
          <p:sp>
            <p:nvSpPr>
              <p:cNvPr id="81" name="Nyíl: jobbra mutató 80">
                <a:extLst>
                  <a:ext uri="{FF2B5EF4-FFF2-40B4-BE49-F238E27FC236}">
                    <a16:creationId xmlns:a16="http://schemas.microsoft.com/office/drawing/2014/main" id="{1E276AE9-97C7-BBE9-B9A4-6EB9587A2708}"/>
                  </a:ext>
                </a:extLst>
              </p:cNvPr>
              <p:cNvSpPr/>
              <p:nvPr/>
            </p:nvSpPr>
            <p:spPr>
              <a:xfrm rot="10800000">
                <a:off x="8111175" y="274557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Nyíl: jobbra mutató 81">
                <a:extLst>
                  <a:ext uri="{FF2B5EF4-FFF2-40B4-BE49-F238E27FC236}">
                    <a16:creationId xmlns:a16="http://schemas.microsoft.com/office/drawing/2014/main" id="{70E4973D-FE7E-3C49-9460-02C74A436854}"/>
                  </a:ext>
                </a:extLst>
              </p:cNvPr>
              <p:cNvSpPr/>
              <p:nvPr/>
            </p:nvSpPr>
            <p:spPr>
              <a:xfrm>
                <a:off x="8267374" y="2747938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Nyíl: jobbra mutató 82">
                <a:extLst>
                  <a:ext uri="{FF2B5EF4-FFF2-40B4-BE49-F238E27FC236}">
                    <a16:creationId xmlns:a16="http://schemas.microsoft.com/office/drawing/2014/main" id="{BB3A9FF7-0289-FF7C-1DE1-67FFC3FFF4E7}"/>
                  </a:ext>
                </a:extLst>
              </p:cNvPr>
              <p:cNvSpPr/>
              <p:nvPr/>
            </p:nvSpPr>
            <p:spPr>
              <a:xfrm rot="16200000">
                <a:off x="8191034" y="269164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Nyíl: jobbra mutató 83">
                <a:extLst>
                  <a:ext uri="{FF2B5EF4-FFF2-40B4-BE49-F238E27FC236}">
                    <a16:creationId xmlns:a16="http://schemas.microsoft.com/office/drawing/2014/main" id="{6727B684-00C8-233D-ADDE-C6B3CF61B0A6}"/>
                  </a:ext>
                </a:extLst>
              </p:cNvPr>
              <p:cNvSpPr/>
              <p:nvPr/>
            </p:nvSpPr>
            <p:spPr>
              <a:xfrm rot="5400000">
                <a:off x="8198030" y="2836417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Csoportba foglalás 84">
              <a:extLst>
                <a:ext uri="{FF2B5EF4-FFF2-40B4-BE49-F238E27FC236}">
                  <a16:creationId xmlns:a16="http://schemas.microsoft.com/office/drawing/2014/main" id="{7A7A2D06-941F-A2D3-3675-753C80547F31}"/>
                </a:ext>
              </a:extLst>
            </p:cNvPr>
            <p:cNvGrpSpPr/>
            <p:nvPr/>
          </p:nvGrpSpPr>
          <p:grpSpPr>
            <a:xfrm>
              <a:off x="7319917" y="969664"/>
              <a:ext cx="636259" cy="624837"/>
              <a:chOff x="8111175" y="2560195"/>
              <a:chExt cx="636259" cy="624837"/>
            </a:xfrm>
          </p:grpSpPr>
          <p:sp>
            <p:nvSpPr>
              <p:cNvPr id="86" name="Nyíl: jobbra mutató 85">
                <a:extLst>
                  <a:ext uri="{FF2B5EF4-FFF2-40B4-BE49-F238E27FC236}">
                    <a16:creationId xmlns:a16="http://schemas.microsoft.com/office/drawing/2014/main" id="{58D5665F-640B-A898-874D-15A37FB41AEA}"/>
                  </a:ext>
                </a:extLst>
              </p:cNvPr>
              <p:cNvSpPr/>
              <p:nvPr/>
            </p:nvSpPr>
            <p:spPr>
              <a:xfrm rot="10800000">
                <a:off x="8111175" y="274557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Nyíl: jobbra mutató 86">
                <a:extLst>
                  <a:ext uri="{FF2B5EF4-FFF2-40B4-BE49-F238E27FC236}">
                    <a16:creationId xmlns:a16="http://schemas.microsoft.com/office/drawing/2014/main" id="{7C650DBE-E50C-9A48-3B73-F7E3AEDE3D0C}"/>
                  </a:ext>
                </a:extLst>
              </p:cNvPr>
              <p:cNvSpPr/>
              <p:nvPr/>
            </p:nvSpPr>
            <p:spPr>
              <a:xfrm>
                <a:off x="8267374" y="2747938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Nyíl: jobbra mutató 87">
                <a:extLst>
                  <a:ext uri="{FF2B5EF4-FFF2-40B4-BE49-F238E27FC236}">
                    <a16:creationId xmlns:a16="http://schemas.microsoft.com/office/drawing/2014/main" id="{957889D0-8622-C4A9-A9D6-4BB151C9EEBD}"/>
                  </a:ext>
                </a:extLst>
              </p:cNvPr>
              <p:cNvSpPr/>
              <p:nvPr/>
            </p:nvSpPr>
            <p:spPr>
              <a:xfrm rot="16200000">
                <a:off x="8191034" y="269164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Nyíl: jobbra mutató 88">
                <a:extLst>
                  <a:ext uri="{FF2B5EF4-FFF2-40B4-BE49-F238E27FC236}">
                    <a16:creationId xmlns:a16="http://schemas.microsoft.com/office/drawing/2014/main" id="{58D29DF6-29D4-61C1-5CD3-5F81C23234BE}"/>
                  </a:ext>
                </a:extLst>
              </p:cNvPr>
              <p:cNvSpPr/>
              <p:nvPr/>
            </p:nvSpPr>
            <p:spPr>
              <a:xfrm rot="5400000">
                <a:off x="8198030" y="2836417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Csoportba foglalás 89">
              <a:extLst>
                <a:ext uri="{FF2B5EF4-FFF2-40B4-BE49-F238E27FC236}">
                  <a16:creationId xmlns:a16="http://schemas.microsoft.com/office/drawing/2014/main" id="{9C3B7AFB-3188-503F-4FC5-FFD376517707}"/>
                </a:ext>
              </a:extLst>
            </p:cNvPr>
            <p:cNvGrpSpPr/>
            <p:nvPr/>
          </p:nvGrpSpPr>
          <p:grpSpPr>
            <a:xfrm>
              <a:off x="8140176" y="969664"/>
              <a:ext cx="636259" cy="624837"/>
              <a:chOff x="8111175" y="2560195"/>
              <a:chExt cx="636259" cy="624837"/>
            </a:xfrm>
          </p:grpSpPr>
          <p:sp>
            <p:nvSpPr>
              <p:cNvPr id="91" name="Nyíl: jobbra mutató 90">
                <a:extLst>
                  <a:ext uri="{FF2B5EF4-FFF2-40B4-BE49-F238E27FC236}">
                    <a16:creationId xmlns:a16="http://schemas.microsoft.com/office/drawing/2014/main" id="{38676550-457B-27F0-0E90-E94307AF1EF7}"/>
                  </a:ext>
                </a:extLst>
              </p:cNvPr>
              <p:cNvSpPr/>
              <p:nvPr/>
            </p:nvSpPr>
            <p:spPr>
              <a:xfrm rot="10800000">
                <a:off x="8111175" y="274557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Nyíl: jobbra mutató 91">
                <a:extLst>
                  <a:ext uri="{FF2B5EF4-FFF2-40B4-BE49-F238E27FC236}">
                    <a16:creationId xmlns:a16="http://schemas.microsoft.com/office/drawing/2014/main" id="{DFDE34C3-0358-D67D-4EC0-22BA17A42451}"/>
                  </a:ext>
                </a:extLst>
              </p:cNvPr>
              <p:cNvSpPr/>
              <p:nvPr/>
            </p:nvSpPr>
            <p:spPr>
              <a:xfrm>
                <a:off x="8267374" y="2747938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Nyíl: jobbra mutató 92">
                <a:extLst>
                  <a:ext uri="{FF2B5EF4-FFF2-40B4-BE49-F238E27FC236}">
                    <a16:creationId xmlns:a16="http://schemas.microsoft.com/office/drawing/2014/main" id="{D197C4C2-667D-6CF4-7218-FAD08738B805}"/>
                  </a:ext>
                </a:extLst>
              </p:cNvPr>
              <p:cNvSpPr/>
              <p:nvPr/>
            </p:nvSpPr>
            <p:spPr>
              <a:xfrm rot="16200000">
                <a:off x="8191034" y="269164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Nyíl: jobbra mutató 93">
                <a:extLst>
                  <a:ext uri="{FF2B5EF4-FFF2-40B4-BE49-F238E27FC236}">
                    <a16:creationId xmlns:a16="http://schemas.microsoft.com/office/drawing/2014/main" id="{D37EBFBE-2DDA-56A8-EA33-EA0CC8493433}"/>
                  </a:ext>
                </a:extLst>
              </p:cNvPr>
              <p:cNvSpPr/>
              <p:nvPr/>
            </p:nvSpPr>
            <p:spPr>
              <a:xfrm rot="5400000">
                <a:off x="8198030" y="2836417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Csoportba foglalás 94">
              <a:extLst>
                <a:ext uri="{FF2B5EF4-FFF2-40B4-BE49-F238E27FC236}">
                  <a16:creationId xmlns:a16="http://schemas.microsoft.com/office/drawing/2014/main" id="{771D7D1A-DB89-C06D-967F-0849E73DD5FE}"/>
                </a:ext>
              </a:extLst>
            </p:cNvPr>
            <p:cNvGrpSpPr/>
            <p:nvPr/>
          </p:nvGrpSpPr>
          <p:grpSpPr>
            <a:xfrm>
              <a:off x="8903633" y="2551499"/>
              <a:ext cx="636259" cy="624837"/>
              <a:chOff x="8111175" y="2560195"/>
              <a:chExt cx="636259" cy="624837"/>
            </a:xfrm>
          </p:grpSpPr>
          <p:sp>
            <p:nvSpPr>
              <p:cNvPr id="96" name="Nyíl: jobbra mutató 95">
                <a:extLst>
                  <a:ext uri="{FF2B5EF4-FFF2-40B4-BE49-F238E27FC236}">
                    <a16:creationId xmlns:a16="http://schemas.microsoft.com/office/drawing/2014/main" id="{8DBD71DF-909C-D0E6-CCF0-E7369BABFDA6}"/>
                  </a:ext>
                </a:extLst>
              </p:cNvPr>
              <p:cNvSpPr/>
              <p:nvPr/>
            </p:nvSpPr>
            <p:spPr>
              <a:xfrm rot="10800000">
                <a:off x="8111175" y="274557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Nyíl: jobbra mutató 96">
                <a:extLst>
                  <a:ext uri="{FF2B5EF4-FFF2-40B4-BE49-F238E27FC236}">
                    <a16:creationId xmlns:a16="http://schemas.microsoft.com/office/drawing/2014/main" id="{EA1651F7-2B0B-359E-11D7-C15DE99A4609}"/>
                  </a:ext>
                </a:extLst>
              </p:cNvPr>
              <p:cNvSpPr/>
              <p:nvPr/>
            </p:nvSpPr>
            <p:spPr>
              <a:xfrm>
                <a:off x="8267374" y="2747938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Nyíl: jobbra mutató 97">
                <a:extLst>
                  <a:ext uri="{FF2B5EF4-FFF2-40B4-BE49-F238E27FC236}">
                    <a16:creationId xmlns:a16="http://schemas.microsoft.com/office/drawing/2014/main" id="{D65E2BA4-B6A5-3078-7FF5-A876057E1326}"/>
                  </a:ext>
                </a:extLst>
              </p:cNvPr>
              <p:cNvSpPr/>
              <p:nvPr/>
            </p:nvSpPr>
            <p:spPr>
              <a:xfrm rot="16200000">
                <a:off x="8191034" y="2691640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Nyíl: jobbra mutató 98">
                <a:extLst>
                  <a:ext uri="{FF2B5EF4-FFF2-40B4-BE49-F238E27FC236}">
                    <a16:creationId xmlns:a16="http://schemas.microsoft.com/office/drawing/2014/main" id="{A0794BD2-4F2F-353B-8190-D1513217BACF}"/>
                  </a:ext>
                </a:extLst>
              </p:cNvPr>
              <p:cNvSpPr/>
              <p:nvPr/>
            </p:nvSpPr>
            <p:spPr>
              <a:xfrm rot="5400000">
                <a:off x="8198030" y="2836417"/>
                <a:ext cx="480060" cy="21717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E82C72E8-FE8A-2E2B-7AE1-F6355C807796}"/>
              </a:ext>
            </a:extLst>
          </p:cNvPr>
          <p:cNvGrpSpPr/>
          <p:nvPr/>
        </p:nvGrpSpPr>
        <p:grpSpPr>
          <a:xfrm>
            <a:off x="7380065" y="3805350"/>
            <a:ext cx="2733535" cy="1971813"/>
            <a:chOff x="7380065" y="3805350"/>
            <a:chExt cx="2733535" cy="1971813"/>
          </a:xfrm>
        </p:grpSpPr>
        <p:sp>
          <p:nvSpPr>
            <p:cNvPr id="66" name="Nyíl: jobbra mutató 65">
              <a:extLst>
                <a:ext uri="{FF2B5EF4-FFF2-40B4-BE49-F238E27FC236}">
                  <a16:creationId xmlns:a16="http://schemas.microsoft.com/office/drawing/2014/main" id="{B2389D24-E9D5-9A30-BE96-FF2A4905F566}"/>
                </a:ext>
              </a:extLst>
            </p:cNvPr>
            <p:cNvSpPr/>
            <p:nvPr/>
          </p:nvSpPr>
          <p:spPr>
            <a:xfrm rot="16200000">
              <a:off x="9764985" y="5428548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Nyíl: jobbra mutató 66">
              <a:extLst>
                <a:ext uri="{FF2B5EF4-FFF2-40B4-BE49-F238E27FC236}">
                  <a16:creationId xmlns:a16="http://schemas.microsoft.com/office/drawing/2014/main" id="{28675B17-F36A-6CF3-E5D2-C13E1A4CBC2D}"/>
                </a:ext>
              </a:extLst>
            </p:cNvPr>
            <p:cNvSpPr/>
            <p:nvPr/>
          </p:nvSpPr>
          <p:spPr>
            <a:xfrm>
              <a:off x="8967108" y="5400686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Nyíl: jobbra mutató 67">
              <a:extLst>
                <a:ext uri="{FF2B5EF4-FFF2-40B4-BE49-F238E27FC236}">
                  <a16:creationId xmlns:a16="http://schemas.microsoft.com/office/drawing/2014/main" id="{B5968225-E4B1-79A8-BBF5-0DA6F7BEA201}"/>
                </a:ext>
              </a:extLst>
            </p:cNvPr>
            <p:cNvSpPr/>
            <p:nvPr/>
          </p:nvSpPr>
          <p:spPr>
            <a:xfrm>
              <a:off x="8973040" y="4595121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Nyíl: jobbra mutató 68">
              <a:extLst>
                <a:ext uri="{FF2B5EF4-FFF2-40B4-BE49-F238E27FC236}">
                  <a16:creationId xmlns:a16="http://schemas.microsoft.com/office/drawing/2014/main" id="{04D7D019-250F-F599-FE6C-8CDF0BFFD0A1}"/>
                </a:ext>
              </a:extLst>
            </p:cNvPr>
            <p:cNvSpPr/>
            <p:nvPr/>
          </p:nvSpPr>
          <p:spPr>
            <a:xfrm>
              <a:off x="8970058" y="3805350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Nyíl: jobbra mutató 99">
              <a:extLst>
                <a:ext uri="{FF2B5EF4-FFF2-40B4-BE49-F238E27FC236}">
                  <a16:creationId xmlns:a16="http://schemas.microsoft.com/office/drawing/2014/main" id="{2E260F05-0A7C-7AD8-51B4-90610D12842D}"/>
                </a:ext>
              </a:extLst>
            </p:cNvPr>
            <p:cNvSpPr/>
            <p:nvPr/>
          </p:nvSpPr>
          <p:spPr>
            <a:xfrm>
              <a:off x="8186685" y="5391241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Nyíl: jobbra mutató 100">
              <a:extLst>
                <a:ext uri="{FF2B5EF4-FFF2-40B4-BE49-F238E27FC236}">
                  <a16:creationId xmlns:a16="http://schemas.microsoft.com/office/drawing/2014/main" id="{91C49278-F79D-32BD-305F-B872F9F94359}"/>
                </a:ext>
              </a:extLst>
            </p:cNvPr>
            <p:cNvSpPr/>
            <p:nvPr/>
          </p:nvSpPr>
          <p:spPr>
            <a:xfrm>
              <a:off x="7391021" y="5400686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Nyíl: jobbra mutató 101">
              <a:extLst>
                <a:ext uri="{FF2B5EF4-FFF2-40B4-BE49-F238E27FC236}">
                  <a16:creationId xmlns:a16="http://schemas.microsoft.com/office/drawing/2014/main" id="{1ABBE1DF-371E-4E8E-8EDB-9BBABE4E5684}"/>
                </a:ext>
              </a:extLst>
            </p:cNvPr>
            <p:cNvSpPr/>
            <p:nvPr/>
          </p:nvSpPr>
          <p:spPr>
            <a:xfrm>
              <a:off x="8176093" y="3806309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Nyíl: jobbra mutató 102">
              <a:extLst>
                <a:ext uri="{FF2B5EF4-FFF2-40B4-BE49-F238E27FC236}">
                  <a16:creationId xmlns:a16="http://schemas.microsoft.com/office/drawing/2014/main" id="{D2B70536-2A8F-FCF7-18D7-7F00D885461D}"/>
                </a:ext>
              </a:extLst>
            </p:cNvPr>
            <p:cNvSpPr/>
            <p:nvPr/>
          </p:nvSpPr>
          <p:spPr>
            <a:xfrm>
              <a:off x="7380065" y="3810607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Nyíl: jobbra mutató 103">
              <a:extLst>
                <a:ext uri="{FF2B5EF4-FFF2-40B4-BE49-F238E27FC236}">
                  <a16:creationId xmlns:a16="http://schemas.microsoft.com/office/drawing/2014/main" id="{AB07C7FA-61E9-1460-A680-8291A22B25F1}"/>
                </a:ext>
              </a:extLst>
            </p:cNvPr>
            <p:cNvSpPr/>
            <p:nvPr/>
          </p:nvSpPr>
          <p:spPr>
            <a:xfrm rot="16200000">
              <a:off x="7371306" y="4612514"/>
              <a:ext cx="480060" cy="21717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2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10455230" cy="5492517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(RL) – Key </a:t>
            </a:r>
            <a:r>
              <a:rPr lang="hu-HU" dirty="0" err="1"/>
              <a:t>concept</a:t>
            </a:r>
            <a:endParaRPr lang="en-GB" dirty="0"/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F2407FFE-D5AA-1B07-F778-AE1741200010}"/>
              </a:ext>
            </a:extLst>
          </p:cNvPr>
          <p:cNvSpPr/>
          <p:nvPr/>
        </p:nvSpPr>
        <p:spPr>
          <a:xfrm>
            <a:off x="2575042" y="2193834"/>
            <a:ext cx="2316480" cy="82294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Agent</a:t>
            </a:r>
            <a:endParaRPr lang="en-US" dirty="0"/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340EE2EF-2061-96B4-BBC0-231707E143C8}"/>
              </a:ext>
            </a:extLst>
          </p:cNvPr>
          <p:cNvSpPr/>
          <p:nvPr/>
        </p:nvSpPr>
        <p:spPr>
          <a:xfrm>
            <a:off x="7687763" y="2193834"/>
            <a:ext cx="2316480" cy="8229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Environment</a:t>
            </a:r>
            <a:endParaRPr lang="en-US" dirty="0"/>
          </a:p>
        </p:txBody>
      </p:sp>
      <p:cxnSp>
        <p:nvCxnSpPr>
          <p:cNvPr id="70" name="Összekötő: szögletes 69">
            <a:extLst>
              <a:ext uri="{FF2B5EF4-FFF2-40B4-BE49-F238E27FC236}">
                <a16:creationId xmlns:a16="http://schemas.microsoft.com/office/drawing/2014/main" id="{68F0C5EA-F7CF-F4C1-7CEE-703A75D19E7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891522" y="1438223"/>
            <a:ext cx="3954481" cy="7556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5762A7BB-6D7D-F017-20BA-FCD55DE69653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3733282" y="1438222"/>
            <a:ext cx="1226948" cy="755611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Összekötő: szögletes 83">
            <a:extLst>
              <a:ext uri="{FF2B5EF4-FFF2-40B4-BE49-F238E27FC236}">
                <a16:creationId xmlns:a16="http://schemas.microsoft.com/office/drawing/2014/main" id="{887DFEF2-A8D2-0E2E-6796-F2C252F8FCD8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>
            <a:off x="3733283" y="3016782"/>
            <a:ext cx="2204339" cy="8229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FA3BA143-EAFB-62DF-D870-0AEBD944B01E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6945456" y="1939181"/>
            <a:ext cx="822947" cy="2978148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églalap: lekerekített 96">
            <a:extLst>
              <a:ext uri="{FF2B5EF4-FFF2-40B4-BE49-F238E27FC236}">
                <a16:creationId xmlns:a16="http://schemas.microsoft.com/office/drawing/2014/main" id="{8EB4857E-5177-67B8-1704-90F7A5B1810E}"/>
              </a:ext>
            </a:extLst>
          </p:cNvPr>
          <p:cNvSpPr/>
          <p:nvPr/>
        </p:nvSpPr>
        <p:spPr>
          <a:xfrm>
            <a:off x="5665484" y="957462"/>
            <a:ext cx="1545214" cy="3309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Action</a:t>
            </a:r>
            <a:endParaRPr lang="en-US" dirty="0"/>
          </a:p>
        </p:txBody>
      </p:sp>
      <p:sp>
        <p:nvSpPr>
          <p:cNvPr id="98" name="Téglalap: lekerekített 97">
            <a:extLst>
              <a:ext uri="{FF2B5EF4-FFF2-40B4-BE49-F238E27FC236}">
                <a16:creationId xmlns:a16="http://schemas.microsoft.com/office/drawing/2014/main" id="{B89183D1-2AF5-A0A4-4D35-B9132C5073F5}"/>
              </a:ext>
            </a:extLst>
          </p:cNvPr>
          <p:cNvSpPr/>
          <p:nvPr/>
        </p:nvSpPr>
        <p:spPr>
          <a:xfrm>
            <a:off x="5643023" y="3386607"/>
            <a:ext cx="1545215" cy="3309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Observation</a:t>
            </a:r>
            <a:endParaRPr lang="en-US" dirty="0"/>
          </a:p>
        </p:txBody>
      </p:sp>
      <p:pic>
        <p:nvPicPr>
          <p:cNvPr id="101" name="Kép 100">
            <a:extLst>
              <a:ext uri="{FF2B5EF4-FFF2-40B4-BE49-F238E27FC236}">
                <a16:creationId xmlns:a16="http://schemas.microsoft.com/office/drawing/2014/main" id="{4B20ED1E-89BC-FBC8-4254-49585C47A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47" b="17461"/>
          <a:stretch/>
        </p:blipFill>
        <p:spPr>
          <a:xfrm>
            <a:off x="5754616" y="1537461"/>
            <a:ext cx="1366947" cy="302228"/>
          </a:xfrm>
          <a:prstGeom prst="rect">
            <a:avLst/>
          </a:prstGeom>
        </p:spPr>
      </p:pic>
      <p:pic>
        <p:nvPicPr>
          <p:cNvPr id="103" name="Kép 102">
            <a:extLst>
              <a:ext uri="{FF2B5EF4-FFF2-40B4-BE49-F238E27FC236}">
                <a16:creationId xmlns:a16="http://schemas.microsoft.com/office/drawing/2014/main" id="{A0C19805-E0E4-7893-2BE4-42252E6B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819" y="3882097"/>
            <a:ext cx="1433622" cy="343472"/>
          </a:xfrm>
          <a:prstGeom prst="rect">
            <a:avLst/>
          </a:prstGeom>
        </p:spPr>
      </p:pic>
      <p:pic>
        <p:nvPicPr>
          <p:cNvPr id="105" name="Kép 104">
            <a:extLst>
              <a:ext uri="{FF2B5EF4-FFF2-40B4-BE49-F238E27FC236}">
                <a16:creationId xmlns:a16="http://schemas.microsoft.com/office/drawing/2014/main" id="{48E43BA2-5AB4-9CA3-69A3-57B38CAE7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50"/>
          <a:stretch/>
        </p:blipFill>
        <p:spPr>
          <a:xfrm>
            <a:off x="5509925" y="4187095"/>
            <a:ext cx="1811409" cy="347366"/>
          </a:xfrm>
          <a:prstGeom prst="rect">
            <a:avLst/>
          </a:prstGeom>
        </p:spPr>
      </p:pic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525EAC2F-B7B0-3B0D-F0B3-499ED94E33A2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AA7E6293-CB34-8CA4-DB37-94C5670E88EA}"/>
              </a:ext>
            </a:extLst>
          </p:cNvPr>
          <p:cNvSpPr txBox="1">
            <a:spLocks/>
          </p:cNvSpPr>
          <p:nvPr/>
        </p:nvSpPr>
        <p:spPr>
          <a:xfrm>
            <a:off x="1721676" y="4793003"/>
            <a:ext cx="1660375" cy="107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/>
              <a:t>Total </a:t>
            </a:r>
            <a:r>
              <a:rPr lang="hu-HU" dirty="0" err="1"/>
              <a:t>Reward</a:t>
            </a:r>
            <a:endParaRPr lang="en-US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5538A7E-6232-3E65-C0C7-15E7629F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847" y="4695136"/>
            <a:ext cx="1656649" cy="104283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8DF703F-3922-018A-4F2C-4D91F6C34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238" y="4747723"/>
            <a:ext cx="1656649" cy="1011428"/>
          </a:xfrm>
          <a:prstGeom prst="rect">
            <a:avLst/>
          </a:prstGeom>
        </p:spPr>
      </p:pic>
      <p:sp>
        <p:nvSpPr>
          <p:cNvPr id="14" name="Tartalom helye 3">
            <a:extLst>
              <a:ext uri="{FF2B5EF4-FFF2-40B4-BE49-F238E27FC236}">
                <a16:creationId xmlns:a16="http://schemas.microsoft.com/office/drawing/2014/main" id="{0AA259D1-F987-92A5-82D5-14F320FBAFB0}"/>
              </a:ext>
            </a:extLst>
          </p:cNvPr>
          <p:cNvSpPr txBox="1">
            <a:spLocks/>
          </p:cNvSpPr>
          <p:nvPr/>
        </p:nvSpPr>
        <p:spPr>
          <a:xfrm>
            <a:off x="9181614" y="4727748"/>
            <a:ext cx="2104739" cy="1072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Discounted</a:t>
            </a:r>
            <a:r>
              <a:rPr lang="hu-HU" dirty="0"/>
              <a:t> Total </a:t>
            </a:r>
            <a:r>
              <a:rPr lang="hu-HU" dirty="0" err="1"/>
              <a:t>Reward</a:t>
            </a:r>
            <a:endParaRPr lang="en-US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BCDAEBC8-F289-08C0-9A16-6F4147102B17}"/>
              </a:ext>
            </a:extLst>
          </p:cNvPr>
          <p:cNvSpPr/>
          <p:nvPr/>
        </p:nvSpPr>
        <p:spPr>
          <a:xfrm>
            <a:off x="3405186" y="4670525"/>
            <a:ext cx="2104739" cy="11926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1F0C434D-EEAA-15AE-0BB0-7241E373F570}"/>
              </a:ext>
            </a:extLst>
          </p:cNvPr>
          <p:cNvSpPr/>
          <p:nvPr/>
        </p:nvSpPr>
        <p:spPr>
          <a:xfrm>
            <a:off x="7021204" y="4651931"/>
            <a:ext cx="2104739" cy="11926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E1454-E997-ECAA-AA61-27725F20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4BEF0-83B1-3136-9041-9DBD17C4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4D5FD-ECA3-64BA-BAB4-3AC56C8A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24</a:t>
            </a:fld>
            <a:endParaRPr lang="en-US" noProof="0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C4C8F258-17B8-4148-F334-DCF6D25A0D65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B27BB18-6B04-B6FC-C8EA-73485011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1"/>
            <a:ext cx="10455230" cy="59194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Defining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Q-</a:t>
            </a:r>
            <a:r>
              <a:rPr lang="hu-HU" dirty="0" err="1"/>
              <a:t>function</a:t>
            </a:r>
            <a:endParaRPr lang="en-GB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27D91A0-3DDA-CC21-1E24-5C549CB9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38" y="1120033"/>
            <a:ext cx="8029575" cy="771525"/>
          </a:xfrm>
          <a:prstGeom prst="rect">
            <a:avLst/>
          </a:prstGeom>
        </p:spPr>
      </p:pic>
      <p:sp>
        <p:nvSpPr>
          <p:cNvPr id="11" name="Tartalom helye 3">
            <a:extLst>
              <a:ext uri="{FF2B5EF4-FFF2-40B4-BE49-F238E27FC236}">
                <a16:creationId xmlns:a16="http://schemas.microsoft.com/office/drawing/2014/main" id="{1A2CF914-D0A1-4ADF-8BD8-F1E9D468F7E8}"/>
              </a:ext>
            </a:extLst>
          </p:cNvPr>
          <p:cNvSpPr txBox="1">
            <a:spLocks/>
          </p:cNvSpPr>
          <p:nvPr/>
        </p:nvSpPr>
        <p:spPr>
          <a:xfrm>
            <a:off x="470832" y="2126209"/>
            <a:ext cx="11175811" cy="107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/>
              <a:t>Total </a:t>
            </a:r>
            <a:r>
              <a:rPr lang="hu-HU" dirty="0" err="1"/>
              <a:t>reward</a:t>
            </a:r>
            <a:r>
              <a:rPr lang="hu-HU" dirty="0"/>
              <a:t>, </a:t>
            </a:r>
            <a:r>
              <a:rPr lang="hu-HU" b="1" dirty="0"/>
              <a:t>R</a:t>
            </a:r>
            <a:r>
              <a:rPr lang="hu-HU" b="1" baseline="-25000" dirty="0"/>
              <a:t>t</a:t>
            </a:r>
            <a:r>
              <a:rPr lang="hu-HU" dirty="0"/>
              <a:t>,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discounted</a:t>
            </a:r>
            <a:r>
              <a:rPr lang="hu-HU" dirty="0"/>
              <a:t> sum of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rewards</a:t>
            </a:r>
            <a:r>
              <a:rPr lang="hu-HU" dirty="0"/>
              <a:t> </a:t>
            </a:r>
            <a:r>
              <a:rPr lang="hu-HU" dirty="0" err="1"/>
              <a:t>obtained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b="1" dirty="0"/>
              <a:t>t</a:t>
            </a:r>
            <a:endParaRPr lang="en-US" b="1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F1DBA833-7092-DD91-7FC8-805BE6713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55" y="3535351"/>
            <a:ext cx="4572000" cy="952500"/>
          </a:xfrm>
          <a:prstGeom prst="rect">
            <a:avLst/>
          </a:prstGeom>
        </p:spPr>
      </p:pic>
      <p:sp>
        <p:nvSpPr>
          <p:cNvPr id="14" name="Tartalom helye 3">
            <a:extLst>
              <a:ext uri="{FF2B5EF4-FFF2-40B4-BE49-F238E27FC236}">
                <a16:creationId xmlns:a16="http://schemas.microsoft.com/office/drawing/2014/main" id="{772985FA-5030-C069-B178-D95E883A93FE}"/>
              </a:ext>
            </a:extLst>
          </p:cNvPr>
          <p:cNvSpPr txBox="1">
            <a:spLocks/>
          </p:cNvSpPr>
          <p:nvPr/>
        </p:nvSpPr>
        <p:spPr>
          <a:xfrm>
            <a:off x="470832" y="4618239"/>
            <a:ext cx="11303246" cy="107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/>
              <a:t>The Q-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captures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total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reward</a:t>
            </a:r>
            <a:r>
              <a:rPr lang="hu-HU" dirty="0"/>
              <a:t> an </a:t>
            </a:r>
            <a:r>
              <a:rPr lang="hu-HU" dirty="0" err="1"/>
              <a:t>agent</a:t>
            </a:r>
            <a:r>
              <a:rPr lang="hu-HU" dirty="0"/>
              <a:t> in </a:t>
            </a:r>
            <a:r>
              <a:rPr lang="hu-HU" dirty="0" err="1">
                <a:highlight>
                  <a:srgbClr val="B3D0E9"/>
                </a:highlight>
              </a:rPr>
              <a:t>state</a:t>
            </a:r>
            <a:r>
              <a:rPr lang="hu-HU" dirty="0">
                <a:highlight>
                  <a:srgbClr val="B3D0E9"/>
                </a:highlight>
              </a:rPr>
              <a:t>, s</a:t>
            </a:r>
            <a:r>
              <a:rPr lang="hu-HU" dirty="0"/>
              <a:t>,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receive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executing</a:t>
            </a:r>
            <a:r>
              <a:rPr lang="hu-HU" dirty="0"/>
              <a:t> a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>
                <a:highlight>
                  <a:srgbClr val="BBDBA8"/>
                </a:highlight>
              </a:rPr>
              <a:t>action</a:t>
            </a:r>
            <a:r>
              <a:rPr lang="hu-HU" dirty="0">
                <a:highlight>
                  <a:srgbClr val="BBDBA8"/>
                </a:highlight>
              </a:rPr>
              <a:t>, a</a:t>
            </a:r>
            <a:endParaRPr lang="en-US" b="1" dirty="0">
              <a:highlight>
                <a:srgbClr val="BBDBA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39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F2AC9-FBE2-663B-2AD0-A2030024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F66EB-51ED-60B9-4048-E2756608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43A96-B0A9-29B8-6120-A49F9D30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25</a:t>
            </a:fld>
            <a:endParaRPr lang="en-US" noProof="0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41FAC863-44C1-09D3-8660-2506D53A8191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5D428D9-EAE3-7350-930F-25A6028F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10455230" cy="609609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</a:t>
            </a:r>
            <a:r>
              <a:rPr lang="hu-HU" dirty="0" err="1"/>
              <a:t>actions</a:t>
            </a:r>
            <a:r>
              <a:rPr lang="hu-HU" dirty="0"/>
              <a:t> </a:t>
            </a:r>
            <a:r>
              <a:rPr lang="hu-HU" dirty="0" err="1"/>
              <a:t>given</a:t>
            </a:r>
            <a:r>
              <a:rPr lang="hu-HU" dirty="0"/>
              <a:t> a Q-</a:t>
            </a:r>
            <a:r>
              <a:rPr lang="hu-HU" dirty="0" err="1"/>
              <a:t>function</a:t>
            </a:r>
            <a:r>
              <a:rPr lang="hu-HU" dirty="0"/>
              <a:t>?</a:t>
            </a:r>
            <a:endParaRPr lang="en-GB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BA30B09-F31C-868E-D59B-72FB48EC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958301"/>
            <a:ext cx="4572000" cy="952500"/>
          </a:xfrm>
          <a:prstGeom prst="rect">
            <a:avLst/>
          </a:prstGeom>
        </p:spPr>
      </p:pic>
      <p:sp>
        <p:nvSpPr>
          <p:cNvPr id="12" name="Tartalom helye 3">
            <a:extLst>
              <a:ext uri="{FF2B5EF4-FFF2-40B4-BE49-F238E27FC236}">
                <a16:creationId xmlns:a16="http://schemas.microsoft.com/office/drawing/2014/main" id="{B02A0BB3-2F1C-6AC1-3298-C9EF83BEE6A3}"/>
              </a:ext>
            </a:extLst>
          </p:cNvPr>
          <p:cNvSpPr txBox="1">
            <a:spLocks/>
          </p:cNvSpPr>
          <p:nvPr/>
        </p:nvSpPr>
        <p:spPr>
          <a:xfrm>
            <a:off x="777706" y="2270725"/>
            <a:ext cx="10562063" cy="8347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Ultimately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agent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a </a:t>
            </a:r>
            <a:r>
              <a:rPr lang="hu-HU" b="1" dirty="0"/>
              <a:t>policy </a:t>
            </a:r>
            <a:r>
              <a:rPr lang="el-GR" b="1" i="1" dirty="0"/>
              <a:t>π</a:t>
            </a:r>
            <a:r>
              <a:rPr lang="hu-HU" b="1" dirty="0"/>
              <a:t>(</a:t>
            </a:r>
            <a:r>
              <a:rPr lang="hu-HU" b="1" i="1" dirty="0"/>
              <a:t>s</a:t>
            </a:r>
            <a:r>
              <a:rPr lang="hu-HU" b="1" dirty="0"/>
              <a:t>)</a:t>
            </a:r>
            <a:r>
              <a:rPr lang="hu-HU" dirty="0"/>
              <a:t>,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infer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action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, </a:t>
            </a:r>
            <a:r>
              <a:rPr lang="hu-HU" b="1" i="1" dirty="0"/>
              <a:t>s</a:t>
            </a:r>
            <a:endParaRPr lang="en-US" b="1" i="1" dirty="0"/>
          </a:p>
        </p:txBody>
      </p:sp>
      <p:sp>
        <p:nvSpPr>
          <p:cNvPr id="13" name="Tartalom helye 3">
            <a:extLst>
              <a:ext uri="{FF2B5EF4-FFF2-40B4-BE49-F238E27FC236}">
                <a16:creationId xmlns:a16="http://schemas.microsoft.com/office/drawing/2014/main" id="{01007FA2-7C31-9A13-DE8B-EE00116491BF}"/>
              </a:ext>
            </a:extLst>
          </p:cNvPr>
          <p:cNvSpPr txBox="1">
            <a:spLocks/>
          </p:cNvSpPr>
          <p:nvPr/>
        </p:nvSpPr>
        <p:spPr>
          <a:xfrm>
            <a:off x="1039368" y="3686391"/>
            <a:ext cx="10562063" cy="8347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 err="1"/>
              <a:t>Strategy</a:t>
            </a:r>
            <a:r>
              <a:rPr lang="hu-HU" dirty="0"/>
              <a:t>: </a:t>
            </a:r>
            <a:r>
              <a:rPr lang="hu-HU" dirty="0" err="1"/>
              <a:t>the</a:t>
            </a:r>
            <a:r>
              <a:rPr lang="hu-HU" dirty="0"/>
              <a:t> policy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choose</a:t>
            </a:r>
            <a:r>
              <a:rPr lang="hu-HU" dirty="0"/>
              <a:t> an </a:t>
            </a:r>
            <a:r>
              <a:rPr lang="hu-HU" dirty="0" err="1"/>
              <a:t>action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maximizes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reward</a:t>
            </a:r>
            <a:endParaRPr lang="en-US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986FA2DD-860F-3D3C-F47A-76EFE13C8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6" y="4683577"/>
            <a:ext cx="48101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E8D17-D151-B080-4726-27D8462D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C5110-F6E3-C62B-21D5-A3575F45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BDD1F-C24A-8985-79B3-75B115EC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26</a:t>
            </a:fld>
            <a:endParaRPr lang="en-US" noProof="0"/>
          </a:p>
        </p:txBody>
      </p:sp>
      <p:cxnSp>
        <p:nvCxnSpPr>
          <p:cNvPr id="9" name="Egyenes összekötő 113">
            <a:extLst>
              <a:ext uri="{FF2B5EF4-FFF2-40B4-BE49-F238E27FC236}">
                <a16:creationId xmlns:a16="http://schemas.microsoft.com/office/drawing/2014/main" id="{EFF36AB8-F3E1-0DB1-F4E6-96E8974E7F45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ABE3D79-D534-C553-450F-EAF59539B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10455230" cy="5492517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Deep </a:t>
            </a:r>
            <a:r>
              <a:rPr lang="hu-HU" dirty="0" err="1"/>
              <a:t>Reinforcment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Algorithms</a:t>
            </a:r>
            <a:endParaRPr lang="en-GB" dirty="0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703A879-D314-F16A-FCD0-5FF4EE3AE23B}"/>
              </a:ext>
            </a:extLst>
          </p:cNvPr>
          <p:cNvSpPr/>
          <p:nvPr/>
        </p:nvSpPr>
        <p:spPr>
          <a:xfrm>
            <a:off x="6612673" y="1216468"/>
            <a:ext cx="4321577" cy="4229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/>
              <a:t>Policy </a:t>
            </a:r>
            <a:r>
              <a:rPr lang="hu-HU" sz="4400" b="1" dirty="0" err="1"/>
              <a:t>Learning</a:t>
            </a:r>
            <a:endParaRPr lang="hu-HU" sz="4400" b="1" dirty="0"/>
          </a:p>
          <a:p>
            <a:pPr algn="ctr"/>
            <a:endParaRPr lang="hu-HU" sz="4400" b="1" dirty="0"/>
          </a:p>
          <a:p>
            <a:pPr algn="ctr"/>
            <a:endParaRPr lang="hu-HU" dirty="0"/>
          </a:p>
          <a:p>
            <a:pPr algn="ctr"/>
            <a:r>
              <a:rPr lang="hu-HU" sz="3600" dirty="0" err="1"/>
              <a:t>Find</a:t>
            </a:r>
            <a:r>
              <a:rPr lang="hu-HU" sz="3600" dirty="0"/>
              <a:t> </a:t>
            </a:r>
            <a:r>
              <a:rPr lang="hu-HU" sz="3600" i="1" dirty="0"/>
              <a:t>π</a:t>
            </a:r>
            <a:r>
              <a:rPr lang="hu-HU" sz="3600" dirty="0"/>
              <a:t>(</a:t>
            </a:r>
            <a:r>
              <a:rPr lang="hu-HU" sz="3600" i="1" dirty="0"/>
              <a:t>s</a:t>
            </a:r>
            <a:r>
              <a:rPr lang="hu-HU" sz="3600" dirty="0"/>
              <a:t>)</a:t>
            </a:r>
          </a:p>
          <a:p>
            <a:pPr algn="ctr"/>
            <a:r>
              <a:rPr lang="hu-HU" sz="3600" dirty="0" err="1"/>
              <a:t>Sample</a:t>
            </a:r>
            <a:r>
              <a:rPr lang="hu-HU" sz="3600" dirty="0"/>
              <a:t> </a:t>
            </a:r>
            <a:r>
              <a:rPr lang="hu-HU" sz="3600" i="1" dirty="0"/>
              <a:t>a</a:t>
            </a:r>
            <a:r>
              <a:rPr lang="hu-HU" sz="3600" dirty="0"/>
              <a:t>   ̴ </a:t>
            </a:r>
            <a:r>
              <a:rPr lang="hu-HU" sz="3600" i="1" dirty="0"/>
              <a:t>π</a:t>
            </a:r>
            <a:r>
              <a:rPr lang="hu-HU" sz="3600" dirty="0"/>
              <a:t>(</a:t>
            </a:r>
            <a:r>
              <a:rPr lang="hu-HU" sz="3600" i="1" dirty="0"/>
              <a:t>s</a:t>
            </a:r>
            <a:r>
              <a:rPr lang="hu-HU" sz="3600" dirty="0"/>
              <a:t>)</a:t>
            </a:r>
          </a:p>
          <a:p>
            <a:pPr algn="ctr"/>
            <a:r>
              <a:rPr lang="hu-HU" sz="3600" baseline="30000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3478A81B-640D-88C9-877E-59CE8C6EF2E0}"/>
              </a:ext>
            </a:extLst>
          </p:cNvPr>
          <p:cNvSpPr/>
          <p:nvPr/>
        </p:nvSpPr>
        <p:spPr>
          <a:xfrm>
            <a:off x="1512815" y="1216469"/>
            <a:ext cx="4321577" cy="42296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Value</a:t>
            </a:r>
            <a:r>
              <a:rPr lang="hu-HU" sz="4400" b="1" dirty="0"/>
              <a:t> </a:t>
            </a:r>
            <a:r>
              <a:rPr lang="hu-HU" sz="4400" b="1" dirty="0" err="1"/>
              <a:t>Learning</a:t>
            </a:r>
            <a:endParaRPr lang="hu-HU" sz="4400" b="1" dirty="0"/>
          </a:p>
          <a:p>
            <a:pPr algn="ctr"/>
            <a:endParaRPr lang="hu-HU" sz="4400" dirty="0"/>
          </a:p>
          <a:p>
            <a:pPr algn="ctr"/>
            <a:endParaRPr lang="hu-HU" dirty="0"/>
          </a:p>
          <a:p>
            <a:pPr algn="ctr"/>
            <a:r>
              <a:rPr lang="hu-HU" sz="3600" dirty="0" err="1"/>
              <a:t>Find</a:t>
            </a:r>
            <a:r>
              <a:rPr lang="hu-HU" sz="3600" dirty="0"/>
              <a:t> </a:t>
            </a:r>
            <a:r>
              <a:rPr lang="hu-HU" sz="3600" i="1" dirty="0"/>
              <a:t>Q</a:t>
            </a:r>
            <a:r>
              <a:rPr lang="hu-HU" sz="3600" dirty="0"/>
              <a:t>(</a:t>
            </a:r>
            <a:r>
              <a:rPr lang="hu-HU" sz="3600" i="1" dirty="0" err="1"/>
              <a:t>s,a</a:t>
            </a:r>
            <a:r>
              <a:rPr lang="hu-HU" sz="3600" dirty="0"/>
              <a:t>)</a:t>
            </a:r>
          </a:p>
          <a:p>
            <a:pPr algn="ctr"/>
            <a:r>
              <a:rPr lang="hu-HU" sz="3600" i="1" dirty="0"/>
              <a:t>a</a:t>
            </a:r>
            <a:r>
              <a:rPr lang="hu-HU" sz="3600" dirty="0"/>
              <a:t> =  </a:t>
            </a:r>
            <a:r>
              <a:rPr lang="hu-HU" sz="3600" dirty="0" err="1"/>
              <a:t>argmax</a:t>
            </a:r>
            <a:r>
              <a:rPr lang="hu-HU" sz="3600" dirty="0"/>
              <a:t> </a:t>
            </a:r>
            <a:r>
              <a:rPr lang="hu-HU" sz="3600" i="1" dirty="0"/>
              <a:t>Q</a:t>
            </a:r>
            <a:r>
              <a:rPr lang="hu-HU" sz="3600" dirty="0"/>
              <a:t>(</a:t>
            </a:r>
            <a:r>
              <a:rPr lang="hu-HU" sz="3600" i="1" dirty="0" err="1"/>
              <a:t>s</a:t>
            </a:r>
            <a:r>
              <a:rPr lang="hu-HU" sz="3600" dirty="0" err="1"/>
              <a:t>,</a:t>
            </a:r>
            <a:r>
              <a:rPr lang="hu-HU" sz="3600" i="1" dirty="0" err="1"/>
              <a:t>a</a:t>
            </a:r>
            <a:r>
              <a:rPr lang="hu-HU" sz="3600" dirty="0"/>
              <a:t>)</a:t>
            </a:r>
          </a:p>
          <a:p>
            <a:pPr algn="ctr"/>
            <a:r>
              <a:rPr lang="hu-HU" sz="3600" i="1" baseline="30000" dirty="0"/>
              <a:t>a</a:t>
            </a:r>
          </a:p>
          <a:p>
            <a:pPr algn="ctr"/>
            <a:endParaRPr lang="en-US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FBFDD173-C59C-E809-B937-1575D449E5BB}"/>
              </a:ext>
            </a:extLst>
          </p:cNvPr>
          <p:cNvSpPr/>
          <p:nvPr/>
        </p:nvSpPr>
        <p:spPr>
          <a:xfrm>
            <a:off x="6322741" y="981307"/>
            <a:ext cx="4873083" cy="466021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1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Q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intuition</a:t>
            </a:r>
            <a:endParaRPr lang="en-GB" dirty="0"/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CC893A80-455D-FF4B-8019-BB96192A7D7A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artalom helye 4">
            <a:extLst>
              <a:ext uri="{FF2B5EF4-FFF2-40B4-BE49-F238E27FC236}">
                <a16:creationId xmlns:a16="http://schemas.microsoft.com/office/drawing/2014/main" id="{8670C3CC-D2B9-4120-95A9-C9FD5CCF91E2}"/>
              </a:ext>
            </a:extLst>
          </p:cNvPr>
          <p:cNvSpPr txBox="1">
            <a:spLocks/>
          </p:cNvSpPr>
          <p:nvPr/>
        </p:nvSpPr>
        <p:spPr>
          <a:xfrm>
            <a:off x="9226405" y="4075959"/>
            <a:ext cx="897437" cy="176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973BFC-AD56-B424-A4DB-C4ECBE74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4" y="1182672"/>
            <a:ext cx="3934428" cy="38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019841-CD01-2953-5CC2-7903C1F5B347}"/>
              </a:ext>
            </a:extLst>
          </p:cNvPr>
          <p:cNvCxnSpPr/>
          <p:nvPr/>
        </p:nvCxnSpPr>
        <p:spPr>
          <a:xfrm flipH="1">
            <a:off x="2801073" y="3796496"/>
            <a:ext cx="775504" cy="6944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E39C73-10B9-BB00-C383-A5AC692E752F}"/>
              </a:ext>
            </a:extLst>
          </p:cNvPr>
          <p:cNvCxnSpPr>
            <a:cxnSpLocks/>
          </p:cNvCxnSpPr>
          <p:nvPr/>
        </p:nvCxnSpPr>
        <p:spPr>
          <a:xfrm flipH="1" flipV="1">
            <a:off x="1377387" y="3796496"/>
            <a:ext cx="1250066" cy="6481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DCC75B-E1A1-CB77-4EB9-B113E7624467}"/>
              </a:ext>
            </a:extLst>
          </p:cNvPr>
          <p:cNvCxnSpPr>
            <a:cxnSpLocks/>
          </p:cNvCxnSpPr>
          <p:nvPr/>
        </p:nvCxnSpPr>
        <p:spPr>
          <a:xfrm flipH="1">
            <a:off x="2002420" y="4571998"/>
            <a:ext cx="3877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29B61C-9825-6421-871F-2D002C5365A2}"/>
              </a:ext>
            </a:extLst>
          </p:cNvPr>
          <p:cNvCxnSpPr>
            <a:cxnSpLocks/>
          </p:cNvCxnSpPr>
          <p:nvPr/>
        </p:nvCxnSpPr>
        <p:spPr>
          <a:xfrm>
            <a:off x="3090441" y="4571998"/>
            <a:ext cx="34610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6AA02E26-77D7-C8B7-631F-3814BBFCE955}"/>
              </a:ext>
            </a:extLst>
          </p:cNvPr>
          <p:cNvGrpSpPr/>
          <p:nvPr/>
        </p:nvGrpSpPr>
        <p:grpSpPr>
          <a:xfrm>
            <a:off x="5368544" y="2468155"/>
            <a:ext cx="2722159" cy="1793492"/>
            <a:chOff x="5368544" y="2468155"/>
            <a:chExt cx="2722159" cy="17934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71D4B97-40E3-FBA4-8C7E-64EDAAB6497B}"/>
                </a:ext>
              </a:extLst>
            </p:cNvPr>
            <p:cNvGrpSpPr/>
            <p:nvPr/>
          </p:nvGrpSpPr>
          <p:grpSpPr>
            <a:xfrm>
              <a:off x="5368544" y="2497466"/>
              <a:ext cx="2722159" cy="1764181"/>
              <a:chOff x="6381757" y="3429000"/>
              <a:chExt cx="1162212" cy="81926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8009F19-01AA-3BA6-CEF0-85A233DEA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1757" y="3429000"/>
                <a:ext cx="1162212" cy="81926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9DC4473-7079-3BA4-1DE6-866C7F0E3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2176" y="3562941"/>
                <a:ext cx="171474" cy="181000"/>
              </a:xfrm>
              <a:prstGeom prst="rect">
                <a:avLst/>
              </a:prstGeom>
            </p:spPr>
          </p:pic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34D3102-BD7D-870E-3C10-AC82029FB3D6}"/>
                </a:ext>
              </a:extLst>
            </p:cNvPr>
            <p:cNvCxnSpPr>
              <a:cxnSpLocks/>
            </p:cNvCxnSpPr>
            <p:nvPr/>
          </p:nvCxnSpPr>
          <p:spPr>
            <a:xfrm>
              <a:off x="6718029" y="3166281"/>
              <a:ext cx="11594" cy="64247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40729D-9F7E-3A7B-12EC-FB7568C7176E}"/>
                </a:ext>
              </a:extLst>
            </p:cNvPr>
            <p:cNvSpPr txBox="1"/>
            <p:nvPr/>
          </p:nvSpPr>
          <p:spPr>
            <a:xfrm>
              <a:off x="5384587" y="2468155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</a:rPr>
                <a:t>A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D3D1DDBE-37D2-D90E-8D30-35BDE5396836}"/>
              </a:ext>
            </a:extLst>
          </p:cNvPr>
          <p:cNvGrpSpPr/>
          <p:nvPr/>
        </p:nvGrpSpPr>
        <p:grpSpPr>
          <a:xfrm>
            <a:off x="8631640" y="2480252"/>
            <a:ext cx="2722160" cy="1781395"/>
            <a:chOff x="8631640" y="2480252"/>
            <a:chExt cx="2722160" cy="17813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8E5C50-B44D-8CBF-E4F3-859D46357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1640" y="2497466"/>
              <a:ext cx="2722160" cy="176418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704340-11B7-8CFC-D372-3F56D58EE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59793" y="2729765"/>
              <a:ext cx="401630" cy="389761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47B65E-37B3-840A-885D-8810801DC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3874" y="3958542"/>
              <a:ext cx="387752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788A284-1EB2-51E0-47E1-959C4CBC6849}"/>
                </a:ext>
              </a:extLst>
            </p:cNvPr>
            <p:cNvCxnSpPr>
              <a:cxnSpLocks/>
            </p:cNvCxnSpPr>
            <p:nvPr/>
          </p:nvCxnSpPr>
          <p:spPr>
            <a:xfrm>
              <a:off x="9226405" y="3166281"/>
              <a:ext cx="305221" cy="64247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AD50E8-98C3-35DA-1257-F9B0450C741F}"/>
                </a:ext>
              </a:extLst>
            </p:cNvPr>
            <p:cNvSpPr txBox="1"/>
            <p:nvPr/>
          </p:nvSpPr>
          <p:spPr>
            <a:xfrm>
              <a:off x="10960744" y="2480252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800" dirty="0">
                  <a:solidFill>
                    <a:schemeClr val="bg1"/>
                  </a:solidFill>
                </a:rPr>
                <a:t>B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artalom helye 3">
            <a:extLst>
              <a:ext uri="{FF2B5EF4-FFF2-40B4-BE49-F238E27FC236}">
                <a16:creationId xmlns:a16="http://schemas.microsoft.com/office/drawing/2014/main" id="{DC5809EA-28A4-139B-4D86-6930A753330B}"/>
              </a:ext>
            </a:extLst>
          </p:cNvPr>
          <p:cNvSpPr txBox="1">
            <a:spLocks/>
          </p:cNvSpPr>
          <p:nvPr/>
        </p:nvSpPr>
        <p:spPr>
          <a:xfrm>
            <a:off x="5294021" y="1144394"/>
            <a:ext cx="6480057" cy="107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difficult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humans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accurately</a:t>
            </a:r>
            <a:r>
              <a:rPr lang="hu-HU" dirty="0"/>
              <a:t> </a:t>
            </a:r>
            <a:r>
              <a:rPr lang="hu-HU" dirty="0" err="1"/>
              <a:t>estimate</a:t>
            </a:r>
            <a:r>
              <a:rPr lang="hu-HU" dirty="0"/>
              <a:t> Q-</a:t>
            </a:r>
            <a:r>
              <a:rPr lang="hu-HU" dirty="0" err="1"/>
              <a:t>values</a:t>
            </a:r>
            <a:endParaRPr lang="en-US" dirty="0"/>
          </a:p>
        </p:txBody>
      </p:sp>
      <p:sp>
        <p:nvSpPr>
          <p:cNvPr id="41" name="Tartalom helye 3">
            <a:extLst>
              <a:ext uri="{FF2B5EF4-FFF2-40B4-BE49-F238E27FC236}">
                <a16:creationId xmlns:a16="http://schemas.microsoft.com/office/drawing/2014/main" id="{500FB5E5-1CAC-A222-CF87-402B1D1F14CD}"/>
              </a:ext>
            </a:extLst>
          </p:cNvPr>
          <p:cNvSpPr txBox="1">
            <a:spLocks/>
          </p:cNvSpPr>
          <p:nvPr/>
        </p:nvSpPr>
        <p:spPr>
          <a:xfrm>
            <a:off x="5276390" y="4569868"/>
            <a:ext cx="6480057" cy="107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Which</a:t>
            </a:r>
            <a:r>
              <a:rPr lang="hu-HU" dirty="0"/>
              <a:t> (s, a) </a:t>
            </a:r>
            <a:r>
              <a:rPr lang="hu-HU" dirty="0" err="1"/>
              <a:t>pair</a:t>
            </a:r>
            <a:r>
              <a:rPr lang="hu-HU" dirty="0"/>
              <a:t> has a </a:t>
            </a:r>
          </a:p>
          <a:p>
            <a:pPr marL="0" indent="0" algn="ctr">
              <a:buNone/>
            </a:pPr>
            <a:r>
              <a:rPr lang="hu-HU" dirty="0" err="1"/>
              <a:t>higher</a:t>
            </a:r>
            <a:r>
              <a:rPr lang="hu-HU" dirty="0"/>
              <a:t> Q-</a:t>
            </a:r>
            <a:r>
              <a:rPr lang="hu-HU" dirty="0" err="1"/>
              <a:t>value</a:t>
            </a:r>
            <a:r>
              <a:rPr lang="hu-HU" dirty="0"/>
              <a:t>?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139AAEB-889F-FE5D-5A65-8700E7640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011" y="5245694"/>
            <a:ext cx="695422" cy="51442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7AF533-A988-4327-EEB9-B68404F2CFCE}"/>
              </a:ext>
            </a:extLst>
          </p:cNvPr>
          <p:cNvSpPr txBox="1"/>
          <p:nvPr/>
        </p:nvSpPr>
        <p:spPr>
          <a:xfrm>
            <a:off x="1517854" y="5099640"/>
            <a:ext cx="221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Atari</a:t>
            </a:r>
            <a:r>
              <a:rPr lang="hu-HU" dirty="0"/>
              <a:t> game - </a:t>
            </a:r>
            <a:r>
              <a:rPr lang="hu-HU" dirty="0" err="1"/>
              <a:t>Breakout</a:t>
            </a:r>
            <a:endParaRPr lang="en-GB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2942517-DEAD-2722-C7F3-BE22E988C41E}"/>
              </a:ext>
            </a:extLst>
          </p:cNvPr>
          <p:cNvSpPr/>
          <p:nvPr/>
        </p:nvSpPr>
        <p:spPr>
          <a:xfrm>
            <a:off x="8374566" y="2285504"/>
            <a:ext cx="3200400" cy="215917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25D3AE8-7E11-CEA3-A7C2-792CF8FB8F25}"/>
              </a:ext>
            </a:extLst>
          </p:cNvPr>
          <p:cNvSpPr/>
          <p:nvPr/>
        </p:nvSpPr>
        <p:spPr>
          <a:xfrm>
            <a:off x="1073904" y="2269327"/>
            <a:ext cx="1059365" cy="980921"/>
          </a:xfrm>
          <a:prstGeom prst="roundRect">
            <a:avLst/>
          </a:prstGeom>
          <a:solidFill>
            <a:srgbClr val="B3D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922" y="270487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Deep Q </a:t>
            </a:r>
            <a:r>
              <a:rPr lang="hu-HU" dirty="0" err="1"/>
              <a:t>Networks</a:t>
            </a:r>
            <a:r>
              <a:rPr lang="hu-HU" dirty="0"/>
              <a:t> (DQN): </a:t>
            </a:r>
            <a:r>
              <a:rPr lang="hu-HU" dirty="0" err="1"/>
              <a:t>Training</a:t>
            </a:r>
            <a:endParaRPr lang="en-GB" dirty="0"/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CC893A80-455D-FF4B-8019-BB96192A7D7A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artalom helye 4">
            <a:extLst>
              <a:ext uri="{FF2B5EF4-FFF2-40B4-BE49-F238E27FC236}">
                <a16:creationId xmlns:a16="http://schemas.microsoft.com/office/drawing/2014/main" id="{8670C3CC-D2B9-4120-95A9-C9FD5CCF91E2}"/>
              </a:ext>
            </a:extLst>
          </p:cNvPr>
          <p:cNvSpPr txBox="1">
            <a:spLocks/>
          </p:cNvSpPr>
          <p:nvPr/>
        </p:nvSpPr>
        <p:spPr>
          <a:xfrm>
            <a:off x="9226405" y="4075959"/>
            <a:ext cx="897437" cy="176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14C67A-FC79-352C-E790-0E9D9543F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17" y="2403543"/>
            <a:ext cx="726741" cy="7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5788976E-3B5A-E07F-B19A-3CDD959150B0}"/>
              </a:ext>
            </a:extLst>
          </p:cNvPr>
          <p:cNvSpPr/>
          <p:nvPr/>
        </p:nvSpPr>
        <p:spPr>
          <a:xfrm>
            <a:off x="1073904" y="3770189"/>
            <a:ext cx="1059365" cy="980921"/>
          </a:xfrm>
          <a:prstGeom prst="roundRect">
            <a:avLst/>
          </a:prstGeom>
          <a:solidFill>
            <a:srgbClr val="BBD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solidFill>
                  <a:schemeClr val="tx1"/>
                </a:solidFill>
              </a:rPr>
              <a:t>„</a:t>
            </a:r>
            <a:r>
              <a:rPr lang="hu-HU" i="1" dirty="0" err="1">
                <a:solidFill>
                  <a:schemeClr val="tx1"/>
                </a:solidFill>
              </a:rPr>
              <a:t>move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i="1" dirty="0" err="1">
                <a:solidFill>
                  <a:schemeClr val="tx1"/>
                </a:solidFill>
              </a:rPr>
              <a:t>right</a:t>
            </a:r>
            <a:r>
              <a:rPr lang="hu-HU" i="1" dirty="0">
                <a:solidFill>
                  <a:schemeClr val="tx1"/>
                </a:solidFill>
              </a:rPr>
              <a:t>”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4FF3FDF5-3606-FE84-5785-5B58EF1333A1}"/>
              </a:ext>
            </a:extLst>
          </p:cNvPr>
          <p:cNvSpPr/>
          <p:nvPr/>
        </p:nvSpPr>
        <p:spPr>
          <a:xfrm rot="5400000">
            <a:off x="2595435" y="2843819"/>
            <a:ext cx="1682230" cy="1378227"/>
          </a:xfrm>
          <a:prstGeom prst="trapezoid">
            <a:avLst/>
          </a:prstGeom>
          <a:solidFill>
            <a:srgbClr val="F5C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AC12465-01EC-1E60-5DA5-FE76B9C65763}"/>
              </a:ext>
            </a:extLst>
          </p:cNvPr>
          <p:cNvSpPr txBox="1"/>
          <p:nvPr/>
        </p:nvSpPr>
        <p:spPr>
          <a:xfrm>
            <a:off x="2961099" y="3052840"/>
            <a:ext cx="950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Deep</a:t>
            </a:r>
            <a:br>
              <a:rPr lang="hu-HU" sz="2800" dirty="0"/>
            </a:br>
            <a:r>
              <a:rPr lang="hu-HU" sz="2800" dirty="0"/>
              <a:t>NN</a:t>
            </a:r>
            <a:endParaRPr lang="en-US" sz="2800" dirty="0"/>
          </a:p>
        </p:txBody>
      </p: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AA42D47D-7A06-630E-0AEF-D9A9DB0DDAF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33269" y="2759788"/>
            <a:ext cx="614166" cy="49046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Összekötő: szögletes 14">
            <a:extLst>
              <a:ext uri="{FF2B5EF4-FFF2-40B4-BE49-F238E27FC236}">
                <a16:creationId xmlns:a16="http://schemas.microsoft.com/office/drawing/2014/main" id="{058397C5-0D2A-428D-0545-AD7178E6CC2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33269" y="3800862"/>
            <a:ext cx="614166" cy="4597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3C1B61E6-EFD2-2823-D1EC-14AA47DBD645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4125664" y="3532933"/>
            <a:ext cx="614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artalom helye 3">
            <a:extLst>
              <a:ext uri="{FF2B5EF4-FFF2-40B4-BE49-F238E27FC236}">
                <a16:creationId xmlns:a16="http://schemas.microsoft.com/office/drawing/2014/main" id="{DE4B2CEB-8982-2B10-7E80-012B939FF8CF}"/>
              </a:ext>
            </a:extLst>
          </p:cNvPr>
          <p:cNvSpPr txBox="1">
            <a:spLocks/>
          </p:cNvSpPr>
          <p:nvPr/>
        </p:nvSpPr>
        <p:spPr>
          <a:xfrm>
            <a:off x="892206" y="964952"/>
            <a:ext cx="10538803" cy="54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hu-HU" sz="2400" dirty="0" err="1"/>
              <a:t>How</a:t>
            </a:r>
            <a:r>
              <a:rPr lang="hu-HU" sz="2400" dirty="0"/>
              <a:t> </a:t>
            </a:r>
            <a:r>
              <a:rPr lang="hu-HU" sz="2400" dirty="0" err="1"/>
              <a:t>can</a:t>
            </a:r>
            <a:r>
              <a:rPr lang="hu-HU" sz="2400" dirty="0"/>
              <a:t> </a:t>
            </a:r>
            <a:r>
              <a:rPr lang="hu-HU" sz="2400" dirty="0" err="1"/>
              <a:t>we</a:t>
            </a:r>
            <a:r>
              <a:rPr lang="hu-HU" sz="2400" dirty="0"/>
              <a:t> </a:t>
            </a:r>
            <a:r>
              <a:rPr lang="hu-HU" sz="2400" dirty="0" err="1"/>
              <a:t>use</a:t>
            </a:r>
            <a:r>
              <a:rPr lang="hu-HU" sz="2400" dirty="0"/>
              <a:t> </a:t>
            </a:r>
            <a:r>
              <a:rPr lang="hu-HU" sz="2400" dirty="0" err="1"/>
              <a:t>deep</a:t>
            </a:r>
            <a:r>
              <a:rPr lang="hu-HU" sz="2400" dirty="0"/>
              <a:t> </a:t>
            </a:r>
            <a:r>
              <a:rPr lang="hu-HU" sz="2400" dirty="0" err="1"/>
              <a:t>neural</a:t>
            </a:r>
            <a:r>
              <a:rPr lang="hu-HU" sz="2400" dirty="0"/>
              <a:t> </a:t>
            </a:r>
            <a:r>
              <a:rPr lang="hu-HU" sz="2400" dirty="0" err="1"/>
              <a:t>networks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model</a:t>
            </a:r>
            <a:r>
              <a:rPr lang="hu-HU" sz="2400" dirty="0"/>
              <a:t> Q-</a:t>
            </a:r>
            <a:r>
              <a:rPr lang="hu-HU" sz="2400" dirty="0" err="1"/>
              <a:t>functions</a:t>
            </a:r>
            <a:r>
              <a:rPr lang="hu-HU" sz="2400" dirty="0"/>
              <a:t>?</a:t>
            </a:r>
            <a:endParaRPr lang="en-GB" sz="2400" b="1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6B589EAF-B064-2B69-2D71-7F9FC4ACDFEE}"/>
              </a:ext>
            </a:extLst>
          </p:cNvPr>
          <p:cNvSpPr txBox="1"/>
          <p:nvPr/>
        </p:nvSpPr>
        <p:spPr>
          <a:xfrm>
            <a:off x="1186800" y="3190039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state</a:t>
            </a:r>
            <a:r>
              <a:rPr lang="hu-HU" dirty="0"/>
              <a:t>, </a:t>
            </a:r>
            <a:r>
              <a:rPr lang="hu-HU" i="1" dirty="0"/>
              <a:t>s</a:t>
            </a:r>
            <a:endParaRPr lang="en-US" i="1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00367A4E-8B77-87AB-FC03-4D34744DE3DE}"/>
              </a:ext>
            </a:extLst>
          </p:cNvPr>
          <p:cNvSpPr txBox="1"/>
          <p:nvPr/>
        </p:nvSpPr>
        <p:spPr>
          <a:xfrm>
            <a:off x="1105693" y="47477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action</a:t>
            </a:r>
            <a:r>
              <a:rPr lang="hu-HU" dirty="0"/>
              <a:t>, </a:t>
            </a:r>
            <a:r>
              <a:rPr lang="hu-HU" i="1" dirty="0"/>
              <a:t>a</a:t>
            </a:r>
            <a:endParaRPr lang="en-US" i="1" dirty="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0AAE8886-CE51-A0A7-255D-BDD004136780}"/>
              </a:ext>
            </a:extLst>
          </p:cNvPr>
          <p:cNvSpPr txBox="1"/>
          <p:nvPr/>
        </p:nvSpPr>
        <p:spPr>
          <a:xfrm>
            <a:off x="4739831" y="334522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 err="1"/>
              <a:t>s</a:t>
            </a:r>
            <a:r>
              <a:rPr lang="hu-HU" dirty="0" err="1"/>
              <a:t>,</a:t>
            </a:r>
            <a:r>
              <a:rPr lang="hu-HU" i="1" dirty="0" err="1"/>
              <a:t>a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8910812F-0853-2BD7-2E80-139DFB7ABBE3}"/>
              </a:ext>
            </a:extLst>
          </p:cNvPr>
          <p:cNvGrpSpPr/>
          <p:nvPr/>
        </p:nvGrpSpPr>
        <p:grpSpPr>
          <a:xfrm>
            <a:off x="663662" y="1885962"/>
            <a:ext cx="4907352" cy="712490"/>
            <a:chOff x="5891277" y="1630221"/>
            <a:chExt cx="4907352" cy="712490"/>
          </a:xfrm>
        </p:grpSpPr>
        <p:sp>
          <p:nvSpPr>
            <p:cNvPr id="26" name="Tartalom helye 3">
              <a:extLst>
                <a:ext uri="{FF2B5EF4-FFF2-40B4-BE49-F238E27FC236}">
                  <a16:creationId xmlns:a16="http://schemas.microsoft.com/office/drawing/2014/main" id="{7B7DCD77-BE9A-67D3-8EA9-BD43E5BB5D2A}"/>
                </a:ext>
              </a:extLst>
            </p:cNvPr>
            <p:cNvSpPr txBox="1">
              <a:spLocks/>
            </p:cNvSpPr>
            <p:nvPr/>
          </p:nvSpPr>
          <p:spPr>
            <a:xfrm>
              <a:off x="5891277" y="1630221"/>
              <a:ext cx="4907352" cy="7124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012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012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12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12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12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hu-HU" sz="2400" b="1" dirty="0"/>
                <a:t>Action + </a:t>
              </a:r>
              <a:r>
                <a:rPr lang="hu-HU" sz="2400" b="1" dirty="0" err="1"/>
                <a:t>State</a:t>
              </a:r>
              <a:r>
                <a:rPr lang="hu-HU" sz="2400" b="1" dirty="0"/>
                <a:t>         </a:t>
              </a:r>
              <a:r>
                <a:rPr lang="hu-HU" sz="2400" b="1" dirty="0" err="1"/>
                <a:t>Expected</a:t>
              </a:r>
              <a:r>
                <a:rPr lang="hu-HU" sz="2400" b="1" dirty="0"/>
                <a:t> </a:t>
              </a:r>
              <a:r>
                <a:rPr lang="hu-HU" sz="2400" b="1" dirty="0" err="1"/>
                <a:t>return</a:t>
              </a:r>
              <a:endParaRPr lang="hu-HU" sz="2400" b="1" dirty="0"/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hu-HU" sz="2400" b="1" dirty="0"/>
                <a:t> </a:t>
              </a:r>
              <a:endParaRPr lang="en-GB" sz="2400" b="1" dirty="0"/>
            </a:p>
          </p:txBody>
        </p:sp>
        <p:cxnSp>
          <p:nvCxnSpPr>
            <p:cNvPr id="28" name="Egyenes összekötő nyíllal 27">
              <a:extLst>
                <a:ext uri="{FF2B5EF4-FFF2-40B4-BE49-F238E27FC236}">
                  <a16:creationId xmlns:a16="http://schemas.microsoft.com/office/drawing/2014/main" id="{3841E7B7-E295-3CA6-7844-D0AD74B98C8D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2" y="1765816"/>
              <a:ext cx="407878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288A87C2-F67D-3A8A-3535-FEA1B5546AF9}"/>
              </a:ext>
            </a:extLst>
          </p:cNvPr>
          <p:cNvGrpSpPr/>
          <p:nvPr/>
        </p:nvGrpSpPr>
        <p:grpSpPr>
          <a:xfrm>
            <a:off x="5842410" y="1898119"/>
            <a:ext cx="5931668" cy="712490"/>
            <a:chOff x="5842410" y="2229840"/>
            <a:chExt cx="5931668" cy="712490"/>
          </a:xfrm>
        </p:grpSpPr>
        <p:sp>
          <p:nvSpPr>
            <p:cNvPr id="27" name="Tartalom helye 3">
              <a:extLst>
                <a:ext uri="{FF2B5EF4-FFF2-40B4-BE49-F238E27FC236}">
                  <a16:creationId xmlns:a16="http://schemas.microsoft.com/office/drawing/2014/main" id="{99494373-4072-2C0E-3DE5-5A7D3D5EB922}"/>
                </a:ext>
              </a:extLst>
            </p:cNvPr>
            <p:cNvSpPr txBox="1">
              <a:spLocks/>
            </p:cNvSpPr>
            <p:nvPr/>
          </p:nvSpPr>
          <p:spPr>
            <a:xfrm>
              <a:off x="5842410" y="2229840"/>
              <a:ext cx="5931668" cy="7124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012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012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012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12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01285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hu-HU" sz="2400" b="1" dirty="0" err="1"/>
                <a:t>State</a:t>
              </a:r>
              <a:r>
                <a:rPr lang="hu-HU" sz="2400" b="1" dirty="0"/>
                <a:t>         </a:t>
              </a:r>
              <a:r>
                <a:rPr lang="hu-HU" sz="2400" b="1" dirty="0" err="1"/>
                <a:t>Expected</a:t>
              </a:r>
              <a:r>
                <a:rPr lang="hu-HU" sz="2400" b="1" dirty="0"/>
                <a:t> </a:t>
              </a:r>
              <a:r>
                <a:rPr lang="hu-HU" sz="2400" b="1" dirty="0" err="1"/>
                <a:t>Return</a:t>
              </a:r>
              <a:r>
                <a:rPr lang="hu-HU" sz="2400" b="1" dirty="0"/>
                <a:t> </a:t>
              </a:r>
              <a:r>
                <a:rPr lang="hu-HU" sz="2400" b="1" dirty="0" err="1"/>
                <a:t>for</a:t>
              </a:r>
              <a:r>
                <a:rPr lang="hu-HU" sz="2400" b="1" dirty="0"/>
                <a:t> </a:t>
              </a:r>
              <a:r>
                <a:rPr lang="hu-HU" sz="2400" b="1" dirty="0" err="1"/>
                <a:t>Each</a:t>
              </a:r>
              <a:r>
                <a:rPr lang="hu-HU" sz="2400" b="1" dirty="0"/>
                <a:t> Action</a:t>
              </a:r>
            </a:p>
            <a:p>
              <a:pPr marL="0" indent="0" algn="ctr">
                <a:lnSpc>
                  <a:spcPct val="100000"/>
                </a:lnSpc>
                <a:buNone/>
              </a:pPr>
              <a:r>
                <a:rPr lang="hu-HU" sz="2400" b="1" dirty="0"/>
                <a:t> </a:t>
              </a:r>
              <a:endParaRPr lang="en-GB" sz="2400" b="1" dirty="0"/>
            </a:p>
          </p:txBody>
        </p: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DED70D2B-D427-A12F-4D4F-2A6DEF475C25}"/>
                </a:ext>
              </a:extLst>
            </p:cNvPr>
            <p:cNvCxnSpPr>
              <a:cxnSpLocks/>
            </p:cNvCxnSpPr>
            <p:nvPr/>
          </p:nvCxnSpPr>
          <p:spPr>
            <a:xfrm>
              <a:off x="6892455" y="2362615"/>
              <a:ext cx="407878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artalom helye 3">
            <a:extLst>
              <a:ext uri="{FF2B5EF4-FFF2-40B4-BE49-F238E27FC236}">
                <a16:creationId xmlns:a16="http://schemas.microsoft.com/office/drawing/2014/main" id="{C742A39D-4685-125E-74CF-18DADD0D4094}"/>
              </a:ext>
            </a:extLst>
          </p:cNvPr>
          <p:cNvSpPr txBox="1">
            <a:spLocks/>
          </p:cNvSpPr>
          <p:nvPr/>
        </p:nvSpPr>
        <p:spPr>
          <a:xfrm>
            <a:off x="1104564" y="5120432"/>
            <a:ext cx="996914" cy="4376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hu-HU" sz="1800" b="1" dirty="0"/>
              <a:t>Input</a:t>
            </a:r>
            <a:r>
              <a:rPr lang="hu-HU" sz="2400" b="1" dirty="0"/>
              <a:t> </a:t>
            </a:r>
            <a:endParaRPr lang="en-GB" sz="2400" b="1" dirty="0"/>
          </a:p>
        </p:txBody>
      </p:sp>
      <p:sp>
        <p:nvSpPr>
          <p:cNvPr id="37" name="Tartalom helye 3">
            <a:extLst>
              <a:ext uri="{FF2B5EF4-FFF2-40B4-BE49-F238E27FC236}">
                <a16:creationId xmlns:a16="http://schemas.microsoft.com/office/drawing/2014/main" id="{D91932E7-CB75-D569-84EB-CEE922AB3788}"/>
              </a:ext>
            </a:extLst>
          </p:cNvPr>
          <p:cNvSpPr txBox="1">
            <a:spLocks/>
          </p:cNvSpPr>
          <p:nvPr/>
        </p:nvSpPr>
        <p:spPr>
          <a:xfrm>
            <a:off x="2818280" y="5120432"/>
            <a:ext cx="996914" cy="4376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hu-HU" sz="1800" b="1" dirty="0" err="1"/>
              <a:t>Agent</a:t>
            </a:r>
            <a:r>
              <a:rPr lang="hu-HU" sz="2400" b="1" dirty="0"/>
              <a:t> </a:t>
            </a:r>
            <a:endParaRPr lang="en-GB" sz="2400" b="1" dirty="0"/>
          </a:p>
        </p:txBody>
      </p:sp>
      <p:sp>
        <p:nvSpPr>
          <p:cNvPr id="38" name="Tartalom helye 3">
            <a:extLst>
              <a:ext uri="{FF2B5EF4-FFF2-40B4-BE49-F238E27FC236}">
                <a16:creationId xmlns:a16="http://schemas.microsoft.com/office/drawing/2014/main" id="{1A01FA7F-78C3-8D7C-2828-62CD0D0BCC08}"/>
              </a:ext>
            </a:extLst>
          </p:cNvPr>
          <p:cNvSpPr txBox="1">
            <a:spLocks/>
          </p:cNvSpPr>
          <p:nvPr/>
        </p:nvSpPr>
        <p:spPr>
          <a:xfrm>
            <a:off x="4545918" y="5105897"/>
            <a:ext cx="996914" cy="437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hu-HU" sz="1800" b="1" dirty="0"/>
              <a:t>Output</a:t>
            </a:r>
            <a:r>
              <a:rPr lang="hu-HU" sz="2400" b="1" dirty="0"/>
              <a:t> </a:t>
            </a:r>
            <a:endParaRPr lang="en-GB" sz="2400" b="1" dirty="0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EB0FE041-7AAC-68EC-6CC7-3E291764B711}"/>
              </a:ext>
            </a:extLst>
          </p:cNvPr>
          <p:cNvSpPr/>
          <p:nvPr/>
        </p:nvSpPr>
        <p:spPr>
          <a:xfrm>
            <a:off x="6519178" y="3104881"/>
            <a:ext cx="1059365" cy="980921"/>
          </a:xfrm>
          <a:prstGeom prst="roundRect">
            <a:avLst/>
          </a:prstGeom>
          <a:solidFill>
            <a:srgbClr val="B3D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46BEE273-77F0-B7E2-67CC-FA6D1663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91" y="3239097"/>
            <a:ext cx="726741" cy="7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rapezoid 41">
            <a:extLst>
              <a:ext uri="{FF2B5EF4-FFF2-40B4-BE49-F238E27FC236}">
                <a16:creationId xmlns:a16="http://schemas.microsoft.com/office/drawing/2014/main" id="{74B98C6A-1B1E-A7A3-A0FC-0BAD19C648BE}"/>
              </a:ext>
            </a:extLst>
          </p:cNvPr>
          <p:cNvSpPr/>
          <p:nvPr/>
        </p:nvSpPr>
        <p:spPr>
          <a:xfrm rot="5400000">
            <a:off x="7963590" y="2908342"/>
            <a:ext cx="1682230" cy="1378227"/>
          </a:xfrm>
          <a:prstGeom prst="trapezoid">
            <a:avLst/>
          </a:prstGeom>
          <a:solidFill>
            <a:srgbClr val="F5C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AD64362E-E36F-4016-05C7-0F2D23048580}"/>
              </a:ext>
            </a:extLst>
          </p:cNvPr>
          <p:cNvSpPr txBox="1"/>
          <p:nvPr/>
        </p:nvSpPr>
        <p:spPr>
          <a:xfrm>
            <a:off x="8329254" y="3117363"/>
            <a:ext cx="950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Deep</a:t>
            </a:r>
            <a:br>
              <a:rPr lang="hu-HU" sz="2800" dirty="0"/>
            </a:br>
            <a:r>
              <a:rPr lang="hu-HU" sz="2800" dirty="0"/>
              <a:t>NN</a:t>
            </a:r>
            <a:endParaRPr lang="en-US" sz="2800" dirty="0"/>
          </a:p>
        </p:txBody>
      </p:sp>
      <p:cxnSp>
        <p:nvCxnSpPr>
          <p:cNvPr id="44" name="Összekötő: szögletes 43">
            <a:extLst>
              <a:ext uri="{FF2B5EF4-FFF2-40B4-BE49-F238E27FC236}">
                <a16:creationId xmlns:a16="http://schemas.microsoft.com/office/drawing/2014/main" id="{4DFAA851-97E4-A99B-5250-753B93ABDDA2}"/>
              </a:ext>
            </a:extLst>
          </p:cNvPr>
          <p:cNvCxnSpPr>
            <a:cxnSpLocks/>
            <a:stCxn id="39" idx="3"/>
            <a:endCxn id="42" idx="2"/>
          </p:cNvCxnSpPr>
          <p:nvPr/>
        </p:nvCxnSpPr>
        <p:spPr>
          <a:xfrm>
            <a:off x="7578543" y="3595342"/>
            <a:ext cx="537049" cy="211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075FB8C2-05AA-AD42-C32E-9887655DB373}"/>
              </a:ext>
            </a:extLst>
          </p:cNvPr>
          <p:cNvSpPr txBox="1"/>
          <p:nvPr/>
        </p:nvSpPr>
        <p:spPr>
          <a:xfrm>
            <a:off x="6632074" y="4025593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state</a:t>
            </a:r>
            <a:r>
              <a:rPr lang="hu-HU" dirty="0"/>
              <a:t>, </a:t>
            </a:r>
            <a:r>
              <a:rPr lang="hu-HU" i="1" dirty="0"/>
              <a:t>s</a:t>
            </a:r>
            <a:endParaRPr lang="en-US" i="1" dirty="0"/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B7DCCB95-EC45-D60F-3556-53ADF5836244}"/>
              </a:ext>
            </a:extLst>
          </p:cNvPr>
          <p:cNvSpPr txBox="1"/>
          <p:nvPr/>
        </p:nvSpPr>
        <p:spPr>
          <a:xfrm>
            <a:off x="10107986" y="313096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2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7F2EEAF1-5A15-A2C0-EB53-4D3EBC53A079}"/>
              </a:ext>
            </a:extLst>
          </p:cNvPr>
          <p:cNvSpPr txBox="1"/>
          <p:nvPr/>
        </p:nvSpPr>
        <p:spPr>
          <a:xfrm>
            <a:off x="10107986" y="40209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 err="1"/>
              <a:t>s</a:t>
            </a:r>
            <a:r>
              <a:rPr lang="hu-HU" dirty="0" err="1"/>
              <a:t>,</a:t>
            </a:r>
            <a:r>
              <a:rPr lang="hu-HU" i="1" dirty="0" err="1"/>
              <a:t>a</a:t>
            </a:r>
            <a:r>
              <a:rPr lang="hu-HU" i="1" baseline="-25000" dirty="0" err="1"/>
              <a:t>n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51471404-139F-2C74-F172-7C77A2CA8F76}"/>
              </a:ext>
            </a:extLst>
          </p:cNvPr>
          <p:cNvSpPr txBox="1"/>
          <p:nvPr/>
        </p:nvSpPr>
        <p:spPr>
          <a:xfrm>
            <a:off x="10107986" y="268388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1</a:t>
            </a:r>
            <a:r>
              <a:rPr lang="hu-HU" dirty="0"/>
              <a:t>)</a:t>
            </a:r>
            <a:endParaRPr lang="en-US" dirty="0"/>
          </a:p>
        </p:txBody>
      </p:sp>
      <p:cxnSp>
        <p:nvCxnSpPr>
          <p:cNvPr id="56" name="Összekötő: szögletes 55">
            <a:extLst>
              <a:ext uri="{FF2B5EF4-FFF2-40B4-BE49-F238E27FC236}">
                <a16:creationId xmlns:a16="http://schemas.microsoft.com/office/drawing/2014/main" id="{EC4EB92B-155F-14B3-3A1E-FC4F56B13E88}"/>
              </a:ext>
            </a:extLst>
          </p:cNvPr>
          <p:cNvCxnSpPr>
            <a:cxnSpLocks/>
            <a:stCxn id="42" idx="0"/>
            <a:endCxn id="52" idx="1"/>
          </p:cNvCxnSpPr>
          <p:nvPr/>
        </p:nvCxnSpPr>
        <p:spPr>
          <a:xfrm>
            <a:off x="9493819" y="3597456"/>
            <a:ext cx="614167" cy="6081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Összekötő: szögletes 58">
            <a:extLst>
              <a:ext uri="{FF2B5EF4-FFF2-40B4-BE49-F238E27FC236}">
                <a16:creationId xmlns:a16="http://schemas.microsoft.com/office/drawing/2014/main" id="{69172191-22BC-21C6-02C3-BE172AA3B9E2}"/>
              </a:ext>
            </a:extLst>
          </p:cNvPr>
          <p:cNvCxnSpPr>
            <a:cxnSpLocks/>
            <a:stCxn id="42" idx="0"/>
            <a:endCxn id="49" idx="1"/>
          </p:cNvCxnSpPr>
          <p:nvPr/>
        </p:nvCxnSpPr>
        <p:spPr>
          <a:xfrm flipV="1">
            <a:off x="9493819" y="3315633"/>
            <a:ext cx="614167" cy="28182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Összekötő: szögletes 62">
            <a:extLst>
              <a:ext uri="{FF2B5EF4-FFF2-40B4-BE49-F238E27FC236}">
                <a16:creationId xmlns:a16="http://schemas.microsoft.com/office/drawing/2014/main" id="{FBBB42AF-FE6C-3F1B-8516-E8BA6EDFFCB9}"/>
              </a:ext>
            </a:extLst>
          </p:cNvPr>
          <p:cNvCxnSpPr>
            <a:cxnSpLocks/>
            <a:stCxn id="42" idx="0"/>
            <a:endCxn id="53" idx="1"/>
          </p:cNvCxnSpPr>
          <p:nvPr/>
        </p:nvCxnSpPr>
        <p:spPr>
          <a:xfrm flipV="1">
            <a:off x="9493819" y="2868550"/>
            <a:ext cx="614167" cy="7289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artalom helye 3">
            <a:extLst>
              <a:ext uri="{FF2B5EF4-FFF2-40B4-BE49-F238E27FC236}">
                <a16:creationId xmlns:a16="http://schemas.microsoft.com/office/drawing/2014/main" id="{70F3BE85-A10F-8F2E-1A7D-C5AD478B37B6}"/>
              </a:ext>
            </a:extLst>
          </p:cNvPr>
          <p:cNvSpPr txBox="1">
            <a:spLocks/>
          </p:cNvSpPr>
          <p:nvPr/>
        </p:nvSpPr>
        <p:spPr>
          <a:xfrm>
            <a:off x="6515775" y="5117093"/>
            <a:ext cx="996914" cy="4376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hu-HU" sz="1800" b="1" dirty="0"/>
              <a:t>Input</a:t>
            </a:r>
            <a:r>
              <a:rPr lang="hu-HU" sz="2400" b="1" dirty="0"/>
              <a:t> </a:t>
            </a:r>
            <a:endParaRPr lang="en-GB" sz="2400" b="1" dirty="0"/>
          </a:p>
        </p:txBody>
      </p:sp>
      <p:sp>
        <p:nvSpPr>
          <p:cNvPr id="67" name="Tartalom helye 3">
            <a:extLst>
              <a:ext uri="{FF2B5EF4-FFF2-40B4-BE49-F238E27FC236}">
                <a16:creationId xmlns:a16="http://schemas.microsoft.com/office/drawing/2014/main" id="{D964AA44-ED00-13EA-ABF3-669AB3D5CA2B}"/>
              </a:ext>
            </a:extLst>
          </p:cNvPr>
          <p:cNvSpPr txBox="1">
            <a:spLocks/>
          </p:cNvSpPr>
          <p:nvPr/>
        </p:nvSpPr>
        <p:spPr>
          <a:xfrm>
            <a:off x="8229491" y="5117093"/>
            <a:ext cx="996914" cy="4376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hu-HU" sz="1800" b="1" dirty="0" err="1"/>
              <a:t>Agent</a:t>
            </a:r>
            <a:r>
              <a:rPr lang="hu-HU" sz="2400" b="1" dirty="0"/>
              <a:t> </a:t>
            </a:r>
            <a:endParaRPr lang="en-GB" sz="2400" b="1" dirty="0"/>
          </a:p>
        </p:txBody>
      </p:sp>
      <p:sp>
        <p:nvSpPr>
          <p:cNvPr id="68" name="Tartalom helye 3">
            <a:extLst>
              <a:ext uri="{FF2B5EF4-FFF2-40B4-BE49-F238E27FC236}">
                <a16:creationId xmlns:a16="http://schemas.microsoft.com/office/drawing/2014/main" id="{4651B9D0-BE0B-6D07-0855-8C44D92C399C}"/>
              </a:ext>
            </a:extLst>
          </p:cNvPr>
          <p:cNvSpPr txBox="1">
            <a:spLocks/>
          </p:cNvSpPr>
          <p:nvPr/>
        </p:nvSpPr>
        <p:spPr>
          <a:xfrm>
            <a:off x="9957129" y="5102558"/>
            <a:ext cx="996914" cy="437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hu-HU" sz="1800" b="1" dirty="0"/>
              <a:t>Output</a:t>
            </a:r>
            <a:r>
              <a:rPr lang="hu-HU" sz="2400" b="1" dirty="0"/>
              <a:t> </a:t>
            </a:r>
            <a:endParaRPr lang="en-GB" sz="2400" b="1" dirty="0"/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3760BA0D-C394-0070-DF00-25C4A6F18BD2}"/>
              </a:ext>
            </a:extLst>
          </p:cNvPr>
          <p:cNvSpPr/>
          <p:nvPr/>
        </p:nvSpPr>
        <p:spPr>
          <a:xfrm>
            <a:off x="754665" y="1822199"/>
            <a:ext cx="4816349" cy="373255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C35AE75-7203-A209-77DC-00A6206F6FFC}"/>
              </a:ext>
            </a:extLst>
          </p:cNvPr>
          <p:cNvSpPr/>
          <p:nvPr/>
        </p:nvSpPr>
        <p:spPr>
          <a:xfrm>
            <a:off x="6040797" y="1807665"/>
            <a:ext cx="5562849" cy="373255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16BCC-777E-A4FF-BFC6-1EE7623F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13AAB-5FDE-8B0B-0FB4-7232E010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0E06-1E13-53ED-D236-53B6918F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29</a:t>
            </a:fld>
            <a:endParaRPr lang="en-US" noProof="0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0543CF92-0DB3-D62F-E474-E8DC53514E3B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E1D834C-D589-C3ED-6831-2BCC8CB9E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922" y="270487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Deep Q </a:t>
            </a:r>
            <a:r>
              <a:rPr lang="hu-HU" dirty="0" err="1"/>
              <a:t>Networks</a:t>
            </a:r>
            <a:r>
              <a:rPr lang="hu-HU" dirty="0"/>
              <a:t> </a:t>
            </a:r>
            <a:r>
              <a:rPr lang="hu-HU" dirty="0" err="1"/>
              <a:t>Summary</a:t>
            </a:r>
            <a:endParaRPr lang="en-GB" dirty="0"/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6CEC6706-6C57-F692-4173-F0176E3E9082}"/>
              </a:ext>
            </a:extLst>
          </p:cNvPr>
          <p:cNvGrpSpPr/>
          <p:nvPr/>
        </p:nvGrpSpPr>
        <p:grpSpPr>
          <a:xfrm>
            <a:off x="1393451" y="2021380"/>
            <a:ext cx="2415529" cy="2442117"/>
            <a:chOff x="2308302" y="1516565"/>
            <a:chExt cx="2415529" cy="2442117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AC17344B-9243-3459-517E-3D26E5AA80B8}"/>
                </a:ext>
              </a:extLst>
            </p:cNvPr>
            <p:cNvSpPr/>
            <p:nvPr/>
          </p:nvSpPr>
          <p:spPr>
            <a:xfrm>
              <a:off x="2308302" y="1516565"/>
              <a:ext cx="2415529" cy="2442117"/>
            </a:xfrm>
            <a:prstGeom prst="roundRect">
              <a:avLst/>
            </a:prstGeom>
            <a:solidFill>
              <a:srgbClr val="B3D0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15916C3-7B07-7445-FBBB-7D24C3EC7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722" y="1752942"/>
              <a:ext cx="2070797" cy="203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rapezoid 9">
            <a:extLst>
              <a:ext uri="{FF2B5EF4-FFF2-40B4-BE49-F238E27FC236}">
                <a16:creationId xmlns:a16="http://schemas.microsoft.com/office/drawing/2014/main" id="{51FB6FD1-3913-225E-4ADE-CE6430B6623C}"/>
              </a:ext>
            </a:extLst>
          </p:cNvPr>
          <p:cNvSpPr/>
          <p:nvPr/>
        </p:nvSpPr>
        <p:spPr>
          <a:xfrm rot="5400000">
            <a:off x="4528509" y="2553325"/>
            <a:ext cx="1682230" cy="1378227"/>
          </a:xfrm>
          <a:prstGeom prst="trapezoid">
            <a:avLst/>
          </a:prstGeom>
          <a:solidFill>
            <a:srgbClr val="F5C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80F66BE-5ED0-14C2-4355-C84B79DDD7E3}"/>
              </a:ext>
            </a:extLst>
          </p:cNvPr>
          <p:cNvSpPr txBox="1"/>
          <p:nvPr/>
        </p:nvSpPr>
        <p:spPr>
          <a:xfrm>
            <a:off x="2178856" y="4463497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state</a:t>
            </a:r>
            <a:r>
              <a:rPr lang="hu-HU" dirty="0"/>
              <a:t>, </a:t>
            </a:r>
            <a:r>
              <a:rPr lang="hu-HU" i="1" dirty="0"/>
              <a:t>s</a:t>
            </a:r>
            <a:endParaRPr lang="en-US" i="1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30D49C5-3AAF-E719-C723-B2A32189CA08}"/>
              </a:ext>
            </a:extLst>
          </p:cNvPr>
          <p:cNvSpPr txBox="1"/>
          <p:nvPr/>
        </p:nvSpPr>
        <p:spPr>
          <a:xfrm>
            <a:off x="7119008" y="305055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2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19BFFE0-D6BF-FD76-25A8-408A88D526F5}"/>
              </a:ext>
            </a:extLst>
          </p:cNvPr>
          <p:cNvSpPr txBox="1"/>
          <p:nvPr/>
        </p:nvSpPr>
        <p:spPr>
          <a:xfrm>
            <a:off x="7119008" y="439624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3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7562A3F6-0A6D-A2DD-B470-9936223ACF66}"/>
              </a:ext>
            </a:extLst>
          </p:cNvPr>
          <p:cNvSpPr txBox="1"/>
          <p:nvPr/>
        </p:nvSpPr>
        <p:spPr>
          <a:xfrm>
            <a:off x="7119007" y="188933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1</a:t>
            </a:r>
            <a:r>
              <a:rPr lang="hu-HU" dirty="0"/>
              <a:t>)</a:t>
            </a:r>
            <a:endParaRPr lang="en-US" dirty="0"/>
          </a:p>
        </p:txBody>
      </p: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995ADF2B-6B49-0AAE-A5C8-F90F607F334B}"/>
              </a:ext>
            </a:extLst>
          </p:cNvPr>
          <p:cNvCxnSpPr>
            <a:cxnSpLocks/>
            <a:stCxn id="10" idx="0"/>
            <a:endCxn id="14" idx="1"/>
          </p:cNvCxnSpPr>
          <p:nvPr/>
        </p:nvCxnSpPr>
        <p:spPr>
          <a:xfrm>
            <a:off x="6058738" y="3242439"/>
            <a:ext cx="1060270" cy="133847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73F11B83-8ABC-5A58-AA43-AD9C929983DE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 flipV="1">
            <a:off x="6058738" y="2073998"/>
            <a:ext cx="1060269" cy="11684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D7AC636A-A18B-0A93-342E-E08495F38D44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808980" y="3242439"/>
            <a:ext cx="871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CA1D2D58-3D6B-9A80-9095-CD891338C089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flipV="1">
            <a:off x="6058738" y="3235225"/>
            <a:ext cx="1060270" cy="7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0C38965D-4D5D-3FEC-55B2-EFC98DFBD423}"/>
              </a:ext>
            </a:extLst>
          </p:cNvPr>
          <p:cNvSpPr txBox="1"/>
          <p:nvPr/>
        </p:nvSpPr>
        <p:spPr>
          <a:xfrm>
            <a:off x="4869250" y="2758171"/>
            <a:ext cx="950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Deep</a:t>
            </a:r>
            <a:br>
              <a:rPr lang="hu-HU" sz="2800" dirty="0"/>
            </a:br>
            <a:r>
              <a:rPr lang="hu-HU" sz="2800" dirty="0"/>
              <a:t>NN</a:t>
            </a:r>
            <a:endParaRPr lang="en-US" sz="2800" dirty="0"/>
          </a:p>
        </p:txBody>
      </p:sp>
      <p:sp>
        <p:nvSpPr>
          <p:cNvPr id="47" name="Kereszt 46">
            <a:extLst>
              <a:ext uri="{FF2B5EF4-FFF2-40B4-BE49-F238E27FC236}">
                <a16:creationId xmlns:a16="http://schemas.microsoft.com/office/drawing/2014/main" id="{4ABF2511-FBC9-3542-B1CA-4746562E1D61}"/>
              </a:ext>
            </a:extLst>
          </p:cNvPr>
          <p:cNvSpPr/>
          <p:nvPr/>
        </p:nvSpPr>
        <p:spPr>
          <a:xfrm rot="18884071">
            <a:off x="7355680" y="3418126"/>
            <a:ext cx="395517" cy="395517"/>
          </a:xfrm>
          <a:prstGeom prst="plus">
            <a:avLst>
              <a:gd name="adj" fmla="val 4161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Nyíl: jobbra mutató 47">
            <a:extLst>
              <a:ext uri="{FF2B5EF4-FFF2-40B4-BE49-F238E27FC236}">
                <a16:creationId xmlns:a16="http://schemas.microsoft.com/office/drawing/2014/main" id="{03D32003-D330-6AE6-F5C6-78409BAB4592}"/>
              </a:ext>
            </a:extLst>
          </p:cNvPr>
          <p:cNvSpPr/>
          <p:nvPr/>
        </p:nvSpPr>
        <p:spPr>
          <a:xfrm rot="10800000">
            <a:off x="7337577" y="2257457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Nyíl: jobbra mutató 48">
            <a:extLst>
              <a:ext uri="{FF2B5EF4-FFF2-40B4-BE49-F238E27FC236}">
                <a16:creationId xmlns:a16="http://schemas.microsoft.com/office/drawing/2014/main" id="{0E6E9744-A8FE-B601-DF99-69C84379DFB5}"/>
              </a:ext>
            </a:extLst>
          </p:cNvPr>
          <p:cNvSpPr/>
          <p:nvPr/>
        </p:nvSpPr>
        <p:spPr>
          <a:xfrm>
            <a:off x="7337577" y="4784873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FB5FC455-BD05-6BBC-991A-05069ABFF5C8}"/>
              </a:ext>
            </a:extLst>
          </p:cNvPr>
          <p:cNvSpPr txBox="1"/>
          <p:nvPr/>
        </p:nvSpPr>
        <p:spPr>
          <a:xfrm>
            <a:off x="7943272" y="190349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=20</a:t>
            </a:r>
            <a:endParaRPr lang="en-US" b="1" dirty="0"/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30CCB6CF-3EC0-4083-D2B4-7EE5A44F9246}"/>
              </a:ext>
            </a:extLst>
          </p:cNvPr>
          <p:cNvSpPr txBox="1"/>
          <p:nvPr/>
        </p:nvSpPr>
        <p:spPr>
          <a:xfrm>
            <a:off x="7943271" y="30500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=3</a:t>
            </a:r>
            <a:endParaRPr lang="en-US" b="1" dirty="0"/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1F5D8144-1408-C1EF-8D94-7D446DA2EEA4}"/>
              </a:ext>
            </a:extLst>
          </p:cNvPr>
          <p:cNvSpPr txBox="1"/>
          <p:nvPr/>
        </p:nvSpPr>
        <p:spPr>
          <a:xfrm>
            <a:off x="7943270" y="43962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=0</a:t>
            </a:r>
            <a:endParaRPr lang="en-US" b="1" dirty="0"/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32FBFF40-E636-B853-ADBB-91533D009D22}"/>
              </a:ext>
            </a:extLst>
          </p:cNvPr>
          <p:cNvSpPr txBox="1"/>
          <p:nvPr/>
        </p:nvSpPr>
        <p:spPr>
          <a:xfrm>
            <a:off x="9323075" y="3050014"/>
            <a:ext cx="201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π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)= </a:t>
            </a:r>
            <a:r>
              <a:rPr lang="hu-HU" dirty="0" err="1"/>
              <a:t>argmax</a:t>
            </a:r>
            <a:r>
              <a:rPr lang="hu-HU" dirty="0"/>
              <a:t> </a:t>
            </a:r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 err="1"/>
              <a:t>s</a:t>
            </a:r>
            <a:r>
              <a:rPr lang="hu-HU" dirty="0" err="1"/>
              <a:t>,</a:t>
            </a:r>
            <a:r>
              <a:rPr lang="hu-HU" i="1" dirty="0" err="1"/>
              <a:t>a</a:t>
            </a:r>
            <a:r>
              <a:rPr lang="hu-HU" dirty="0"/>
              <a:t>)</a:t>
            </a:r>
          </a:p>
          <a:p>
            <a:r>
              <a:rPr lang="hu-HU" i="1" dirty="0"/>
              <a:t>                </a:t>
            </a:r>
            <a:r>
              <a:rPr lang="hu-HU" sz="2400" i="1" baseline="30000" dirty="0"/>
              <a:t>a</a:t>
            </a:r>
            <a:endParaRPr lang="en-US" sz="2400" i="1" baseline="30000" dirty="0"/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BE537B16-F6E7-D5C0-3962-E59FC7CA7969}"/>
              </a:ext>
            </a:extLst>
          </p:cNvPr>
          <p:cNvSpPr txBox="1"/>
          <p:nvPr/>
        </p:nvSpPr>
        <p:spPr>
          <a:xfrm>
            <a:off x="9682078" y="34959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= </a:t>
            </a:r>
            <a:r>
              <a:rPr lang="hu-HU" i="1" dirty="0"/>
              <a:t>a</a:t>
            </a:r>
            <a:r>
              <a:rPr lang="hu-HU" i="1" baseline="-25000" dirty="0"/>
              <a:t>1</a:t>
            </a:r>
            <a:endParaRPr lang="en-US" baseline="-25000" dirty="0"/>
          </a:p>
        </p:txBody>
      </p:sp>
      <p:sp>
        <p:nvSpPr>
          <p:cNvPr id="55" name="Nyíl: jobbra mutató 54">
            <a:extLst>
              <a:ext uri="{FF2B5EF4-FFF2-40B4-BE49-F238E27FC236}">
                <a16:creationId xmlns:a16="http://schemas.microsoft.com/office/drawing/2014/main" id="{6D6E5250-81FA-8089-80D2-53021FAF79FC}"/>
              </a:ext>
            </a:extLst>
          </p:cNvPr>
          <p:cNvSpPr/>
          <p:nvPr/>
        </p:nvSpPr>
        <p:spPr>
          <a:xfrm rot="10800000">
            <a:off x="10262582" y="3546850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114419DC-5F8E-4DB0-072F-8A0A885C7C1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477393" y="2088158"/>
            <a:ext cx="824265" cy="1030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0D8BCED9-E8CD-3CC4-FCEF-ACC806A963B5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360373" y="3234680"/>
            <a:ext cx="9412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4F275815-87EC-D9A7-520B-061E99B543C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360372" y="3419346"/>
            <a:ext cx="941286" cy="1161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artalom helye 3">
            <a:extLst>
              <a:ext uri="{FF2B5EF4-FFF2-40B4-BE49-F238E27FC236}">
                <a16:creationId xmlns:a16="http://schemas.microsoft.com/office/drawing/2014/main" id="{55C52EDE-5558-E8DD-6004-4A0959680347}"/>
              </a:ext>
            </a:extLst>
          </p:cNvPr>
          <p:cNvSpPr txBox="1">
            <a:spLocks/>
          </p:cNvSpPr>
          <p:nvPr/>
        </p:nvSpPr>
        <p:spPr>
          <a:xfrm>
            <a:off x="826598" y="890984"/>
            <a:ext cx="10538803" cy="71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hu-HU" sz="2400" dirty="0"/>
              <a:t>Use NN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learn</a:t>
            </a:r>
            <a:r>
              <a:rPr lang="hu-HU" sz="2400" dirty="0"/>
              <a:t> Q-</a:t>
            </a:r>
            <a:r>
              <a:rPr lang="hu-HU" sz="2400" dirty="0" err="1"/>
              <a:t>function</a:t>
            </a:r>
            <a:r>
              <a:rPr lang="hu-HU" sz="2400" dirty="0"/>
              <a:t> and </a:t>
            </a:r>
            <a:r>
              <a:rPr lang="hu-HU" sz="2400" dirty="0" err="1"/>
              <a:t>then</a:t>
            </a:r>
            <a:r>
              <a:rPr lang="hu-HU" sz="2400" dirty="0"/>
              <a:t> </a:t>
            </a:r>
            <a:r>
              <a:rPr lang="hu-HU" sz="2400" dirty="0" err="1"/>
              <a:t>use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infer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optimal</a:t>
            </a:r>
            <a:r>
              <a:rPr lang="hu-HU" sz="2400" dirty="0"/>
              <a:t> policy, </a:t>
            </a:r>
            <a:r>
              <a:rPr lang="el-GR" sz="2400" i="1" dirty="0"/>
              <a:t>π</a:t>
            </a:r>
            <a:r>
              <a:rPr lang="hu-HU" sz="2400" dirty="0"/>
              <a:t>(</a:t>
            </a:r>
            <a:r>
              <a:rPr lang="hu-HU" sz="2400" i="1" dirty="0"/>
              <a:t>s</a:t>
            </a:r>
            <a:r>
              <a:rPr lang="hu-HU" sz="2400" dirty="0"/>
              <a:t>)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090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4279705-E6C8-4152-9492-07DDF25C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4DFB270-B2D7-835B-E6C3-809B924F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249435-FB19-6B4B-F4B7-B8819D0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0B27FB4-E952-33FA-34DD-58B48EAA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35093"/>
            <a:ext cx="10514012" cy="49106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What is general</a:t>
            </a:r>
            <a:r>
              <a:rPr lang="hu-HU" dirty="0"/>
              <a:t> </a:t>
            </a:r>
            <a:r>
              <a:rPr lang="en-US" dirty="0"/>
              <a:t>intelligence? How can it be defined?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2CB1862-1A0D-39EB-542C-3E983B5D6A0A}"/>
              </a:ext>
            </a:extLst>
          </p:cNvPr>
          <p:cNvSpPr txBox="1"/>
          <p:nvPr/>
        </p:nvSpPr>
        <p:spPr>
          <a:xfrm>
            <a:off x="1439333" y="2230386"/>
            <a:ext cx="9313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 very general mental capability that, among other things, involves </a:t>
            </a:r>
            <a:r>
              <a:rPr lang="en-GB" sz="2400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the ability to 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reason, plan, </a:t>
            </a:r>
            <a:r>
              <a:rPr lang="en-GB" sz="2400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solve problems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think abstractly, comprehend complex ideas, learn quickly </a:t>
            </a:r>
            <a:r>
              <a:rPr lang="en-GB" sz="2400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and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2400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learn from experience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. It is not merely book learning, a narrow academic skill, or test-taking smarts. Rather, it reflects a broader and deeper capability for comprehending our surroundings—“catching on,” “</a:t>
            </a:r>
            <a:r>
              <a:rPr lang="en-GB" sz="2400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making sense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” of things, or “</a:t>
            </a:r>
            <a:r>
              <a:rPr lang="en-GB" sz="2400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figuring out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” </a:t>
            </a:r>
            <a:r>
              <a:rPr lang="en-GB" sz="2400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what to do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.</a:t>
            </a:r>
            <a:endParaRPr lang="hu-HU" sz="2400" b="0" i="1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algn="r"/>
            <a:r>
              <a:rPr lang="hu-HU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/Wall Street Journal, 1994/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440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16BCC-777E-A4FF-BFC6-1EE7623F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13AAB-5FDE-8B0B-0FB4-7232E010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0E06-1E13-53ED-D236-53B6918F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30</a:t>
            </a:fld>
            <a:endParaRPr lang="en-US" noProof="0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0543CF92-0DB3-D62F-E474-E8DC53514E3B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E1D834C-D589-C3ED-6831-2BCC8CB9E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922" y="270487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Deep Q </a:t>
            </a:r>
            <a:r>
              <a:rPr lang="hu-HU" dirty="0" err="1"/>
              <a:t>Networks</a:t>
            </a:r>
            <a:r>
              <a:rPr lang="hu-HU" dirty="0"/>
              <a:t> </a:t>
            </a:r>
            <a:r>
              <a:rPr lang="hu-HU" dirty="0" err="1"/>
              <a:t>Summary</a:t>
            </a:r>
            <a:endParaRPr lang="en-GB" dirty="0"/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6CEC6706-6C57-F692-4173-F0176E3E9082}"/>
              </a:ext>
            </a:extLst>
          </p:cNvPr>
          <p:cNvGrpSpPr/>
          <p:nvPr/>
        </p:nvGrpSpPr>
        <p:grpSpPr>
          <a:xfrm>
            <a:off x="1393451" y="2021380"/>
            <a:ext cx="2415529" cy="2442117"/>
            <a:chOff x="2308302" y="1516565"/>
            <a:chExt cx="2415529" cy="2442117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AC17344B-9243-3459-517E-3D26E5AA80B8}"/>
                </a:ext>
              </a:extLst>
            </p:cNvPr>
            <p:cNvSpPr/>
            <p:nvPr/>
          </p:nvSpPr>
          <p:spPr>
            <a:xfrm>
              <a:off x="2308302" y="1516565"/>
              <a:ext cx="2415529" cy="2442117"/>
            </a:xfrm>
            <a:prstGeom prst="roundRect">
              <a:avLst/>
            </a:prstGeom>
            <a:solidFill>
              <a:srgbClr val="B3D0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15916C3-7B07-7445-FBBB-7D24C3EC7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722" y="1752942"/>
              <a:ext cx="2070797" cy="203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rapezoid 9">
            <a:extLst>
              <a:ext uri="{FF2B5EF4-FFF2-40B4-BE49-F238E27FC236}">
                <a16:creationId xmlns:a16="http://schemas.microsoft.com/office/drawing/2014/main" id="{51FB6FD1-3913-225E-4ADE-CE6430B6623C}"/>
              </a:ext>
            </a:extLst>
          </p:cNvPr>
          <p:cNvSpPr/>
          <p:nvPr/>
        </p:nvSpPr>
        <p:spPr>
          <a:xfrm rot="5400000">
            <a:off x="4528509" y="2553325"/>
            <a:ext cx="1682230" cy="1378227"/>
          </a:xfrm>
          <a:prstGeom prst="trapezoid">
            <a:avLst/>
          </a:prstGeom>
          <a:solidFill>
            <a:srgbClr val="F5C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80F66BE-5ED0-14C2-4355-C84B79DDD7E3}"/>
              </a:ext>
            </a:extLst>
          </p:cNvPr>
          <p:cNvSpPr txBox="1"/>
          <p:nvPr/>
        </p:nvSpPr>
        <p:spPr>
          <a:xfrm>
            <a:off x="2178856" y="4463497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state</a:t>
            </a:r>
            <a:r>
              <a:rPr lang="hu-HU" dirty="0"/>
              <a:t>, </a:t>
            </a:r>
            <a:r>
              <a:rPr lang="hu-HU" i="1" dirty="0"/>
              <a:t>s</a:t>
            </a:r>
            <a:endParaRPr lang="en-US" i="1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30D49C5-3AAF-E719-C723-B2A32189CA08}"/>
              </a:ext>
            </a:extLst>
          </p:cNvPr>
          <p:cNvSpPr txBox="1"/>
          <p:nvPr/>
        </p:nvSpPr>
        <p:spPr>
          <a:xfrm>
            <a:off x="7119008" y="305055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2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19BFFE0-D6BF-FD76-25A8-408A88D526F5}"/>
              </a:ext>
            </a:extLst>
          </p:cNvPr>
          <p:cNvSpPr txBox="1"/>
          <p:nvPr/>
        </p:nvSpPr>
        <p:spPr>
          <a:xfrm>
            <a:off x="7119008" y="439624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3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7562A3F6-0A6D-A2DD-B470-9936223ACF66}"/>
              </a:ext>
            </a:extLst>
          </p:cNvPr>
          <p:cNvSpPr txBox="1"/>
          <p:nvPr/>
        </p:nvSpPr>
        <p:spPr>
          <a:xfrm>
            <a:off x="7119007" y="188933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1</a:t>
            </a:r>
            <a:r>
              <a:rPr lang="hu-HU" dirty="0"/>
              <a:t>)</a:t>
            </a:r>
            <a:endParaRPr lang="en-US" dirty="0"/>
          </a:p>
        </p:txBody>
      </p: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995ADF2B-6B49-0AAE-A5C8-F90F607F334B}"/>
              </a:ext>
            </a:extLst>
          </p:cNvPr>
          <p:cNvCxnSpPr>
            <a:cxnSpLocks/>
            <a:stCxn id="10" idx="0"/>
            <a:endCxn id="14" idx="1"/>
          </p:cNvCxnSpPr>
          <p:nvPr/>
        </p:nvCxnSpPr>
        <p:spPr>
          <a:xfrm>
            <a:off x="6058738" y="3242439"/>
            <a:ext cx="1060270" cy="133847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73F11B83-8ABC-5A58-AA43-AD9C929983DE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 flipV="1">
            <a:off x="6058738" y="2073998"/>
            <a:ext cx="1060269" cy="11684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D7AC636A-A18B-0A93-342E-E08495F38D44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808980" y="3242439"/>
            <a:ext cx="871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CA1D2D58-3D6B-9A80-9095-CD891338C089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flipV="1">
            <a:off x="6058738" y="3235225"/>
            <a:ext cx="1060270" cy="7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0C38965D-4D5D-3FEC-55B2-EFC98DFBD423}"/>
              </a:ext>
            </a:extLst>
          </p:cNvPr>
          <p:cNvSpPr txBox="1"/>
          <p:nvPr/>
        </p:nvSpPr>
        <p:spPr>
          <a:xfrm>
            <a:off x="4869250" y="2758171"/>
            <a:ext cx="950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Deep</a:t>
            </a:r>
            <a:br>
              <a:rPr lang="hu-HU" sz="2800" dirty="0"/>
            </a:br>
            <a:r>
              <a:rPr lang="hu-HU" sz="2800" dirty="0"/>
              <a:t>NN</a:t>
            </a:r>
            <a:endParaRPr lang="en-US" sz="2800" dirty="0"/>
          </a:p>
        </p:txBody>
      </p:sp>
      <p:sp>
        <p:nvSpPr>
          <p:cNvPr id="47" name="Kereszt 46">
            <a:extLst>
              <a:ext uri="{FF2B5EF4-FFF2-40B4-BE49-F238E27FC236}">
                <a16:creationId xmlns:a16="http://schemas.microsoft.com/office/drawing/2014/main" id="{4ABF2511-FBC9-3542-B1CA-4746562E1D61}"/>
              </a:ext>
            </a:extLst>
          </p:cNvPr>
          <p:cNvSpPr/>
          <p:nvPr/>
        </p:nvSpPr>
        <p:spPr>
          <a:xfrm rot="18884071">
            <a:off x="7355680" y="3418126"/>
            <a:ext cx="395517" cy="395517"/>
          </a:xfrm>
          <a:prstGeom prst="plus">
            <a:avLst>
              <a:gd name="adj" fmla="val 4161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Nyíl: jobbra mutató 47">
            <a:extLst>
              <a:ext uri="{FF2B5EF4-FFF2-40B4-BE49-F238E27FC236}">
                <a16:creationId xmlns:a16="http://schemas.microsoft.com/office/drawing/2014/main" id="{03D32003-D330-6AE6-F5C6-78409BAB4592}"/>
              </a:ext>
            </a:extLst>
          </p:cNvPr>
          <p:cNvSpPr/>
          <p:nvPr/>
        </p:nvSpPr>
        <p:spPr>
          <a:xfrm rot="10800000">
            <a:off x="7337577" y="2257457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Nyíl: jobbra mutató 48">
            <a:extLst>
              <a:ext uri="{FF2B5EF4-FFF2-40B4-BE49-F238E27FC236}">
                <a16:creationId xmlns:a16="http://schemas.microsoft.com/office/drawing/2014/main" id="{0E6E9744-A8FE-B601-DF99-69C84379DFB5}"/>
              </a:ext>
            </a:extLst>
          </p:cNvPr>
          <p:cNvSpPr/>
          <p:nvPr/>
        </p:nvSpPr>
        <p:spPr>
          <a:xfrm>
            <a:off x="7337577" y="4784873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FB5FC455-BD05-6BBC-991A-05069ABFF5C8}"/>
              </a:ext>
            </a:extLst>
          </p:cNvPr>
          <p:cNvSpPr txBox="1"/>
          <p:nvPr/>
        </p:nvSpPr>
        <p:spPr>
          <a:xfrm>
            <a:off x="7943272" y="190349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=20</a:t>
            </a:r>
            <a:endParaRPr lang="en-US" b="1" dirty="0"/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30CCB6CF-3EC0-4083-D2B4-7EE5A44F9246}"/>
              </a:ext>
            </a:extLst>
          </p:cNvPr>
          <p:cNvSpPr txBox="1"/>
          <p:nvPr/>
        </p:nvSpPr>
        <p:spPr>
          <a:xfrm>
            <a:off x="7943271" y="30500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=3</a:t>
            </a:r>
            <a:endParaRPr lang="en-US" b="1" dirty="0"/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1F5D8144-1408-C1EF-8D94-7D446DA2EEA4}"/>
              </a:ext>
            </a:extLst>
          </p:cNvPr>
          <p:cNvSpPr txBox="1"/>
          <p:nvPr/>
        </p:nvSpPr>
        <p:spPr>
          <a:xfrm>
            <a:off x="7943270" y="43962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=0</a:t>
            </a:r>
            <a:endParaRPr lang="en-US" b="1" dirty="0"/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32FBFF40-E636-B853-ADBB-91533D009D22}"/>
              </a:ext>
            </a:extLst>
          </p:cNvPr>
          <p:cNvSpPr txBox="1"/>
          <p:nvPr/>
        </p:nvSpPr>
        <p:spPr>
          <a:xfrm>
            <a:off x="9323075" y="3050014"/>
            <a:ext cx="201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π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)= </a:t>
            </a:r>
            <a:r>
              <a:rPr lang="hu-HU" dirty="0" err="1"/>
              <a:t>argmax</a:t>
            </a:r>
            <a:r>
              <a:rPr lang="hu-HU" dirty="0"/>
              <a:t> </a:t>
            </a:r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 err="1"/>
              <a:t>s</a:t>
            </a:r>
            <a:r>
              <a:rPr lang="hu-HU" dirty="0" err="1"/>
              <a:t>,</a:t>
            </a:r>
            <a:r>
              <a:rPr lang="hu-HU" i="1" dirty="0" err="1"/>
              <a:t>a</a:t>
            </a:r>
            <a:r>
              <a:rPr lang="hu-HU" dirty="0"/>
              <a:t>)</a:t>
            </a:r>
          </a:p>
          <a:p>
            <a:r>
              <a:rPr lang="hu-HU" i="1" dirty="0"/>
              <a:t>                </a:t>
            </a:r>
            <a:r>
              <a:rPr lang="hu-HU" sz="2400" i="1" baseline="30000" dirty="0"/>
              <a:t>a</a:t>
            </a:r>
            <a:endParaRPr lang="en-US" sz="2400" i="1" baseline="30000" dirty="0"/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BE537B16-F6E7-D5C0-3962-E59FC7CA7969}"/>
              </a:ext>
            </a:extLst>
          </p:cNvPr>
          <p:cNvSpPr txBox="1"/>
          <p:nvPr/>
        </p:nvSpPr>
        <p:spPr>
          <a:xfrm>
            <a:off x="9682078" y="34959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= </a:t>
            </a:r>
            <a:r>
              <a:rPr lang="hu-HU" i="1" dirty="0"/>
              <a:t>a</a:t>
            </a:r>
            <a:r>
              <a:rPr lang="hu-HU" i="1" baseline="-25000" dirty="0"/>
              <a:t>1</a:t>
            </a:r>
            <a:endParaRPr lang="en-US" baseline="-25000" dirty="0"/>
          </a:p>
        </p:txBody>
      </p:sp>
      <p:sp>
        <p:nvSpPr>
          <p:cNvPr id="55" name="Nyíl: jobbra mutató 54">
            <a:extLst>
              <a:ext uri="{FF2B5EF4-FFF2-40B4-BE49-F238E27FC236}">
                <a16:creationId xmlns:a16="http://schemas.microsoft.com/office/drawing/2014/main" id="{6D6E5250-81FA-8089-80D2-53021FAF79FC}"/>
              </a:ext>
            </a:extLst>
          </p:cNvPr>
          <p:cNvSpPr/>
          <p:nvPr/>
        </p:nvSpPr>
        <p:spPr>
          <a:xfrm rot="10800000">
            <a:off x="10262582" y="3546850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114419DC-5F8E-4DB0-072F-8A0A885C7C1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477393" y="2088158"/>
            <a:ext cx="824265" cy="1030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0D8BCED9-E8CD-3CC4-FCEF-ACC806A963B5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360373" y="3234680"/>
            <a:ext cx="9412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4F275815-87EC-D9A7-520B-061E99B543C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360372" y="3419346"/>
            <a:ext cx="941286" cy="1161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artalom helye 3">
            <a:extLst>
              <a:ext uri="{FF2B5EF4-FFF2-40B4-BE49-F238E27FC236}">
                <a16:creationId xmlns:a16="http://schemas.microsoft.com/office/drawing/2014/main" id="{55C52EDE-5558-E8DD-6004-4A0959680347}"/>
              </a:ext>
            </a:extLst>
          </p:cNvPr>
          <p:cNvSpPr txBox="1">
            <a:spLocks/>
          </p:cNvSpPr>
          <p:nvPr/>
        </p:nvSpPr>
        <p:spPr>
          <a:xfrm>
            <a:off x="826598" y="890984"/>
            <a:ext cx="10538803" cy="71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hu-HU" sz="2400" dirty="0"/>
              <a:t>Use NN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learn</a:t>
            </a:r>
            <a:r>
              <a:rPr lang="hu-HU" sz="2400" dirty="0"/>
              <a:t> Q-</a:t>
            </a:r>
            <a:r>
              <a:rPr lang="hu-HU" sz="2400" dirty="0" err="1"/>
              <a:t>function</a:t>
            </a:r>
            <a:r>
              <a:rPr lang="hu-HU" sz="2400" dirty="0"/>
              <a:t> and </a:t>
            </a:r>
            <a:r>
              <a:rPr lang="hu-HU" sz="2400" dirty="0" err="1"/>
              <a:t>then</a:t>
            </a:r>
            <a:r>
              <a:rPr lang="hu-HU" sz="2400" dirty="0"/>
              <a:t> </a:t>
            </a:r>
            <a:r>
              <a:rPr lang="hu-HU" sz="2400" dirty="0" err="1"/>
              <a:t>use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infer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optimal</a:t>
            </a:r>
            <a:r>
              <a:rPr lang="hu-HU" sz="2400" dirty="0"/>
              <a:t> policy, </a:t>
            </a:r>
            <a:r>
              <a:rPr lang="el-GR" sz="2400" i="1" dirty="0"/>
              <a:t>π</a:t>
            </a:r>
            <a:r>
              <a:rPr lang="hu-HU" sz="2400" dirty="0"/>
              <a:t>(</a:t>
            </a:r>
            <a:r>
              <a:rPr lang="hu-HU" sz="2400" i="1" dirty="0"/>
              <a:t>s</a:t>
            </a:r>
            <a:r>
              <a:rPr lang="hu-HU" sz="2400" dirty="0"/>
              <a:t>) </a:t>
            </a:r>
            <a:endParaRPr lang="en-GB" sz="2400" dirty="0"/>
          </a:p>
        </p:txBody>
      </p:sp>
      <p:cxnSp>
        <p:nvCxnSpPr>
          <p:cNvPr id="27" name="Összekötő: szögletes 26">
            <a:extLst>
              <a:ext uri="{FF2B5EF4-FFF2-40B4-BE49-F238E27FC236}">
                <a16:creationId xmlns:a16="http://schemas.microsoft.com/office/drawing/2014/main" id="{AC858DAD-B688-F5B1-2DDC-77E109FDEF69}"/>
              </a:ext>
            </a:extLst>
          </p:cNvPr>
          <p:cNvCxnSpPr>
            <a:cxnSpLocks/>
          </p:cNvCxnSpPr>
          <p:nvPr/>
        </p:nvCxnSpPr>
        <p:spPr>
          <a:xfrm rot="10800000">
            <a:off x="2520177" y="4948181"/>
            <a:ext cx="7742407" cy="347062"/>
          </a:xfrm>
          <a:prstGeom prst="bentConnector3">
            <a:avLst>
              <a:gd name="adj1" fmla="val 999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B5A57D61-378E-2DB9-0512-1322AAC8AFC5}"/>
              </a:ext>
            </a:extLst>
          </p:cNvPr>
          <p:cNvCxnSpPr>
            <a:cxnSpLocks/>
          </p:cNvCxnSpPr>
          <p:nvPr/>
        </p:nvCxnSpPr>
        <p:spPr>
          <a:xfrm flipV="1">
            <a:off x="10262582" y="4948181"/>
            <a:ext cx="0" cy="347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5969F263-6A6F-E1F5-CDDA-9C87350BEAE1}"/>
              </a:ext>
            </a:extLst>
          </p:cNvPr>
          <p:cNvSpPr txBox="1"/>
          <p:nvPr/>
        </p:nvSpPr>
        <p:spPr>
          <a:xfrm>
            <a:off x="3546949" y="5387953"/>
            <a:ext cx="576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action</a:t>
            </a:r>
            <a:r>
              <a:rPr lang="hu-HU" dirty="0"/>
              <a:t> back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environment</a:t>
            </a:r>
            <a:r>
              <a:rPr lang="hu-HU" dirty="0"/>
              <a:t> and </a:t>
            </a:r>
            <a:r>
              <a:rPr lang="hu-HU" dirty="0" err="1"/>
              <a:t>receive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state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2420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8BE17-A167-9ADB-5802-1C487D7A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CEB92-43E1-B753-4E01-3D075E6C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D360D-15BB-5A06-BD3F-58117106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31</a:t>
            </a:fld>
            <a:endParaRPr lang="en-US" noProof="0"/>
          </a:p>
        </p:txBody>
      </p:sp>
      <p:cxnSp>
        <p:nvCxnSpPr>
          <p:cNvPr id="10" name="Egyenes összekötő 113">
            <a:extLst>
              <a:ext uri="{FF2B5EF4-FFF2-40B4-BE49-F238E27FC236}">
                <a16:creationId xmlns:a16="http://schemas.microsoft.com/office/drawing/2014/main" id="{280A95C1-7CB9-D6C6-466D-BF94AC871BE7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044090-52B6-25AA-2C22-5136D7EDF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81" y="754985"/>
            <a:ext cx="8586438" cy="490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artalom helye 4">
            <a:extLst>
              <a:ext uri="{FF2B5EF4-FFF2-40B4-BE49-F238E27FC236}">
                <a16:creationId xmlns:a16="http://schemas.microsoft.com/office/drawing/2014/main" id="{57D4AF37-84E0-7707-C797-45C840ED8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922" y="270487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DQN </a:t>
            </a:r>
            <a:r>
              <a:rPr lang="hu-HU" dirty="0" err="1"/>
              <a:t>Atari</a:t>
            </a:r>
            <a:r>
              <a:rPr lang="hu-HU" dirty="0"/>
              <a:t> playing Network</a:t>
            </a:r>
            <a:endParaRPr lang="en-GB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1FBE1D6-6585-CD7B-018E-DDAE99E60037}"/>
              </a:ext>
            </a:extLst>
          </p:cNvPr>
          <p:cNvSpPr txBox="1"/>
          <p:nvPr/>
        </p:nvSpPr>
        <p:spPr>
          <a:xfrm>
            <a:off x="0" y="5704124"/>
            <a:ext cx="106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Mnih</a:t>
            </a:r>
            <a:r>
              <a:rPr lang="en-GB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, V., </a:t>
            </a:r>
            <a:r>
              <a:rPr lang="en-GB" sz="12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Kavukcuoglu</a:t>
            </a:r>
            <a:r>
              <a:rPr lang="en-GB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, K., Silver, D. </a:t>
            </a:r>
            <a:r>
              <a:rPr lang="en-GB" sz="1200" b="0" i="1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et al.</a:t>
            </a:r>
            <a:r>
              <a:rPr lang="en-GB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 Human-level control through deep reinforcement learning. </a:t>
            </a:r>
            <a:r>
              <a:rPr lang="en-GB" sz="1200" b="0" i="1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Nature</a:t>
            </a:r>
            <a:r>
              <a:rPr lang="en-GB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en-GB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518</a:t>
            </a:r>
            <a:r>
              <a:rPr lang="en-GB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, 529–533 (2015). https://doi.org/10.1038/nature14236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04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8BE17-A167-9ADB-5802-1C487D7A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CEB92-43E1-B753-4E01-3D075E6C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D360D-15BB-5A06-BD3F-58117106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32</a:t>
            </a:fld>
            <a:endParaRPr lang="en-US" noProof="0"/>
          </a:p>
        </p:txBody>
      </p:sp>
      <p:cxnSp>
        <p:nvCxnSpPr>
          <p:cNvPr id="6" name="Egyenes összekötő 113">
            <a:extLst>
              <a:ext uri="{FF2B5EF4-FFF2-40B4-BE49-F238E27FC236}">
                <a16:creationId xmlns:a16="http://schemas.microsoft.com/office/drawing/2014/main" id="{B22E13A6-26E0-3DC0-8152-3CF3EAB3CAB8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">
            <a:extLst>
              <a:ext uri="{FF2B5EF4-FFF2-40B4-BE49-F238E27FC236}">
                <a16:creationId xmlns:a16="http://schemas.microsoft.com/office/drawing/2014/main" id="{6D58362C-0C34-9316-1E44-4EFFF8580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artalom helye 4">
            <a:extLst>
              <a:ext uri="{FF2B5EF4-FFF2-40B4-BE49-F238E27FC236}">
                <a16:creationId xmlns:a16="http://schemas.microsoft.com/office/drawing/2014/main" id="{3D63B0DF-189B-F26A-2699-E287B1203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922" y="270487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DQN </a:t>
            </a:r>
            <a:r>
              <a:rPr lang="hu-HU" dirty="0" err="1"/>
              <a:t>Atari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lang="en-GB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4D1F3B21-AA02-E17A-436A-25C1B7E7F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9"/>
          <a:stretch/>
        </p:blipFill>
        <p:spPr>
          <a:xfrm>
            <a:off x="2254405" y="994403"/>
            <a:ext cx="7683190" cy="4869194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6FE39489-698E-5EBE-63D5-91BF8B68B924}"/>
              </a:ext>
            </a:extLst>
          </p:cNvPr>
          <p:cNvSpPr/>
          <p:nvPr/>
        </p:nvSpPr>
        <p:spPr>
          <a:xfrm>
            <a:off x="6724185" y="982977"/>
            <a:ext cx="646771" cy="1091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7367F9C2-4866-65AB-D2B3-B6999CFFB7A0}"/>
              </a:ext>
            </a:extLst>
          </p:cNvPr>
          <p:cNvSpPr/>
          <p:nvPr/>
        </p:nvSpPr>
        <p:spPr>
          <a:xfrm>
            <a:off x="6001214" y="1044358"/>
            <a:ext cx="646771" cy="1091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969715A6-FE27-B80E-0C62-3835035EC366}"/>
              </a:ext>
            </a:extLst>
          </p:cNvPr>
          <p:cNvSpPr txBox="1"/>
          <p:nvPr/>
        </p:nvSpPr>
        <p:spPr>
          <a:xfrm>
            <a:off x="4563324" y="1182720"/>
            <a:ext cx="2008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err="1">
                <a:solidFill>
                  <a:schemeClr val="accent1">
                    <a:lumMod val="50000"/>
                  </a:schemeClr>
                </a:solidFill>
              </a:rPr>
              <a:t>Above</a:t>
            </a:r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hu-HU" sz="2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Human </a:t>
            </a:r>
            <a:r>
              <a:rPr lang="hu-HU" sz="2800" dirty="0" err="1">
                <a:solidFill>
                  <a:schemeClr val="accent1">
                    <a:lumMod val="50000"/>
                  </a:schemeClr>
                </a:solidFill>
              </a:rPr>
              <a:t>level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E64EF1A-7C00-F9A8-9EBE-021B6D92D72B}"/>
              </a:ext>
            </a:extLst>
          </p:cNvPr>
          <p:cNvSpPr txBox="1"/>
          <p:nvPr/>
        </p:nvSpPr>
        <p:spPr>
          <a:xfrm>
            <a:off x="6851085" y="1182720"/>
            <a:ext cx="2008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err="1">
                <a:solidFill>
                  <a:schemeClr val="accent1">
                    <a:lumMod val="50000"/>
                  </a:schemeClr>
                </a:solidFill>
              </a:rPr>
              <a:t>Below</a:t>
            </a:r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hu-HU" sz="2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Human </a:t>
            </a:r>
            <a:r>
              <a:rPr lang="hu-HU" sz="2800" dirty="0" err="1">
                <a:solidFill>
                  <a:schemeClr val="accent1">
                    <a:lumMod val="50000"/>
                  </a:schemeClr>
                </a:solidFill>
              </a:rPr>
              <a:t>level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504DF127-40AE-9B6C-D116-1DA330E7561D}"/>
              </a:ext>
            </a:extLst>
          </p:cNvPr>
          <p:cNvCxnSpPr/>
          <p:nvPr/>
        </p:nvCxnSpPr>
        <p:spPr>
          <a:xfrm flipH="1">
            <a:off x="4826209" y="2412909"/>
            <a:ext cx="1483112" cy="0"/>
          </a:xfrm>
          <a:prstGeom prst="straightConnector1">
            <a:avLst/>
          </a:prstGeom>
          <a:ln w="57150">
            <a:solidFill>
              <a:srgbClr val="0128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F2433701-1539-57C6-5220-81629D87A4B9}"/>
              </a:ext>
            </a:extLst>
          </p:cNvPr>
          <p:cNvCxnSpPr>
            <a:cxnSpLocks/>
          </p:cNvCxnSpPr>
          <p:nvPr/>
        </p:nvCxnSpPr>
        <p:spPr>
          <a:xfrm>
            <a:off x="7130696" y="2400438"/>
            <a:ext cx="1449659" cy="24942"/>
          </a:xfrm>
          <a:prstGeom prst="straightConnector1">
            <a:avLst/>
          </a:prstGeom>
          <a:ln w="57150">
            <a:solidFill>
              <a:srgbClr val="0128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083D354E-700F-BD9D-BC5D-8E0239A5B625}"/>
              </a:ext>
            </a:extLst>
          </p:cNvPr>
          <p:cNvSpPr txBox="1"/>
          <p:nvPr/>
        </p:nvSpPr>
        <p:spPr>
          <a:xfrm>
            <a:off x="0" y="5725097"/>
            <a:ext cx="2585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https://github.com/Neo-47/Atari-DQN</a:t>
            </a:r>
          </a:p>
        </p:txBody>
      </p:sp>
    </p:spTree>
    <p:extLst>
      <p:ext uri="{BB962C8B-B14F-4D97-AF65-F5344CB8AC3E}">
        <p14:creationId xmlns:p14="http://schemas.microsoft.com/office/powerpoint/2010/main" val="1238302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6B2DA-6AA0-374B-2275-59111E0C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C9D7C-0302-9721-4891-99985165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4EC2F-3C59-77CF-E703-DE246CD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03DAF7-D78A-ADEA-5B2A-21BFA477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96798"/>
            <a:ext cx="10514012" cy="33633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Complexity:</a:t>
            </a:r>
          </a:p>
          <a:p>
            <a:r>
              <a:rPr lang="en-US" dirty="0"/>
              <a:t>Can model scenarios where the action space is discrete and small </a:t>
            </a:r>
          </a:p>
          <a:p>
            <a:r>
              <a:rPr lang="en-US" dirty="0"/>
              <a:t>Cannot handle continuous action spaces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Flexibility:</a:t>
            </a:r>
          </a:p>
          <a:p>
            <a:r>
              <a:rPr lang="en-US" dirty="0"/>
              <a:t>Policy is deterministically computed from the Q function by maximizing the reward </a:t>
            </a:r>
            <a:r>
              <a:rPr lang="en-US" dirty="0">
                <a:sym typeface="Wingdings" panose="05000000000000000000" pitchFamily="2" charset="2"/>
              </a:rPr>
              <a:t> cannot learn stochastic policies</a:t>
            </a:r>
            <a:endParaRPr lang="en-US" dirty="0"/>
          </a:p>
          <a:p>
            <a:endParaRPr lang="en-GB" dirty="0"/>
          </a:p>
        </p:txBody>
      </p:sp>
      <p:cxnSp>
        <p:nvCxnSpPr>
          <p:cNvPr id="10" name="Egyenes összekötő 113">
            <a:extLst>
              <a:ext uri="{FF2B5EF4-FFF2-40B4-BE49-F238E27FC236}">
                <a16:creationId xmlns:a16="http://schemas.microsoft.com/office/drawing/2014/main" id="{26328445-743B-4A11-1FE4-CFAD2E93015E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rtalom helye 4">
            <a:extLst>
              <a:ext uri="{FF2B5EF4-FFF2-40B4-BE49-F238E27FC236}">
                <a16:creationId xmlns:a16="http://schemas.microsoft.com/office/drawing/2014/main" id="{AA617117-2E6F-94D5-1026-BCDBBF9AFE03}"/>
              </a:ext>
            </a:extLst>
          </p:cNvPr>
          <p:cNvSpPr txBox="1">
            <a:spLocks/>
          </p:cNvSpPr>
          <p:nvPr/>
        </p:nvSpPr>
        <p:spPr>
          <a:xfrm>
            <a:off x="417922" y="270487"/>
            <a:ext cx="10455230" cy="71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Downsides of Q-learning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1E6919B-8FF7-6342-F78A-6749A05FEF27}"/>
              </a:ext>
            </a:extLst>
          </p:cNvPr>
          <p:cNvSpPr txBox="1">
            <a:spLocks/>
          </p:cNvSpPr>
          <p:nvPr/>
        </p:nvSpPr>
        <p:spPr>
          <a:xfrm>
            <a:off x="1070247" y="4465914"/>
            <a:ext cx="10514012" cy="104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68636DA-8CBD-B5A6-4520-83C86F39399F}"/>
              </a:ext>
            </a:extLst>
          </p:cNvPr>
          <p:cNvSpPr txBox="1">
            <a:spLocks/>
          </p:cNvSpPr>
          <p:nvPr/>
        </p:nvSpPr>
        <p:spPr>
          <a:xfrm>
            <a:off x="417922" y="4741879"/>
            <a:ext cx="11356156" cy="1119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To address these, consider a new class of RL training algorithms:</a:t>
            </a:r>
          </a:p>
          <a:p>
            <a:pPr marL="0" indent="0" algn="ctr">
              <a:buNone/>
            </a:pPr>
            <a:r>
              <a:rPr lang="en-US" b="1" dirty="0"/>
              <a:t>Policy gradient methods</a:t>
            </a:r>
          </a:p>
        </p:txBody>
      </p:sp>
    </p:spTree>
    <p:extLst>
      <p:ext uri="{BB962C8B-B14F-4D97-AF65-F5344CB8AC3E}">
        <p14:creationId xmlns:p14="http://schemas.microsoft.com/office/powerpoint/2010/main" val="17837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E8D17-D151-B080-4726-27D8462D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C5110-F6E3-C62B-21D5-A3575F45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BDD1F-C24A-8985-79B3-75B115EC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34</a:t>
            </a:fld>
            <a:endParaRPr lang="en-US" noProof="0"/>
          </a:p>
        </p:txBody>
      </p:sp>
      <p:cxnSp>
        <p:nvCxnSpPr>
          <p:cNvPr id="9" name="Egyenes összekötő 113">
            <a:extLst>
              <a:ext uri="{FF2B5EF4-FFF2-40B4-BE49-F238E27FC236}">
                <a16:creationId xmlns:a16="http://schemas.microsoft.com/office/drawing/2014/main" id="{EFF36AB8-F3E1-0DB1-F4E6-96E8974E7F45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ABE3D79-D534-C553-450F-EAF59539B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10455230" cy="54925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Deep Reinforcement Learning Algorithms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703A879-D314-F16A-FCD0-5FF4EE3AE23B}"/>
              </a:ext>
            </a:extLst>
          </p:cNvPr>
          <p:cNvSpPr/>
          <p:nvPr/>
        </p:nvSpPr>
        <p:spPr>
          <a:xfrm>
            <a:off x="6612673" y="1216468"/>
            <a:ext cx="4321577" cy="4229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/>
              <a:t>Policy </a:t>
            </a:r>
            <a:r>
              <a:rPr lang="hu-HU" sz="4400" b="1" dirty="0" err="1"/>
              <a:t>Learning</a:t>
            </a:r>
            <a:endParaRPr lang="hu-HU" sz="4400" b="1" dirty="0"/>
          </a:p>
          <a:p>
            <a:pPr algn="ctr"/>
            <a:endParaRPr lang="hu-HU" sz="4400" b="1" dirty="0"/>
          </a:p>
          <a:p>
            <a:pPr algn="ctr"/>
            <a:endParaRPr lang="hu-HU" dirty="0"/>
          </a:p>
          <a:p>
            <a:pPr algn="ctr"/>
            <a:r>
              <a:rPr lang="hu-HU" sz="3600" dirty="0" err="1"/>
              <a:t>Find</a:t>
            </a:r>
            <a:r>
              <a:rPr lang="hu-HU" sz="3600" dirty="0"/>
              <a:t> </a:t>
            </a:r>
            <a:r>
              <a:rPr lang="hu-HU" sz="3600" i="1" dirty="0"/>
              <a:t>π</a:t>
            </a:r>
            <a:r>
              <a:rPr lang="hu-HU" sz="3600" dirty="0"/>
              <a:t>(</a:t>
            </a:r>
            <a:r>
              <a:rPr lang="hu-HU" sz="3600" i="1" dirty="0"/>
              <a:t>s</a:t>
            </a:r>
            <a:r>
              <a:rPr lang="hu-HU" sz="3600" dirty="0"/>
              <a:t>)</a:t>
            </a:r>
          </a:p>
          <a:p>
            <a:pPr algn="ctr"/>
            <a:r>
              <a:rPr lang="hu-HU" sz="3600" dirty="0" err="1"/>
              <a:t>Sample</a:t>
            </a:r>
            <a:r>
              <a:rPr lang="hu-HU" sz="3600" dirty="0"/>
              <a:t> </a:t>
            </a:r>
            <a:r>
              <a:rPr lang="hu-HU" sz="3600" i="1" dirty="0"/>
              <a:t>a</a:t>
            </a:r>
            <a:r>
              <a:rPr lang="hu-HU" sz="3600" dirty="0"/>
              <a:t>   ̴ </a:t>
            </a:r>
            <a:r>
              <a:rPr lang="hu-HU" sz="3600" i="1" dirty="0"/>
              <a:t>π</a:t>
            </a:r>
            <a:r>
              <a:rPr lang="hu-HU" sz="3600" dirty="0"/>
              <a:t>(</a:t>
            </a:r>
            <a:r>
              <a:rPr lang="hu-HU" sz="3600" i="1" dirty="0"/>
              <a:t>s</a:t>
            </a:r>
            <a:r>
              <a:rPr lang="hu-HU" sz="3600" dirty="0"/>
              <a:t>)</a:t>
            </a:r>
          </a:p>
          <a:p>
            <a:pPr algn="ctr"/>
            <a:r>
              <a:rPr lang="hu-HU" sz="3600" baseline="30000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3478A81B-640D-88C9-877E-59CE8C6EF2E0}"/>
              </a:ext>
            </a:extLst>
          </p:cNvPr>
          <p:cNvSpPr/>
          <p:nvPr/>
        </p:nvSpPr>
        <p:spPr>
          <a:xfrm>
            <a:off x="1512815" y="1216469"/>
            <a:ext cx="4321577" cy="42296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Value</a:t>
            </a:r>
            <a:r>
              <a:rPr lang="hu-HU" sz="4400" b="1" dirty="0"/>
              <a:t> </a:t>
            </a:r>
            <a:r>
              <a:rPr lang="hu-HU" sz="4400" b="1" dirty="0" err="1"/>
              <a:t>Learning</a:t>
            </a:r>
            <a:endParaRPr lang="hu-HU" sz="4400" b="1" dirty="0"/>
          </a:p>
          <a:p>
            <a:pPr algn="ctr"/>
            <a:endParaRPr lang="hu-HU" sz="4400" dirty="0"/>
          </a:p>
          <a:p>
            <a:pPr algn="ctr"/>
            <a:endParaRPr lang="hu-HU" dirty="0"/>
          </a:p>
          <a:p>
            <a:pPr algn="ctr"/>
            <a:r>
              <a:rPr lang="hu-HU" sz="3600" dirty="0" err="1"/>
              <a:t>Find</a:t>
            </a:r>
            <a:r>
              <a:rPr lang="hu-HU" sz="3600" dirty="0"/>
              <a:t> </a:t>
            </a:r>
            <a:r>
              <a:rPr lang="hu-HU" sz="3600" i="1" dirty="0"/>
              <a:t>Q</a:t>
            </a:r>
            <a:r>
              <a:rPr lang="hu-HU" sz="3600" dirty="0"/>
              <a:t>(</a:t>
            </a:r>
            <a:r>
              <a:rPr lang="hu-HU" sz="3600" i="1" dirty="0" err="1"/>
              <a:t>s,a</a:t>
            </a:r>
            <a:r>
              <a:rPr lang="hu-HU" sz="3600" dirty="0"/>
              <a:t>)</a:t>
            </a:r>
          </a:p>
          <a:p>
            <a:pPr algn="ctr"/>
            <a:r>
              <a:rPr lang="hu-HU" sz="3600" i="1" dirty="0"/>
              <a:t>a</a:t>
            </a:r>
            <a:r>
              <a:rPr lang="hu-HU" sz="3600" dirty="0"/>
              <a:t> =  </a:t>
            </a:r>
            <a:r>
              <a:rPr lang="hu-HU" sz="3600" dirty="0" err="1"/>
              <a:t>argmax</a:t>
            </a:r>
            <a:r>
              <a:rPr lang="hu-HU" sz="3600" dirty="0"/>
              <a:t> </a:t>
            </a:r>
            <a:r>
              <a:rPr lang="hu-HU" sz="3600" i="1" dirty="0"/>
              <a:t>Q</a:t>
            </a:r>
            <a:r>
              <a:rPr lang="hu-HU" sz="3600" dirty="0"/>
              <a:t>(</a:t>
            </a:r>
            <a:r>
              <a:rPr lang="hu-HU" sz="3600" i="1" dirty="0" err="1"/>
              <a:t>s</a:t>
            </a:r>
            <a:r>
              <a:rPr lang="hu-HU" sz="3600" dirty="0" err="1"/>
              <a:t>,</a:t>
            </a:r>
            <a:r>
              <a:rPr lang="hu-HU" sz="3600" i="1" dirty="0" err="1"/>
              <a:t>a</a:t>
            </a:r>
            <a:r>
              <a:rPr lang="hu-HU" sz="3600" dirty="0"/>
              <a:t>)</a:t>
            </a:r>
          </a:p>
          <a:p>
            <a:pPr algn="ctr"/>
            <a:r>
              <a:rPr lang="hu-HU" sz="3600" i="1" baseline="30000" dirty="0"/>
              <a:t>a</a:t>
            </a:r>
          </a:p>
          <a:p>
            <a:pPr algn="ctr"/>
            <a:endParaRPr lang="en-US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FBFDD173-C59C-E809-B937-1575D449E5BB}"/>
              </a:ext>
            </a:extLst>
          </p:cNvPr>
          <p:cNvSpPr/>
          <p:nvPr/>
        </p:nvSpPr>
        <p:spPr>
          <a:xfrm>
            <a:off x="1350449" y="892380"/>
            <a:ext cx="4873083" cy="466021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7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16BCC-777E-A4FF-BFC6-1EE7623F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13AAB-5FDE-8B0B-0FB4-7232E010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0E06-1E13-53ED-D236-53B6918F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35</a:t>
            </a:fld>
            <a:endParaRPr lang="en-US" noProof="0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0543CF92-0DB3-D62F-E474-E8DC53514E3B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E1D834C-D589-C3ED-6831-2BCC8CB9E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922" y="270487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Deep Q </a:t>
            </a:r>
            <a:r>
              <a:rPr lang="hu-HU" dirty="0" err="1"/>
              <a:t>Networks</a:t>
            </a:r>
            <a:r>
              <a:rPr lang="hu-HU" dirty="0"/>
              <a:t> </a:t>
            </a:r>
            <a:r>
              <a:rPr lang="hu-HU" dirty="0" err="1"/>
              <a:t>Summary</a:t>
            </a:r>
            <a:endParaRPr lang="en-GB" dirty="0"/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6CEC6706-6C57-F692-4173-F0176E3E9082}"/>
              </a:ext>
            </a:extLst>
          </p:cNvPr>
          <p:cNvGrpSpPr/>
          <p:nvPr/>
        </p:nvGrpSpPr>
        <p:grpSpPr>
          <a:xfrm>
            <a:off x="1393451" y="2467428"/>
            <a:ext cx="2415529" cy="2442117"/>
            <a:chOff x="2308302" y="1516565"/>
            <a:chExt cx="2415529" cy="2442117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AC17344B-9243-3459-517E-3D26E5AA80B8}"/>
                </a:ext>
              </a:extLst>
            </p:cNvPr>
            <p:cNvSpPr/>
            <p:nvPr/>
          </p:nvSpPr>
          <p:spPr>
            <a:xfrm>
              <a:off x="2308302" y="1516565"/>
              <a:ext cx="2415529" cy="2442117"/>
            </a:xfrm>
            <a:prstGeom prst="roundRect">
              <a:avLst/>
            </a:prstGeom>
            <a:solidFill>
              <a:srgbClr val="B3D0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15916C3-7B07-7445-FBBB-7D24C3EC7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722" y="1752942"/>
              <a:ext cx="2070797" cy="203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rapezoid 9">
            <a:extLst>
              <a:ext uri="{FF2B5EF4-FFF2-40B4-BE49-F238E27FC236}">
                <a16:creationId xmlns:a16="http://schemas.microsoft.com/office/drawing/2014/main" id="{51FB6FD1-3913-225E-4ADE-CE6430B6623C}"/>
              </a:ext>
            </a:extLst>
          </p:cNvPr>
          <p:cNvSpPr/>
          <p:nvPr/>
        </p:nvSpPr>
        <p:spPr>
          <a:xfrm rot="5400000">
            <a:off x="4528509" y="2999373"/>
            <a:ext cx="1682230" cy="1378227"/>
          </a:xfrm>
          <a:prstGeom prst="trapezoid">
            <a:avLst/>
          </a:prstGeom>
          <a:solidFill>
            <a:srgbClr val="F5C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80F66BE-5ED0-14C2-4355-C84B79DDD7E3}"/>
              </a:ext>
            </a:extLst>
          </p:cNvPr>
          <p:cNvSpPr txBox="1"/>
          <p:nvPr/>
        </p:nvSpPr>
        <p:spPr>
          <a:xfrm>
            <a:off x="2178856" y="4909545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state</a:t>
            </a:r>
            <a:r>
              <a:rPr lang="hu-HU" dirty="0"/>
              <a:t>, </a:t>
            </a:r>
            <a:r>
              <a:rPr lang="hu-HU" i="1" dirty="0"/>
              <a:t>s</a:t>
            </a:r>
            <a:endParaRPr lang="en-US" i="1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30D49C5-3AAF-E719-C723-B2A32189CA08}"/>
              </a:ext>
            </a:extLst>
          </p:cNvPr>
          <p:cNvSpPr txBox="1"/>
          <p:nvPr/>
        </p:nvSpPr>
        <p:spPr>
          <a:xfrm>
            <a:off x="7119008" y="349660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2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19BFFE0-D6BF-FD76-25A8-408A88D526F5}"/>
              </a:ext>
            </a:extLst>
          </p:cNvPr>
          <p:cNvSpPr txBox="1"/>
          <p:nvPr/>
        </p:nvSpPr>
        <p:spPr>
          <a:xfrm>
            <a:off x="7119008" y="484229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3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7562A3F6-0A6D-A2DD-B470-9936223ACF66}"/>
              </a:ext>
            </a:extLst>
          </p:cNvPr>
          <p:cNvSpPr txBox="1"/>
          <p:nvPr/>
        </p:nvSpPr>
        <p:spPr>
          <a:xfrm>
            <a:off x="7119007" y="233538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1</a:t>
            </a:r>
            <a:r>
              <a:rPr lang="hu-HU" dirty="0"/>
              <a:t>)</a:t>
            </a:r>
            <a:endParaRPr lang="en-US" dirty="0"/>
          </a:p>
        </p:txBody>
      </p: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995ADF2B-6B49-0AAE-A5C8-F90F607F334B}"/>
              </a:ext>
            </a:extLst>
          </p:cNvPr>
          <p:cNvCxnSpPr>
            <a:cxnSpLocks/>
            <a:stCxn id="10" idx="0"/>
            <a:endCxn id="14" idx="1"/>
          </p:cNvCxnSpPr>
          <p:nvPr/>
        </p:nvCxnSpPr>
        <p:spPr>
          <a:xfrm>
            <a:off x="6058738" y="3688487"/>
            <a:ext cx="1060270" cy="133847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73F11B83-8ABC-5A58-AA43-AD9C929983DE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 flipV="1">
            <a:off x="6058738" y="2520046"/>
            <a:ext cx="1060269" cy="11684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D7AC636A-A18B-0A93-342E-E08495F38D44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808980" y="3688487"/>
            <a:ext cx="871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CA1D2D58-3D6B-9A80-9095-CD891338C089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flipV="1">
            <a:off x="6058738" y="3681273"/>
            <a:ext cx="1060270" cy="7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0C38965D-4D5D-3FEC-55B2-EFC98DFBD423}"/>
              </a:ext>
            </a:extLst>
          </p:cNvPr>
          <p:cNvSpPr txBox="1"/>
          <p:nvPr/>
        </p:nvSpPr>
        <p:spPr>
          <a:xfrm>
            <a:off x="4869250" y="3204219"/>
            <a:ext cx="950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Deep</a:t>
            </a:r>
            <a:br>
              <a:rPr lang="hu-HU" sz="2800" dirty="0"/>
            </a:br>
            <a:r>
              <a:rPr lang="hu-HU" sz="2800" dirty="0"/>
              <a:t>NN</a:t>
            </a:r>
            <a:endParaRPr lang="en-US" sz="2800" dirty="0"/>
          </a:p>
        </p:txBody>
      </p:sp>
      <p:sp>
        <p:nvSpPr>
          <p:cNvPr id="47" name="Kereszt 46">
            <a:extLst>
              <a:ext uri="{FF2B5EF4-FFF2-40B4-BE49-F238E27FC236}">
                <a16:creationId xmlns:a16="http://schemas.microsoft.com/office/drawing/2014/main" id="{4ABF2511-FBC9-3542-B1CA-4746562E1D61}"/>
              </a:ext>
            </a:extLst>
          </p:cNvPr>
          <p:cNvSpPr/>
          <p:nvPr/>
        </p:nvSpPr>
        <p:spPr>
          <a:xfrm rot="18884071">
            <a:off x="7355680" y="3864174"/>
            <a:ext cx="395517" cy="395517"/>
          </a:xfrm>
          <a:prstGeom prst="plus">
            <a:avLst>
              <a:gd name="adj" fmla="val 4161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Nyíl: jobbra mutató 47">
            <a:extLst>
              <a:ext uri="{FF2B5EF4-FFF2-40B4-BE49-F238E27FC236}">
                <a16:creationId xmlns:a16="http://schemas.microsoft.com/office/drawing/2014/main" id="{03D32003-D330-6AE6-F5C6-78409BAB4592}"/>
              </a:ext>
            </a:extLst>
          </p:cNvPr>
          <p:cNvSpPr/>
          <p:nvPr/>
        </p:nvSpPr>
        <p:spPr>
          <a:xfrm rot="10800000">
            <a:off x="7337577" y="2703505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Nyíl: jobbra mutató 48">
            <a:extLst>
              <a:ext uri="{FF2B5EF4-FFF2-40B4-BE49-F238E27FC236}">
                <a16:creationId xmlns:a16="http://schemas.microsoft.com/office/drawing/2014/main" id="{0E6E9744-A8FE-B601-DF99-69C84379DFB5}"/>
              </a:ext>
            </a:extLst>
          </p:cNvPr>
          <p:cNvSpPr/>
          <p:nvPr/>
        </p:nvSpPr>
        <p:spPr>
          <a:xfrm>
            <a:off x="7337577" y="5230921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FB5FC455-BD05-6BBC-991A-05069ABFF5C8}"/>
              </a:ext>
            </a:extLst>
          </p:cNvPr>
          <p:cNvSpPr txBox="1"/>
          <p:nvPr/>
        </p:nvSpPr>
        <p:spPr>
          <a:xfrm>
            <a:off x="7943272" y="23495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=20</a:t>
            </a:r>
            <a:endParaRPr lang="en-US" b="1" dirty="0"/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30CCB6CF-3EC0-4083-D2B4-7EE5A44F9246}"/>
              </a:ext>
            </a:extLst>
          </p:cNvPr>
          <p:cNvSpPr txBox="1"/>
          <p:nvPr/>
        </p:nvSpPr>
        <p:spPr>
          <a:xfrm>
            <a:off x="7943271" y="349606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=3</a:t>
            </a:r>
            <a:endParaRPr lang="en-US" b="1" dirty="0"/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1F5D8144-1408-C1EF-8D94-7D446DA2EEA4}"/>
              </a:ext>
            </a:extLst>
          </p:cNvPr>
          <p:cNvSpPr txBox="1"/>
          <p:nvPr/>
        </p:nvSpPr>
        <p:spPr>
          <a:xfrm>
            <a:off x="7943270" y="484229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=0</a:t>
            </a:r>
            <a:endParaRPr lang="en-US" b="1" dirty="0"/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32FBFF40-E636-B853-ADBB-91533D009D22}"/>
              </a:ext>
            </a:extLst>
          </p:cNvPr>
          <p:cNvSpPr txBox="1"/>
          <p:nvPr/>
        </p:nvSpPr>
        <p:spPr>
          <a:xfrm>
            <a:off x="9323075" y="3496062"/>
            <a:ext cx="201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π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)= </a:t>
            </a:r>
            <a:r>
              <a:rPr lang="hu-HU" dirty="0" err="1"/>
              <a:t>argmax</a:t>
            </a:r>
            <a:r>
              <a:rPr lang="hu-HU" dirty="0"/>
              <a:t> </a:t>
            </a:r>
            <a:r>
              <a:rPr lang="hu-HU" i="1" dirty="0"/>
              <a:t>Q</a:t>
            </a:r>
            <a:r>
              <a:rPr lang="hu-HU" dirty="0"/>
              <a:t>(</a:t>
            </a:r>
            <a:r>
              <a:rPr lang="hu-HU" i="1" dirty="0" err="1"/>
              <a:t>s</a:t>
            </a:r>
            <a:r>
              <a:rPr lang="hu-HU" dirty="0" err="1"/>
              <a:t>,</a:t>
            </a:r>
            <a:r>
              <a:rPr lang="hu-HU" i="1" dirty="0" err="1"/>
              <a:t>a</a:t>
            </a:r>
            <a:r>
              <a:rPr lang="hu-HU" dirty="0"/>
              <a:t>)</a:t>
            </a:r>
          </a:p>
          <a:p>
            <a:r>
              <a:rPr lang="hu-HU" i="1" dirty="0"/>
              <a:t>                </a:t>
            </a:r>
            <a:r>
              <a:rPr lang="hu-HU" sz="2400" i="1" baseline="30000" dirty="0"/>
              <a:t>a</a:t>
            </a:r>
            <a:endParaRPr lang="en-US" sz="2400" i="1" baseline="30000" dirty="0"/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BE537B16-F6E7-D5C0-3962-E59FC7CA7969}"/>
              </a:ext>
            </a:extLst>
          </p:cNvPr>
          <p:cNvSpPr txBox="1"/>
          <p:nvPr/>
        </p:nvSpPr>
        <p:spPr>
          <a:xfrm>
            <a:off x="9682078" y="394204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= </a:t>
            </a:r>
            <a:r>
              <a:rPr lang="hu-HU" i="1" dirty="0"/>
              <a:t>a</a:t>
            </a:r>
            <a:r>
              <a:rPr lang="hu-HU" i="1" baseline="-25000" dirty="0"/>
              <a:t>1</a:t>
            </a:r>
            <a:endParaRPr lang="en-US" baseline="-25000" dirty="0"/>
          </a:p>
        </p:txBody>
      </p:sp>
      <p:sp>
        <p:nvSpPr>
          <p:cNvPr id="55" name="Nyíl: jobbra mutató 54">
            <a:extLst>
              <a:ext uri="{FF2B5EF4-FFF2-40B4-BE49-F238E27FC236}">
                <a16:creationId xmlns:a16="http://schemas.microsoft.com/office/drawing/2014/main" id="{6D6E5250-81FA-8089-80D2-53021FAF79FC}"/>
              </a:ext>
            </a:extLst>
          </p:cNvPr>
          <p:cNvSpPr/>
          <p:nvPr/>
        </p:nvSpPr>
        <p:spPr>
          <a:xfrm rot="10800000">
            <a:off x="10262582" y="3992898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114419DC-5F8E-4DB0-072F-8A0A885C7C1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477393" y="2534206"/>
            <a:ext cx="824265" cy="1030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0D8BCED9-E8CD-3CC4-FCEF-ACC806A963B5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360373" y="3680728"/>
            <a:ext cx="9412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4F275815-87EC-D9A7-520B-061E99B543C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360372" y="3865394"/>
            <a:ext cx="941286" cy="1161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artalom helye 3">
            <a:extLst>
              <a:ext uri="{FF2B5EF4-FFF2-40B4-BE49-F238E27FC236}">
                <a16:creationId xmlns:a16="http://schemas.microsoft.com/office/drawing/2014/main" id="{55C52EDE-5558-E8DD-6004-4A0959680347}"/>
              </a:ext>
            </a:extLst>
          </p:cNvPr>
          <p:cNvSpPr txBox="1">
            <a:spLocks/>
          </p:cNvSpPr>
          <p:nvPr/>
        </p:nvSpPr>
        <p:spPr>
          <a:xfrm>
            <a:off x="826598" y="890984"/>
            <a:ext cx="10538803" cy="71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hu-HU" sz="2400" b="1" dirty="0"/>
              <a:t>DQN</a:t>
            </a:r>
            <a:r>
              <a:rPr lang="hu-HU" sz="2400" dirty="0"/>
              <a:t>: </a:t>
            </a:r>
            <a:r>
              <a:rPr lang="hu-HU" sz="2400" dirty="0" err="1"/>
              <a:t>Approximate</a:t>
            </a:r>
            <a:r>
              <a:rPr lang="hu-HU" sz="2400" dirty="0"/>
              <a:t> Q </a:t>
            </a:r>
            <a:r>
              <a:rPr lang="hu-HU" sz="2400" dirty="0" err="1"/>
              <a:t>function</a:t>
            </a:r>
            <a:r>
              <a:rPr lang="hu-HU" sz="2400" dirty="0"/>
              <a:t> and </a:t>
            </a:r>
            <a:r>
              <a:rPr lang="hu-HU" sz="2400" dirty="0" err="1"/>
              <a:t>use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infer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optimal</a:t>
            </a:r>
            <a:r>
              <a:rPr lang="hu-HU" sz="2400" dirty="0"/>
              <a:t> policy, </a:t>
            </a:r>
            <a:r>
              <a:rPr lang="el-GR" sz="2400" i="1" dirty="0"/>
              <a:t>π</a:t>
            </a:r>
            <a:r>
              <a:rPr lang="hu-HU" sz="2400" dirty="0"/>
              <a:t>(s)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99414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16BCC-777E-A4FF-BFC6-1EE7623F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13AAB-5FDE-8B0B-0FB4-7232E010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0E06-1E13-53ED-D236-53B6918F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36</a:t>
            </a:fld>
            <a:endParaRPr lang="en-US" noProof="0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0543CF92-0DB3-D62F-E474-E8DC53514E3B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E1D834C-D589-C3ED-6831-2BCC8CB9E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922" y="270487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Policy </a:t>
            </a:r>
            <a:r>
              <a:rPr lang="hu-HU" dirty="0" err="1"/>
              <a:t>Gradient</a:t>
            </a:r>
            <a:r>
              <a:rPr lang="hu-HU" dirty="0"/>
              <a:t> (PG): Key Idea</a:t>
            </a:r>
            <a:endParaRPr lang="en-GB" dirty="0"/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6CEC6706-6C57-F692-4173-F0176E3E9082}"/>
              </a:ext>
            </a:extLst>
          </p:cNvPr>
          <p:cNvGrpSpPr/>
          <p:nvPr/>
        </p:nvGrpSpPr>
        <p:grpSpPr>
          <a:xfrm>
            <a:off x="1393451" y="2467428"/>
            <a:ext cx="2415529" cy="2442117"/>
            <a:chOff x="2308302" y="1516565"/>
            <a:chExt cx="2415529" cy="2442117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AC17344B-9243-3459-517E-3D26E5AA80B8}"/>
                </a:ext>
              </a:extLst>
            </p:cNvPr>
            <p:cNvSpPr/>
            <p:nvPr/>
          </p:nvSpPr>
          <p:spPr>
            <a:xfrm>
              <a:off x="2308302" y="1516565"/>
              <a:ext cx="2415529" cy="2442117"/>
            </a:xfrm>
            <a:prstGeom prst="roundRect">
              <a:avLst/>
            </a:prstGeom>
            <a:solidFill>
              <a:srgbClr val="B3D0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15916C3-7B07-7445-FBBB-7D24C3EC7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722" y="1752942"/>
              <a:ext cx="2070797" cy="203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rapezoid 9">
            <a:extLst>
              <a:ext uri="{FF2B5EF4-FFF2-40B4-BE49-F238E27FC236}">
                <a16:creationId xmlns:a16="http://schemas.microsoft.com/office/drawing/2014/main" id="{51FB6FD1-3913-225E-4ADE-CE6430B6623C}"/>
              </a:ext>
            </a:extLst>
          </p:cNvPr>
          <p:cNvSpPr/>
          <p:nvPr/>
        </p:nvSpPr>
        <p:spPr>
          <a:xfrm rot="5400000">
            <a:off x="4528509" y="2999373"/>
            <a:ext cx="1682230" cy="1378227"/>
          </a:xfrm>
          <a:prstGeom prst="trapezoid">
            <a:avLst/>
          </a:prstGeom>
          <a:solidFill>
            <a:srgbClr val="F5C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80F66BE-5ED0-14C2-4355-C84B79DDD7E3}"/>
              </a:ext>
            </a:extLst>
          </p:cNvPr>
          <p:cNvSpPr txBox="1"/>
          <p:nvPr/>
        </p:nvSpPr>
        <p:spPr>
          <a:xfrm>
            <a:off x="2178856" y="4909545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state</a:t>
            </a:r>
            <a:r>
              <a:rPr lang="hu-HU" dirty="0"/>
              <a:t>, </a:t>
            </a:r>
            <a:r>
              <a:rPr lang="hu-HU" i="1" dirty="0"/>
              <a:t>s</a:t>
            </a:r>
            <a:endParaRPr lang="en-US" i="1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30D49C5-3AAF-E719-C723-B2A32189CA08}"/>
              </a:ext>
            </a:extLst>
          </p:cNvPr>
          <p:cNvSpPr txBox="1"/>
          <p:nvPr/>
        </p:nvSpPr>
        <p:spPr>
          <a:xfrm>
            <a:off x="7119008" y="349660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P</a:t>
            </a:r>
            <a:r>
              <a:rPr lang="hu-HU" dirty="0"/>
              <a:t>(</a:t>
            </a:r>
            <a:r>
              <a:rPr lang="hu-HU" i="1" dirty="0"/>
              <a:t>a</a:t>
            </a:r>
            <a:r>
              <a:rPr lang="hu-HU" i="1" baseline="-25000" dirty="0"/>
              <a:t>2</a:t>
            </a:r>
            <a:r>
              <a:rPr lang="hu-HU" dirty="0"/>
              <a:t>|</a:t>
            </a:r>
            <a:r>
              <a:rPr lang="hu-HU" i="1" dirty="0"/>
              <a:t>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19BFFE0-D6BF-FD76-25A8-408A88D526F5}"/>
              </a:ext>
            </a:extLst>
          </p:cNvPr>
          <p:cNvSpPr txBox="1"/>
          <p:nvPr/>
        </p:nvSpPr>
        <p:spPr>
          <a:xfrm>
            <a:off x="7119008" y="484229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P</a:t>
            </a:r>
            <a:r>
              <a:rPr lang="hu-HU" dirty="0"/>
              <a:t>(</a:t>
            </a:r>
            <a:r>
              <a:rPr lang="hu-HU" i="1" dirty="0"/>
              <a:t>a</a:t>
            </a:r>
            <a:r>
              <a:rPr lang="hu-HU" i="1" baseline="-25000" dirty="0"/>
              <a:t>3</a:t>
            </a:r>
            <a:r>
              <a:rPr lang="hu-HU" dirty="0"/>
              <a:t>|</a:t>
            </a:r>
            <a:r>
              <a:rPr lang="hu-HU" i="1" dirty="0"/>
              <a:t>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7562A3F6-0A6D-A2DD-B470-9936223ACF66}"/>
              </a:ext>
            </a:extLst>
          </p:cNvPr>
          <p:cNvSpPr txBox="1"/>
          <p:nvPr/>
        </p:nvSpPr>
        <p:spPr>
          <a:xfrm>
            <a:off x="7119007" y="23353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P</a:t>
            </a:r>
            <a:r>
              <a:rPr lang="hu-HU" dirty="0"/>
              <a:t>(</a:t>
            </a:r>
            <a:r>
              <a:rPr lang="hu-HU" i="1" dirty="0"/>
              <a:t>a</a:t>
            </a:r>
            <a:r>
              <a:rPr lang="hu-HU" i="1" baseline="-25000" dirty="0"/>
              <a:t>1</a:t>
            </a:r>
            <a:r>
              <a:rPr lang="hu-HU" dirty="0"/>
              <a:t>|</a:t>
            </a:r>
            <a:r>
              <a:rPr lang="hu-HU" i="1" dirty="0"/>
              <a:t>s</a:t>
            </a:r>
            <a:r>
              <a:rPr lang="hu-HU" dirty="0"/>
              <a:t>)</a:t>
            </a:r>
            <a:endParaRPr lang="en-US" dirty="0"/>
          </a:p>
        </p:txBody>
      </p: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995ADF2B-6B49-0AAE-A5C8-F90F607F334B}"/>
              </a:ext>
            </a:extLst>
          </p:cNvPr>
          <p:cNvCxnSpPr>
            <a:cxnSpLocks/>
            <a:stCxn id="10" idx="0"/>
            <a:endCxn id="14" idx="1"/>
          </p:cNvCxnSpPr>
          <p:nvPr/>
        </p:nvCxnSpPr>
        <p:spPr>
          <a:xfrm>
            <a:off x="6058738" y="3688487"/>
            <a:ext cx="1060270" cy="133847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73F11B83-8ABC-5A58-AA43-AD9C929983DE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 flipV="1">
            <a:off x="6058738" y="2520046"/>
            <a:ext cx="1060269" cy="11684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D7AC636A-A18B-0A93-342E-E08495F38D44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808980" y="3688487"/>
            <a:ext cx="871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CA1D2D58-3D6B-9A80-9095-CD891338C089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flipV="1">
            <a:off x="6058738" y="3681273"/>
            <a:ext cx="1060270" cy="7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0C38965D-4D5D-3FEC-55B2-EFC98DFBD423}"/>
              </a:ext>
            </a:extLst>
          </p:cNvPr>
          <p:cNvSpPr txBox="1"/>
          <p:nvPr/>
        </p:nvSpPr>
        <p:spPr>
          <a:xfrm>
            <a:off x="4869250" y="3204219"/>
            <a:ext cx="950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Deep</a:t>
            </a:r>
            <a:br>
              <a:rPr lang="hu-HU" sz="2800" dirty="0"/>
            </a:br>
            <a:r>
              <a:rPr lang="hu-HU" sz="2800" dirty="0"/>
              <a:t>NN</a:t>
            </a:r>
            <a:endParaRPr lang="en-US" sz="2800" dirty="0"/>
          </a:p>
        </p:txBody>
      </p:sp>
      <p:sp>
        <p:nvSpPr>
          <p:cNvPr id="47" name="Kereszt 46">
            <a:extLst>
              <a:ext uri="{FF2B5EF4-FFF2-40B4-BE49-F238E27FC236}">
                <a16:creationId xmlns:a16="http://schemas.microsoft.com/office/drawing/2014/main" id="{4ABF2511-FBC9-3542-B1CA-4746562E1D61}"/>
              </a:ext>
            </a:extLst>
          </p:cNvPr>
          <p:cNvSpPr/>
          <p:nvPr/>
        </p:nvSpPr>
        <p:spPr>
          <a:xfrm rot="18884071">
            <a:off x="7355680" y="3864174"/>
            <a:ext cx="395517" cy="395517"/>
          </a:xfrm>
          <a:prstGeom prst="plus">
            <a:avLst>
              <a:gd name="adj" fmla="val 4161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Nyíl: jobbra mutató 47">
            <a:extLst>
              <a:ext uri="{FF2B5EF4-FFF2-40B4-BE49-F238E27FC236}">
                <a16:creationId xmlns:a16="http://schemas.microsoft.com/office/drawing/2014/main" id="{03D32003-D330-6AE6-F5C6-78409BAB4592}"/>
              </a:ext>
            </a:extLst>
          </p:cNvPr>
          <p:cNvSpPr/>
          <p:nvPr/>
        </p:nvSpPr>
        <p:spPr>
          <a:xfrm rot="10800000">
            <a:off x="7337577" y="2703505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Nyíl: jobbra mutató 48">
            <a:extLst>
              <a:ext uri="{FF2B5EF4-FFF2-40B4-BE49-F238E27FC236}">
                <a16:creationId xmlns:a16="http://schemas.microsoft.com/office/drawing/2014/main" id="{0E6E9744-A8FE-B601-DF99-69C84379DFB5}"/>
              </a:ext>
            </a:extLst>
          </p:cNvPr>
          <p:cNvSpPr/>
          <p:nvPr/>
        </p:nvSpPr>
        <p:spPr>
          <a:xfrm>
            <a:off x="7337577" y="5230921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FB5FC455-BD05-6BBC-991A-05069ABFF5C8}"/>
              </a:ext>
            </a:extLst>
          </p:cNvPr>
          <p:cNvSpPr txBox="1"/>
          <p:nvPr/>
        </p:nvSpPr>
        <p:spPr>
          <a:xfrm>
            <a:off x="7943272" y="23495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=0.9</a:t>
            </a:r>
            <a:endParaRPr lang="en-US" b="1" dirty="0"/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30CCB6CF-3EC0-4083-D2B4-7EE5A44F9246}"/>
              </a:ext>
            </a:extLst>
          </p:cNvPr>
          <p:cNvSpPr txBox="1"/>
          <p:nvPr/>
        </p:nvSpPr>
        <p:spPr>
          <a:xfrm>
            <a:off x="7943271" y="349606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=0.1</a:t>
            </a:r>
            <a:endParaRPr lang="en-US" b="1" dirty="0"/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1F5D8144-1408-C1EF-8D94-7D446DA2EEA4}"/>
              </a:ext>
            </a:extLst>
          </p:cNvPr>
          <p:cNvSpPr txBox="1"/>
          <p:nvPr/>
        </p:nvSpPr>
        <p:spPr>
          <a:xfrm>
            <a:off x="7943270" y="484229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=0</a:t>
            </a:r>
            <a:endParaRPr lang="en-US" b="1" dirty="0"/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32FBFF40-E636-B853-ADBB-91533D009D22}"/>
              </a:ext>
            </a:extLst>
          </p:cNvPr>
          <p:cNvSpPr txBox="1"/>
          <p:nvPr/>
        </p:nvSpPr>
        <p:spPr>
          <a:xfrm>
            <a:off x="9323075" y="3496062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π</a:t>
            </a:r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dirty="0"/>
              <a:t>)   ̴ </a:t>
            </a:r>
            <a:r>
              <a:rPr lang="hu-HU" i="1" dirty="0"/>
              <a:t>P</a:t>
            </a:r>
            <a:r>
              <a:rPr lang="hu-HU" dirty="0"/>
              <a:t>(</a:t>
            </a:r>
            <a:r>
              <a:rPr lang="hu-HU" i="1" dirty="0" err="1"/>
              <a:t>a</a:t>
            </a:r>
            <a:r>
              <a:rPr lang="hu-HU" dirty="0" err="1"/>
              <a:t>,</a:t>
            </a:r>
            <a:r>
              <a:rPr lang="hu-HU" i="1" dirty="0" err="1"/>
              <a:t>s</a:t>
            </a:r>
            <a:r>
              <a:rPr lang="hu-HU" dirty="0"/>
              <a:t>)</a:t>
            </a:r>
          </a:p>
          <a:p>
            <a:r>
              <a:rPr lang="hu-HU" i="1" dirty="0"/>
              <a:t>                </a:t>
            </a:r>
            <a:endParaRPr lang="en-US" sz="2400" i="1" baseline="30000" dirty="0"/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BE537B16-F6E7-D5C0-3962-E59FC7CA7969}"/>
              </a:ext>
            </a:extLst>
          </p:cNvPr>
          <p:cNvSpPr txBox="1"/>
          <p:nvPr/>
        </p:nvSpPr>
        <p:spPr>
          <a:xfrm>
            <a:off x="9682078" y="394204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= </a:t>
            </a:r>
            <a:r>
              <a:rPr lang="hu-HU" i="1" dirty="0"/>
              <a:t>a</a:t>
            </a:r>
            <a:r>
              <a:rPr lang="hu-HU" i="1" baseline="-25000" dirty="0"/>
              <a:t>1</a:t>
            </a:r>
            <a:endParaRPr lang="en-US" baseline="-25000" dirty="0"/>
          </a:p>
        </p:txBody>
      </p:sp>
      <p:sp>
        <p:nvSpPr>
          <p:cNvPr id="55" name="Nyíl: jobbra mutató 54">
            <a:extLst>
              <a:ext uri="{FF2B5EF4-FFF2-40B4-BE49-F238E27FC236}">
                <a16:creationId xmlns:a16="http://schemas.microsoft.com/office/drawing/2014/main" id="{6D6E5250-81FA-8089-80D2-53021FAF79FC}"/>
              </a:ext>
            </a:extLst>
          </p:cNvPr>
          <p:cNvSpPr/>
          <p:nvPr/>
        </p:nvSpPr>
        <p:spPr>
          <a:xfrm rot="10800000">
            <a:off x="10262582" y="3992898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114419DC-5F8E-4DB0-072F-8A0A885C7C1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538307" y="2534206"/>
            <a:ext cx="763351" cy="1030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0D8BCED9-E8CD-3CC4-FCEF-ACC806A963B5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38306" y="3680728"/>
            <a:ext cx="763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4F275815-87EC-D9A7-520B-061E99B543C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360372" y="3865394"/>
            <a:ext cx="941286" cy="1161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artalom helye 3">
            <a:extLst>
              <a:ext uri="{FF2B5EF4-FFF2-40B4-BE49-F238E27FC236}">
                <a16:creationId xmlns:a16="http://schemas.microsoft.com/office/drawing/2014/main" id="{55C52EDE-5558-E8DD-6004-4A0959680347}"/>
              </a:ext>
            </a:extLst>
          </p:cNvPr>
          <p:cNvSpPr txBox="1">
            <a:spLocks/>
          </p:cNvSpPr>
          <p:nvPr/>
        </p:nvSpPr>
        <p:spPr>
          <a:xfrm>
            <a:off x="826598" y="890983"/>
            <a:ext cx="10538803" cy="106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hu-HU" sz="2400" b="1" dirty="0">
                <a:solidFill>
                  <a:schemeClr val="bg2">
                    <a:lumMod val="50000"/>
                  </a:schemeClr>
                </a:solidFill>
              </a:rPr>
              <a:t>DQN</a:t>
            </a:r>
            <a:r>
              <a:rPr lang="hu-HU" sz="24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hu-HU" sz="2400" dirty="0" err="1">
                <a:solidFill>
                  <a:schemeClr val="bg2">
                    <a:lumMod val="50000"/>
                  </a:schemeClr>
                </a:solidFill>
              </a:rPr>
              <a:t>Approximate</a:t>
            </a:r>
            <a:r>
              <a:rPr lang="hu-HU" sz="2400" dirty="0">
                <a:solidFill>
                  <a:schemeClr val="bg2">
                    <a:lumMod val="50000"/>
                  </a:schemeClr>
                </a:solidFill>
              </a:rPr>
              <a:t> Q </a:t>
            </a:r>
            <a:r>
              <a:rPr lang="hu-HU" sz="24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hu-HU" sz="240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hu-HU" sz="2400" dirty="0" err="1">
                <a:solidFill>
                  <a:schemeClr val="bg2">
                    <a:lumMod val="50000"/>
                  </a:schemeClr>
                </a:solidFill>
              </a:rPr>
              <a:t>use</a:t>
            </a:r>
            <a:r>
              <a:rPr lang="hu-HU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u-HU" sz="24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hu-HU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u-HU" sz="2400" dirty="0" err="1">
                <a:solidFill>
                  <a:schemeClr val="bg2">
                    <a:lumMod val="50000"/>
                  </a:schemeClr>
                </a:solidFill>
              </a:rPr>
              <a:t>infer</a:t>
            </a:r>
            <a:r>
              <a:rPr lang="hu-HU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u-HU" sz="24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hu-HU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hu-HU" sz="2400" dirty="0" err="1">
                <a:solidFill>
                  <a:schemeClr val="bg2">
                    <a:lumMod val="50000"/>
                  </a:schemeClr>
                </a:solidFill>
              </a:rPr>
              <a:t>optimal</a:t>
            </a:r>
            <a:r>
              <a:rPr lang="hu-HU" sz="2400" dirty="0">
                <a:solidFill>
                  <a:schemeClr val="bg2">
                    <a:lumMod val="50000"/>
                  </a:schemeClr>
                </a:solidFill>
              </a:rPr>
              <a:t> policy, </a:t>
            </a:r>
            <a:r>
              <a:rPr lang="el-GR" sz="2400" i="1" dirty="0">
                <a:solidFill>
                  <a:schemeClr val="bg2">
                    <a:lumMod val="50000"/>
                  </a:schemeClr>
                </a:solidFill>
              </a:rPr>
              <a:t>π</a:t>
            </a:r>
            <a:r>
              <a:rPr lang="hu-HU" sz="2400" dirty="0">
                <a:solidFill>
                  <a:schemeClr val="bg2">
                    <a:lumMod val="50000"/>
                  </a:schemeClr>
                </a:solidFill>
              </a:rPr>
              <a:t>(s)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hu-HU" sz="2400" b="1" dirty="0"/>
              <a:t>Policy </a:t>
            </a:r>
            <a:r>
              <a:rPr lang="hu-HU" sz="2400" b="1" dirty="0" err="1"/>
              <a:t>Gradient</a:t>
            </a:r>
            <a:r>
              <a:rPr lang="hu-HU" sz="2400" dirty="0"/>
              <a:t>: </a:t>
            </a:r>
            <a:r>
              <a:rPr lang="hu-HU" sz="2400" dirty="0" err="1"/>
              <a:t>Directly</a:t>
            </a:r>
            <a:r>
              <a:rPr lang="hu-HU" sz="2400" dirty="0"/>
              <a:t> </a:t>
            </a:r>
            <a:r>
              <a:rPr lang="hu-HU" sz="2400" dirty="0" err="1"/>
              <a:t>optimize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policy </a:t>
            </a:r>
            <a:r>
              <a:rPr lang="el-GR" sz="2400" i="1" dirty="0"/>
              <a:t>π</a:t>
            </a:r>
            <a:r>
              <a:rPr lang="hu-HU" sz="2400" dirty="0"/>
              <a:t>(s)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BAA851D-F9E4-D9E2-A5E4-3330F3C0CD87}"/>
                  </a:ext>
                </a:extLst>
              </p:cNvPr>
              <p:cNvSpPr txBox="1"/>
              <p:nvPr/>
            </p:nvSpPr>
            <p:spPr>
              <a:xfrm>
                <a:off x="9846062" y="1845119"/>
                <a:ext cx="1638269" cy="803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BAA851D-F9E4-D9E2-A5E4-3330F3C0C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062" y="1845119"/>
                <a:ext cx="1638269" cy="803297"/>
              </a:xfrm>
              <a:prstGeom prst="rect">
                <a:avLst/>
              </a:prstGeom>
              <a:blipFill>
                <a:blip r:embed="rId4"/>
                <a:stretch>
                  <a:fillRect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04BB22A4-DF68-D685-C4D0-539B12DC45B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262582" y="2648416"/>
            <a:ext cx="402615" cy="65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CBF3E-2D01-79D2-49E2-E83A85DC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DE6C4-972F-788C-D554-A03FF7F6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8C5F0-B358-A083-C7C6-CF2F74AA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37</a:t>
            </a:fld>
            <a:endParaRPr lang="en-US" noProof="0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062DE492-3479-157F-A525-FC57BA596E36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rtalom helye 4">
            <a:extLst>
              <a:ext uri="{FF2B5EF4-FFF2-40B4-BE49-F238E27FC236}">
                <a16:creationId xmlns:a16="http://schemas.microsoft.com/office/drawing/2014/main" id="{41A3EAF4-9EE7-1B68-2E5E-8BA55CCD8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922" y="270487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Discrete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Continous</a:t>
            </a:r>
            <a:r>
              <a:rPr lang="hu-HU" dirty="0"/>
              <a:t> Action </a:t>
            </a:r>
            <a:r>
              <a:rPr lang="hu-HU" dirty="0" err="1"/>
              <a:t>Spaces</a:t>
            </a:r>
            <a:endParaRPr lang="en-GB" dirty="0"/>
          </a:p>
        </p:txBody>
      </p: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8AAC5617-DFA1-402F-1D13-988AF30002A4}"/>
              </a:ext>
            </a:extLst>
          </p:cNvPr>
          <p:cNvSpPr txBox="1">
            <a:spLocks/>
          </p:cNvSpPr>
          <p:nvPr/>
        </p:nvSpPr>
        <p:spPr>
          <a:xfrm>
            <a:off x="417923" y="1002147"/>
            <a:ext cx="9432321" cy="63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 err="1"/>
              <a:t>Discrete</a:t>
            </a:r>
            <a:r>
              <a:rPr lang="hu-HU" b="1" dirty="0"/>
              <a:t> </a:t>
            </a:r>
            <a:r>
              <a:rPr lang="hu-HU" b="1" dirty="0" err="1"/>
              <a:t>action</a:t>
            </a:r>
            <a:r>
              <a:rPr lang="hu-HU" b="1" dirty="0"/>
              <a:t> </a:t>
            </a:r>
            <a:r>
              <a:rPr lang="hu-HU" b="1" dirty="0" err="1"/>
              <a:t>space</a:t>
            </a:r>
            <a:r>
              <a:rPr lang="hu-HU" dirty="0"/>
              <a:t>: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I </a:t>
            </a:r>
            <a:r>
              <a:rPr lang="hu-HU" dirty="0" err="1"/>
              <a:t>move</a:t>
            </a:r>
            <a:r>
              <a:rPr lang="hu-HU" dirty="0"/>
              <a:t>?</a:t>
            </a:r>
            <a:endParaRPr lang="en-US" b="1" i="1" dirty="0"/>
          </a:p>
        </p:txBody>
      </p:sp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75CE85A2-9D42-C668-3DEF-3D04C41BAAD2}"/>
              </a:ext>
            </a:extLst>
          </p:cNvPr>
          <p:cNvSpPr/>
          <p:nvPr/>
        </p:nvSpPr>
        <p:spPr>
          <a:xfrm rot="10800000">
            <a:off x="9871598" y="1093527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Kereszt 10">
            <a:extLst>
              <a:ext uri="{FF2B5EF4-FFF2-40B4-BE49-F238E27FC236}">
                <a16:creationId xmlns:a16="http://schemas.microsoft.com/office/drawing/2014/main" id="{20F42655-D652-2D55-1D18-B321946AF2AB}"/>
              </a:ext>
            </a:extLst>
          </p:cNvPr>
          <p:cNvSpPr/>
          <p:nvPr/>
        </p:nvSpPr>
        <p:spPr>
          <a:xfrm rot="18884071">
            <a:off x="10385463" y="1046430"/>
            <a:ext cx="395517" cy="395517"/>
          </a:xfrm>
          <a:prstGeom prst="plus">
            <a:avLst>
              <a:gd name="adj" fmla="val 4161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yíl: jobbra mutató 11">
            <a:extLst>
              <a:ext uri="{FF2B5EF4-FFF2-40B4-BE49-F238E27FC236}">
                <a16:creationId xmlns:a16="http://schemas.microsoft.com/office/drawing/2014/main" id="{C205F058-DB76-3803-5697-7C736B526AA8}"/>
              </a:ext>
            </a:extLst>
          </p:cNvPr>
          <p:cNvSpPr/>
          <p:nvPr/>
        </p:nvSpPr>
        <p:spPr>
          <a:xfrm>
            <a:off x="10874273" y="1093525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939E1301-ED42-9EA0-8FD5-2D7F017B89E5}"/>
              </a:ext>
            </a:extLst>
          </p:cNvPr>
          <p:cNvGrpSpPr/>
          <p:nvPr/>
        </p:nvGrpSpPr>
        <p:grpSpPr>
          <a:xfrm>
            <a:off x="1277499" y="2853884"/>
            <a:ext cx="2415529" cy="2442117"/>
            <a:chOff x="2308302" y="1516565"/>
            <a:chExt cx="2415529" cy="2442117"/>
          </a:xfrm>
        </p:grpSpPr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F5031AEF-F7AA-F606-EDC9-90F0D4DA1247}"/>
                </a:ext>
              </a:extLst>
            </p:cNvPr>
            <p:cNvSpPr/>
            <p:nvPr/>
          </p:nvSpPr>
          <p:spPr>
            <a:xfrm>
              <a:off x="2308302" y="1516565"/>
              <a:ext cx="2415529" cy="2442117"/>
            </a:xfrm>
            <a:prstGeom prst="roundRect">
              <a:avLst/>
            </a:prstGeom>
            <a:solidFill>
              <a:srgbClr val="B3D0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5CA345E1-DB2D-F41C-CF6B-2C64E608D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722" y="1752942"/>
              <a:ext cx="2070797" cy="203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EC175356-0495-FB6C-87A4-36040EE52B43}"/>
              </a:ext>
            </a:extLst>
          </p:cNvPr>
          <p:cNvSpPr/>
          <p:nvPr/>
        </p:nvSpPr>
        <p:spPr>
          <a:xfrm rot="10800000">
            <a:off x="6369285" y="5196025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Kereszt 16">
            <a:extLst>
              <a:ext uri="{FF2B5EF4-FFF2-40B4-BE49-F238E27FC236}">
                <a16:creationId xmlns:a16="http://schemas.microsoft.com/office/drawing/2014/main" id="{FA794F21-118C-2927-1B37-47A7FA552822}"/>
              </a:ext>
            </a:extLst>
          </p:cNvPr>
          <p:cNvSpPr/>
          <p:nvPr/>
        </p:nvSpPr>
        <p:spPr>
          <a:xfrm rot="18884071">
            <a:off x="7934308" y="5149060"/>
            <a:ext cx="395517" cy="395517"/>
          </a:xfrm>
          <a:prstGeom prst="plus">
            <a:avLst>
              <a:gd name="adj" fmla="val 4161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984D2A05-AC43-C62D-FBFC-E2051B7EBB2D}"/>
              </a:ext>
            </a:extLst>
          </p:cNvPr>
          <p:cNvSpPr/>
          <p:nvPr/>
        </p:nvSpPr>
        <p:spPr>
          <a:xfrm>
            <a:off x="9418522" y="5175921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C69BF529-29EC-BA63-5A6F-47786D5A12FF}"/>
              </a:ext>
            </a:extLst>
          </p:cNvPr>
          <p:cNvCxnSpPr>
            <a:cxnSpLocks/>
          </p:cNvCxnSpPr>
          <p:nvPr/>
        </p:nvCxnSpPr>
        <p:spPr>
          <a:xfrm>
            <a:off x="4215161" y="4074942"/>
            <a:ext cx="5996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EB2961CE-5B19-7E10-E639-E4DA7D91F625}"/>
              </a:ext>
            </a:extLst>
          </p:cNvPr>
          <p:cNvCxnSpPr/>
          <p:nvPr/>
        </p:nvCxnSpPr>
        <p:spPr>
          <a:xfrm>
            <a:off x="1773044" y="4493940"/>
            <a:ext cx="178420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D3D2449C-1AEF-B21D-A0CD-15EC62FFAEAF}"/>
              </a:ext>
            </a:extLst>
          </p:cNvPr>
          <p:cNvGrpSpPr/>
          <p:nvPr/>
        </p:nvGrpSpPr>
        <p:grpSpPr>
          <a:xfrm>
            <a:off x="5246498" y="2272778"/>
            <a:ext cx="6658686" cy="2669278"/>
            <a:chOff x="5246498" y="2272778"/>
            <a:chExt cx="6658686" cy="26692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F4C35E-E806-A6AB-3AA3-DF1195D9E9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890" t="31345" b="21632"/>
            <a:stretch/>
          </p:blipFill>
          <p:spPr>
            <a:xfrm>
              <a:off x="5246498" y="2272778"/>
              <a:ext cx="6658686" cy="2669278"/>
            </a:xfrm>
            <a:prstGeom prst="rect">
              <a:avLst/>
            </a:prstGeom>
          </p:spPr>
        </p:pic>
        <p:pic>
          <p:nvPicPr>
            <p:cNvPr id="19" name="Kép 18">
              <a:extLst>
                <a:ext uri="{FF2B5EF4-FFF2-40B4-BE49-F238E27FC236}">
                  <a16:creationId xmlns:a16="http://schemas.microsoft.com/office/drawing/2014/main" id="{9BB2E905-5CF5-66EE-2D63-7BE80C000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4251" y="2853884"/>
              <a:ext cx="695325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536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CBF3E-2D01-79D2-49E2-E83A85DC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DE6C4-972F-788C-D554-A03FF7F6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8C5F0-B358-A083-C7C6-CF2F74AA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38</a:t>
            </a:fld>
            <a:endParaRPr lang="en-US" noProof="0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062DE492-3479-157F-A525-FC57BA596E36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rtalom helye 4">
            <a:extLst>
              <a:ext uri="{FF2B5EF4-FFF2-40B4-BE49-F238E27FC236}">
                <a16:creationId xmlns:a16="http://schemas.microsoft.com/office/drawing/2014/main" id="{41A3EAF4-9EE7-1B68-2E5E-8BA55CCD8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922" y="270487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Discrete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Continous</a:t>
            </a:r>
            <a:r>
              <a:rPr lang="hu-HU" dirty="0"/>
              <a:t> Action </a:t>
            </a:r>
            <a:r>
              <a:rPr lang="hu-HU" dirty="0" err="1"/>
              <a:t>Spaces</a:t>
            </a:r>
            <a:endParaRPr lang="en-GB" dirty="0"/>
          </a:p>
        </p:txBody>
      </p: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8AAC5617-DFA1-402F-1D13-988AF30002A4}"/>
              </a:ext>
            </a:extLst>
          </p:cNvPr>
          <p:cNvSpPr txBox="1">
            <a:spLocks/>
          </p:cNvSpPr>
          <p:nvPr/>
        </p:nvSpPr>
        <p:spPr>
          <a:xfrm>
            <a:off x="417923" y="1002147"/>
            <a:ext cx="9432321" cy="63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 err="1"/>
              <a:t>Discrete</a:t>
            </a:r>
            <a:r>
              <a:rPr lang="hu-HU" b="1" dirty="0"/>
              <a:t> </a:t>
            </a:r>
            <a:r>
              <a:rPr lang="hu-HU" b="1" dirty="0" err="1"/>
              <a:t>action</a:t>
            </a:r>
            <a:r>
              <a:rPr lang="hu-HU" b="1" dirty="0"/>
              <a:t> </a:t>
            </a:r>
            <a:r>
              <a:rPr lang="hu-HU" b="1" dirty="0" err="1"/>
              <a:t>space</a:t>
            </a:r>
            <a:r>
              <a:rPr lang="hu-HU" dirty="0"/>
              <a:t>: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I </a:t>
            </a:r>
            <a:r>
              <a:rPr lang="hu-HU" dirty="0" err="1"/>
              <a:t>move</a:t>
            </a:r>
            <a:r>
              <a:rPr lang="hu-HU" dirty="0"/>
              <a:t>?</a:t>
            </a:r>
            <a:endParaRPr lang="en-US" b="1" i="1" dirty="0"/>
          </a:p>
        </p:txBody>
      </p:sp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75CE85A2-9D42-C668-3DEF-3D04C41BAAD2}"/>
              </a:ext>
            </a:extLst>
          </p:cNvPr>
          <p:cNvSpPr/>
          <p:nvPr/>
        </p:nvSpPr>
        <p:spPr>
          <a:xfrm rot="10800000">
            <a:off x="9871598" y="1093527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Kereszt 10">
            <a:extLst>
              <a:ext uri="{FF2B5EF4-FFF2-40B4-BE49-F238E27FC236}">
                <a16:creationId xmlns:a16="http://schemas.microsoft.com/office/drawing/2014/main" id="{20F42655-D652-2D55-1D18-B321946AF2AB}"/>
              </a:ext>
            </a:extLst>
          </p:cNvPr>
          <p:cNvSpPr/>
          <p:nvPr/>
        </p:nvSpPr>
        <p:spPr>
          <a:xfrm rot="18884071">
            <a:off x="10385463" y="1046430"/>
            <a:ext cx="395517" cy="395517"/>
          </a:xfrm>
          <a:prstGeom prst="plus">
            <a:avLst>
              <a:gd name="adj" fmla="val 4161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yíl: jobbra mutató 11">
            <a:extLst>
              <a:ext uri="{FF2B5EF4-FFF2-40B4-BE49-F238E27FC236}">
                <a16:creationId xmlns:a16="http://schemas.microsoft.com/office/drawing/2014/main" id="{C205F058-DB76-3803-5697-7C736B526AA8}"/>
              </a:ext>
            </a:extLst>
          </p:cNvPr>
          <p:cNvSpPr/>
          <p:nvPr/>
        </p:nvSpPr>
        <p:spPr>
          <a:xfrm>
            <a:off x="10874273" y="1093525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939E1301-ED42-9EA0-8FD5-2D7F017B89E5}"/>
              </a:ext>
            </a:extLst>
          </p:cNvPr>
          <p:cNvGrpSpPr/>
          <p:nvPr/>
        </p:nvGrpSpPr>
        <p:grpSpPr>
          <a:xfrm>
            <a:off x="1277499" y="2853884"/>
            <a:ext cx="2415529" cy="2442117"/>
            <a:chOff x="2308302" y="1516565"/>
            <a:chExt cx="2415529" cy="2442117"/>
          </a:xfrm>
        </p:grpSpPr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F5031AEF-F7AA-F606-EDC9-90F0D4DA1247}"/>
                </a:ext>
              </a:extLst>
            </p:cNvPr>
            <p:cNvSpPr/>
            <p:nvPr/>
          </p:nvSpPr>
          <p:spPr>
            <a:xfrm>
              <a:off x="2308302" y="1516565"/>
              <a:ext cx="2415529" cy="2442117"/>
            </a:xfrm>
            <a:prstGeom prst="roundRect">
              <a:avLst/>
            </a:prstGeom>
            <a:solidFill>
              <a:srgbClr val="B3D0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5CA345E1-DB2D-F41C-CF6B-2C64E608D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722" y="1752942"/>
              <a:ext cx="2070797" cy="203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EC175356-0495-FB6C-87A4-36040EE52B43}"/>
              </a:ext>
            </a:extLst>
          </p:cNvPr>
          <p:cNvSpPr/>
          <p:nvPr/>
        </p:nvSpPr>
        <p:spPr>
          <a:xfrm rot="10800000">
            <a:off x="6748427" y="4739267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984D2A05-AC43-C62D-FBFC-E2051B7EBB2D}"/>
              </a:ext>
            </a:extLst>
          </p:cNvPr>
          <p:cNvSpPr/>
          <p:nvPr/>
        </p:nvSpPr>
        <p:spPr>
          <a:xfrm>
            <a:off x="9048673" y="4739267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C69BF529-29EC-BA63-5A6F-47786D5A12FF}"/>
              </a:ext>
            </a:extLst>
          </p:cNvPr>
          <p:cNvCxnSpPr>
            <a:cxnSpLocks/>
          </p:cNvCxnSpPr>
          <p:nvPr/>
        </p:nvCxnSpPr>
        <p:spPr>
          <a:xfrm>
            <a:off x="4215161" y="4074942"/>
            <a:ext cx="5996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EB2961CE-5B19-7E10-E639-E4DA7D91F625}"/>
              </a:ext>
            </a:extLst>
          </p:cNvPr>
          <p:cNvCxnSpPr/>
          <p:nvPr/>
        </p:nvCxnSpPr>
        <p:spPr>
          <a:xfrm>
            <a:off x="1773044" y="4493940"/>
            <a:ext cx="178420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D21F7AB8-7592-939D-97CF-6DC022861911}"/>
              </a:ext>
            </a:extLst>
          </p:cNvPr>
          <p:cNvSpPr txBox="1">
            <a:spLocks/>
          </p:cNvSpPr>
          <p:nvPr/>
        </p:nvSpPr>
        <p:spPr>
          <a:xfrm>
            <a:off x="396569" y="1528813"/>
            <a:ext cx="8713977" cy="63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 err="1"/>
              <a:t>Continous</a:t>
            </a:r>
            <a:r>
              <a:rPr lang="hu-HU" b="1" dirty="0"/>
              <a:t> </a:t>
            </a:r>
            <a:r>
              <a:rPr lang="hu-HU" b="1" dirty="0" err="1"/>
              <a:t>action</a:t>
            </a:r>
            <a:r>
              <a:rPr lang="hu-HU" b="1" dirty="0"/>
              <a:t> </a:t>
            </a:r>
            <a:r>
              <a:rPr lang="hu-HU" b="1" dirty="0" err="1"/>
              <a:t>space</a:t>
            </a:r>
            <a:r>
              <a:rPr lang="hu-HU" dirty="0"/>
              <a:t>: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fast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I </a:t>
            </a:r>
            <a:r>
              <a:rPr lang="hu-HU" dirty="0" err="1"/>
              <a:t>move</a:t>
            </a:r>
            <a:r>
              <a:rPr lang="hu-HU" dirty="0"/>
              <a:t>?</a:t>
            </a:r>
            <a:endParaRPr lang="en-US" b="1" i="1" dirty="0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E0010569-E671-5140-ADCD-1E0F12CDFCA1}"/>
              </a:ext>
            </a:extLst>
          </p:cNvPr>
          <p:cNvSpPr/>
          <p:nvPr/>
        </p:nvSpPr>
        <p:spPr>
          <a:xfrm>
            <a:off x="417922" y="880946"/>
            <a:ext cx="11356155" cy="60590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yíl: jobbra mutató 20">
            <a:extLst>
              <a:ext uri="{FF2B5EF4-FFF2-40B4-BE49-F238E27FC236}">
                <a16:creationId xmlns:a16="http://schemas.microsoft.com/office/drawing/2014/main" id="{AEF9D072-9C3E-1E38-6E7B-4F1D452E054A}"/>
              </a:ext>
            </a:extLst>
          </p:cNvPr>
          <p:cNvSpPr/>
          <p:nvPr/>
        </p:nvSpPr>
        <p:spPr>
          <a:xfrm rot="10800000">
            <a:off x="9264534" y="1611825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E0065D59-14F8-5851-EB57-D68FB065B721}"/>
              </a:ext>
            </a:extLst>
          </p:cNvPr>
          <p:cNvSpPr txBox="1"/>
          <p:nvPr/>
        </p:nvSpPr>
        <p:spPr>
          <a:xfrm>
            <a:off x="9730438" y="1584235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 m/s</a:t>
            </a:r>
            <a:endParaRPr lang="en-US" dirty="0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58F85AB-4481-3866-9447-D79FBDCCA2FA}"/>
              </a:ext>
            </a:extLst>
          </p:cNvPr>
          <p:cNvSpPr txBox="1"/>
          <p:nvPr/>
        </p:nvSpPr>
        <p:spPr>
          <a:xfrm>
            <a:off x="6375824" y="51445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Left</a:t>
            </a:r>
            <a:endParaRPr lang="en-US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6DBE76CD-F4EF-D574-A1CE-1BA296167D1A}"/>
              </a:ext>
            </a:extLst>
          </p:cNvPr>
          <p:cNvSpPr txBox="1"/>
          <p:nvPr/>
        </p:nvSpPr>
        <p:spPr>
          <a:xfrm>
            <a:off x="8613554" y="514452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Right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C04C9797-DDF0-B8FB-978F-078DF23AABC9}"/>
              </a:ext>
            </a:extLst>
          </p:cNvPr>
          <p:cNvGrpSpPr/>
          <p:nvPr/>
        </p:nvGrpSpPr>
        <p:grpSpPr>
          <a:xfrm>
            <a:off x="5858821" y="2932368"/>
            <a:ext cx="4724400" cy="1709792"/>
            <a:chOff x="5858821" y="2932368"/>
            <a:chExt cx="4724400" cy="1709792"/>
          </a:xfrm>
        </p:grpSpPr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8F5FD140-F280-FEF5-D8B7-3F5CFB2E1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049"/>
            <a:stretch/>
          </p:blipFill>
          <p:spPr>
            <a:xfrm>
              <a:off x="5858821" y="2932368"/>
              <a:ext cx="4724400" cy="1709792"/>
            </a:xfrm>
            <a:prstGeom prst="rect">
              <a:avLst/>
            </a:prstGeom>
          </p:spPr>
        </p:pic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9E47FE11-F75E-F175-CF1E-029DCCA14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1021" y="2950470"/>
              <a:ext cx="695325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087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CBF3E-2D01-79D2-49E2-E83A85DC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DE6C4-972F-788C-D554-A03FF7F6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8C5F0-B358-A083-C7C6-CF2F74AA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39</a:t>
            </a:fld>
            <a:endParaRPr lang="en-US" noProof="0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062DE492-3479-157F-A525-FC57BA596E36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rtalom helye 4">
            <a:extLst>
              <a:ext uri="{FF2B5EF4-FFF2-40B4-BE49-F238E27FC236}">
                <a16:creationId xmlns:a16="http://schemas.microsoft.com/office/drawing/2014/main" id="{41A3EAF4-9EE7-1B68-2E5E-8BA55CCD8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922" y="270487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Discrete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Continous</a:t>
            </a:r>
            <a:r>
              <a:rPr lang="hu-HU" dirty="0"/>
              <a:t> Action </a:t>
            </a:r>
            <a:r>
              <a:rPr lang="hu-HU" dirty="0" err="1"/>
              <a:t>Spaces</a:t>
            </a:r>
            <a:endParaRPr lang="en-GB" dirty="0"/>
          </a:p>
        </p:txBody>
      </p: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8AAC5617-DFA1-402F-1D13-988AF30002A4}"/>
              </a:ext>
            </a:extLst>
          </p:cNvPr>
          <p:cNvSpPr txBox="1">
            <a:spLocks/>
          </p:cNvSpPr>
          <p:nvPr/>
        </p:nvSpPr>
        <p:spPr>
          <a:xfrm>
            <a:off x="417923" y="1002147"/>
            <a:ext cx="9432321" cy="63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 err="1"/>
              <a:t>Discrete</a:t>
            </a:r>
            <a:r>
              <a:rPr lang="hu-HU" b="1" dirty="0"/>
              <a:t> </a:t>
            </a:r>
            <a:r>
              <a:rPr lang="hu-HU" b="1" dirty="0" err="1"/>
              <a:t>action</a:t>
            </a:r>
            <a:r>
              <a:rPr lang="hu-HU" b="1" dirty="0"/>
              <a:t> </a:t>
            </a:r>
            <a:r>
              <a:rPr lang="hu-HU" b="1" dirty="0" err="1"/>
              <a:t>space</a:t>
            </a:r>
            <a:r>
              <a:rPr lang="hu-HU" dirty="0"/>
              <a:t>: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I </a:t>
            </a:r>
            <a:r>
              <a:rPr lang="hu-HU" dirty="0" err="1"/>
              <a:t>move</a:t>
            </a:r>
            <a:r>
              <a:rPr lang="hu-HU" dirty="0"/>
              <a:t>?</a:t>
            </a:r>
            <a:endParaRPr lang="en-US" b="1" i="1" dirty="0"/>
          </a:p>
        </p:txBody>
      </p:sp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75CE85A2-9D42-C668-3DEF-3D04C41BAAD2}"/>
              </a:ext>
            </a:extLst>
          </p:cNvPr>
          <p:cNvSpPr/>
          <p:nvPr/>
        </p:nvSpPr>
        <p:spPr>
          <a:xfrm rot="10800000">
            <a:off x="9871598" y="1093527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Kereszt 10">
            <a:extLst>
              <a:ext uri="{FF2B5EF4-FFF2-40B4-BE49-F238E27FC236}">
                <a16:creationId xmlns:a16="http://schemas.microsoft.com/office/drawing/2014/main" id="{20F42655-D652-2D55-1D18-B321946AF2AB}"/>
              </a:ext>
            </a:extLst>
          </p:cNvPr>
          <p:cNvSpPr/>
          <p:nvPr/>
        </p:nvSpPr>
        <p:spPr>
          <a:xfrm rot="18884071">
            <a:off x="10385463" y="1046430"/>
            <a:ext cx="395517" cy="395517"/>
          </a:xfrm>
          <a:prstGeom prst="plus">
            <a:avLst>
              <a:gd name="adj" fmla="val 4161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yíl: jobbra mutató 11">
            <a:extLst>
              <a:ext uri="{FF2B5EF4-FFF2-40B4-BE49-F238E27FC236}">
                <a16:creationId xmlns:a16="http://schemas.microsoft.com/office/drawing/2014/main" id="{C205F058-DB76-3803-5697-7C736B526AA8}"/>
              </a:ext>
            </a:extLst>
          </p:cNvPr>
          <p:cNvSpPr/>
          <p:nvPr/>
        </p:nvSpPr>
        <p:spPr>
          <a:xfrm>
            <a:off x="10874273" y="1093525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939E1301-ED42-9EA0-8FD5-2D7F017B89E5}"/>
              </a:ext>
            </a:extLst>
          </p:cNvPr>
          <p:cNvGrpSpPr/>
          <p:nvPr/>
        </p:nvGrpSpPr>
        <p:grpSpPr>
          <a:xfrm>
            <a:off x="1277499" y="2853884"/>
            <a:ext cx="2415529" cy="2442117"/>
            <a:chOff x="2308302" y="1516565"/>
            <a:chExt cx="2415529" cy="2442117"/>
          </a:xfrm>
        </p:grpSpPr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F5031AEF-F7AA-F606-EDC9-90F0D4DA1247}"/>
                </a:ext>
              </a:extLst>
            </p:cNvPr>
            <p:cNvSpPr/>
            <p:nvPr/>
          </p:nvSpPr>
          <p:spPr>
            <a:xfrm>
              <a:off x="2308302" y="1516565"/>
              <a:ext cx="2415529" cy="2442117"/>
            </a:xfrm>
            <a:prstGeom prst="roundRect">
              <a:avLst/>
            </a:prstGeom>
            <a:solidFill>
              <a:srgbClr val="B3D0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5CA345E1-DB2D-F41C-CF6B-2C64E608D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722" y="1752942"/>
              <a:ext cx="2070797" cy="203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EC175356-0495-FB6C-87A4-36040EE52B43}"/>
              </a:ext>
            </a:extLst>
          </p:cNvPr>
          <p:cNvSpPr/>
          <p:nvPr/>
        </p:nvSpPr>
        <p:spPr>
          <a:xfrm rot="10800000">
            <a:off x="6748427" y="4739267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984D2A05-AC43-C62D-FBFC-E2051B7EBB2D}"/>
              </a:ext>
            </a:extLst>
          </p:cNvPr>
          <p:cNvSpPr/>
          <p:nvPr/>
        </p:nvSpPr>
        <p:spPr>
          <a:xfrm>
            <a:off x="9048673" y="4739267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C69BF529-29EC-BA63-5A6F-47786D5A12FF}"/>
              </a:ext>
            </a:extLst>
          </p:cNvPr>
          <p:cNvCxnSpPr>
            <a:cxnSpLocks/>
          </p:cNvCxnSpPr>
          <p:nvPr/>
        </p:nvCxnSpPr>
        <p:spPr>
          <a:xfrm>
            <a:off x="4215161" y="4074942"/>
            <a:ext cx="5996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EB2961CE-5B19-7E10-E639-E4DA7D91F625}"/>
              </a:ext>
            </a:extLst>
          </p:cNvPr>
          <p:cNvCxnSpPr/>
          <p:nvPr/>
        </p:nvCxnSpPr>
        <p:spPr>
          <a:xfrm>
            <a:off x="1773044" y="4493940"/>
            <a:ext cx="178420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D21F7AB8-7592-939D-97CF-6DC022861911}"/>
              </a:ext>
            </a:extLst>
          </p:cNvPr>
          <p:cNvSpPr txBox="1">
            <a:spLocks/>
          </p:cNvSpPr>
          <p:nvPr/>
        </p:nvSpPr>
        <p:spPr>
          <a:xfrm>
            <a:off x="396569" y="1528813"/>
            <a:ext cx="8713977" cy="63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 err="1"/>
              <a:t>Continous</a:t>
            </a:r>
            <a:r>
              <a:rPr lang="hu-HU" b="1" dirty="0"/>
              <a:t> </a:t>
            </a:r>
            <a:r>
              <a:rPr lang="hu-HU" b="1" dirty="0" err="1"/>
              <a:t>action</a:t>
            </a:r>
            <a:r>
              <a:rPr lang="hu-HU" b="1" dirty="0"/>
              <a:t> </a:t>
            </a:r>
            <a:r>
              <a:rPr lang="hu-HU" b="1" dirty="0" err="1"/>
              <a:t>space</a:t>
            </a:r>
            <a:r>
              <a:rPr lang="hu-HU" dirty="0"/>
              <a:t>: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fast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I </a:t>
            </a:r>
            <a:r>
              <a:rPr lang="hu-HU" dirty="0" err="1"/>
              <a:t>move</a:t>
            </a:r>
            <a:r>
              <a:rPr lang="hu-HU" dirty="0"/>
              <a:t>?</a:t>
            </a:r>
            <a:endParaRPr lang="en-US" b="1" i="1" dirty="0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E0010569-E671-5140-ADCD-1E0F12CDFCA1}"/>
              </a:ext>
            </a:extLst>
          </p:cNvPr>
          <p:cNvSpPr/>
          <p:nvPr/>
        </p:nvSpPr>
        <p:spPr>
          <a:xfrm>
            <a:off x="417922" y="880946"/>
            <a:ext cx="11356155" cy="60590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yíl: jobbra mutató 20">
            <a:extLst>
              <a:ext uri="{FF2B5EF4-FFF2-40B4-BE49-F238E27FC236}">
                <a16:creationId xmlns:a16="http://schemas.microsoft.com/office/drawing/2014/main" id="{AEF9D072-9C3E-1E38-6E7B-4F1D452E054A}"/>
              </a:ext>
            </a:extLst>
          </p:cNvPr>
          <p:cNvSpPr/>
          <p:nvPr/>
        </p:nvSpPr>
        <p:spPr>
          <a:xfrm rot="10800000">
            <a:off x="9264534" y="1611825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E0065D59-14F8-5851-EB57-D68FB065B721}"/>
              </a:ext>
            </a:extLst>
          </p:cNvPr>
          <p:cNvSpPr txBox="1"/>
          <p:nvPr/>
        </p:nvSpPr>
        <p:spPr>
          <a:xfrm>
            <a:off x="9730438" y="1584235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 m/s</a:t>
            </a:r>
            <a:endParaRPr lang="en-US" dirty="0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58F85AB-4481-3866-9447-D79FBDCCA2FA}"/>
              </a:ext>
            </a:extLst>
          </p:cNvPr>
          <p:cNvSpPr txBox="1"/>
          <p:nvPr/>
        </p:nvSpPr>
        <p:spPr>
          <a:xfrm>
            <a:off x="6375824" y="514452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Left</a:t>
            </a:r>
            <a:endParaRPr lang="en-US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6DBE76CD-F4EF-D574-A1CE-1BA296167D1A}"/>
              </a:ext>
            </a:extLst>
          </p:cNvPr>
          <p:cNvSpPr txBox="1"/>
          <p:nvPr/>
        </p:nvSpPr>
        <p:spPr>
          <a:xfrm>
            <a:off x="8613554" y="514452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Right</a:t>
            </a:r>
            <a:endParaRPr lang="en-US" dirty="0"/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F6BEE89F-355A-8F27-86F5-9616412BFD91}"/>
              </a:ext>
            </a:extLst>
          </p:cNvPr>
          <p:cNvCxnSpPr/>
          <p:nvPr/>
        </p:nvCxnSpPr>
        <p:spPr>
          <a:xfrm flipH="1">
            <a:off x="9120635" y="3021992"/>
            <a:ext cx="1151242" cy="69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42ADB19E-5F52-0721-50DF-5A87B10CC511}"/>
              </a:ext>
            </a:extLst>
          </p:cNvPr>
          <p:cNvSpPr txBox="1"/>
          <p:nvPr/>
        </p:nvSpPr>
        <p:spPr>
          <a:xfrm>
            <a:off x="9591264" y="263263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002060"/>
                </a:solidFill>
              </a:rPr>
              <a:t>Parametrization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31F1F97F-2D98-B819-F3DD-CA6620D1E5E2}"/>
              </a:ext>
            </a:extLst>
          </p:cNvPr>
          <p:cNvGrpSpPr/>
          <p:nvPr/>
        </p:nvGrpSpPr>
        <p:grpSpPr>
          <a:xfrm>
            <a:off x="5687371" y="2916969"/>
            <a:ext cx="4895850" cy="1770060"/>
            <a:chOff x="5687371" y="2916969"/>
            <a:chExt cx="4895850" cy="1770060"/>
          </a:xfrm>
        </p:grpSpPr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503D0B73-AA2F-BEA6-BFD6-2060DD1E0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273"/>
            <a:stretch/>
          </p:blipFill>
          <p:spPr>
            <a:xfrm>
              <a:off x="5687371" y="2928941"/>
              <a:ext cx="4895850" cy="1758088"/>
            </a:xfrm>
            <a:prstGeom prst="rect">
              <a:avLst/>
            </a:prstGeom>
          </p:spPr>
        </p:pic>
        <p:pic>
          <p:nvPicPr>
            <p:cNvPr id="23" name="Kép 22">
              <a:extLst>
                <a:ext uri="{FF2B5EF4-FFF2-40B4-BE49-F238E27FC236}">
                  <a16:creationId xmlns:a16="http://schemas.microsoft.com/office/drawing/2014/main" id="{F809474E-0971-0978-E2FD-2BBE8BA79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1311" y="2916969"/>
              <a:ext cx="695325" cy="381000"/>
            </a:xfrm>
            <a:prstGeom prst="rect">
              <a:avLst/>
            </a:prstGeom>
          </p:spPr>
        </p:pic>
      </p:grp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986B1C95-F3C1-A8EE-4D08-031E05D74176}"/>
              </a:ext>
            </a:extLst>
          </p:cNvPr>
          <p:cNvCxnSpPr/>
          <p:nvPr/>
        </p:nvCxnSpPr>
        <p:spPr>
          <a:xfrm flipV="1">
            <a:off x="9048673" y="3021992"/>
            <a:ext cx="1223204" cy="692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4279705-E6C8-4152-9492-07DDF25C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4DFB270-B2D7-835B-E6C3-809B924F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249435-FB19-6B4B-F4B7-B8819D0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0B27FB4-E952-33FA-34DD-58B48EAA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763" y="877893"/>
            <a:ext cx="11126369" cy="3423174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GB" dirty="0"/>
              <a:t>Intelligence in the context of machines </a:t>
            </a:r>
            <a:br>
              <a:rPr lang="en-GB" dirty="0"/>
            </a:br>
            <a:r>
              <a:rPr lang="en-GB" dirty="0"/>
              <a:t>– Artificial Intelligence (AI)</a:t>
            </a:r>
          </a:p>
          <a:p>
            <a:pPr>
              <a:spcBef>
                <a:spcPts val="600"/>
              </a:spcBef>
            </a:pPr>
            <a:endParaRPr lang="hu-HU" dirty="0"/>
          </a:p>
          <a:p>
            <a:pPr>
              <a:spcBef>
                <a:spcPts val="600"/>
              </a:spcBef>
            </a:pPr>
            <a:endParaRPr lang="hu-HU" dirty="0"/>
          </a:p>
          <a:p>
            <a:pPr>
              <a:spcBef>
                <a:spcPts val="600"/>
              </a:spcBef>
            </a:pPr>
            <a:endParaRPr lang="hu-HU" dirty="0"/>
          </a:p>
          <a:p>
            <a:pPr>
              <a:spcBef>
                <a:spcPts val="600"/>
              </a:spcBef>
            </a:pPr>
            <a:endParaRPr lang="hu-HU" dirty="0"/>
          </a:p>
          <a:p>
            <a:pPr>
              <a:spcBef>
                <a:spcPts val="600"/>
              </a:spcBef>
            </a:pPr>
            <a:endParaRPr lang="hu-HU" dirty="0"/>
          </a:p>
          <a:p>
            <a:pPr>
              <a:spcBef>
                <a:spcPts val="600"/>
              </a:spcBef>
            </a:pPr>
            <a:r>
              <a:rPr lang="en-GB" dirty="0"/>
              <a:t>Goal</a:t>
            </a:r>
            <a:r>
              <a:rPr lang="hu-HU" dirty="0"/>
              <a:t>:</a:t>
            </a:r>
            <a:endParaRPr lang="en-US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2CB1862-1A0D-39EB-542C-3E983B5D6A0A}"/>
              </a:ext>
            </a:extLst>
          </p:cNvPr>
          <p:cNvSpPr txBox="1"/>
          <p:nvPr/>
        </p:nvSpPr>
        <p:spPr>
          <a:xfrm>
            <a:off x="1684280" y="1804650"/>
            <a:ext cx="9313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The theory and development of computer systems able to perform tasks normally requiring human intelligence, such as visual perception, speech recognition, decision-making, and translation between languages.</a:t>
            </a:r>
            <a:endParaRPr lang="en-GB" sz="2400" b="1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38F0763-B631-07BF-ACE7-4A86784E6FDD}"/>
              </a:ext>
            </a:extLst>
          </p:cNvPr>
          <p:cNvSpPr txBox="1"/>
          <p:nvPr/>
        </p:nvSpPr>
        <p:spPr>
          <a:xfrm>
            <a:off x="1684280" y="4266768"/>
            <a:ext cx="931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12851"/>
                </a:solidFill>
              </a:rPr>
              <a:t>Study </a:t>
            </a:r>
            <a:r>
              <a:rPr lang="hu-HU" sz="2400" dirty="0">
                <a:solidFill>
                  <a:srgbClr val="012851"/>
                </a:solidFill>
              </a:rPr>
              <a:t>t</a:t>
            </a:r>
            <a:r>
              <a:rPr lang="en-GB" sz="2400" dirty="0">
                <a:solidFill>
                  <a:srgbClr val="012851"/>
                </a:solidFill>
              </a:rPr>
              <a:t>he theory and design of algorithms that help machines (</a:t>
            </a:r>
            <a:r>
              <a:rPr lang="en-GB" sz="2400" b="1" dirty="0">
                <a:solidFill>
                  <a:srgbClr val="012851"/>
                </a:solidFill>
              </a:rPr>
              <a:t>agents</a:t>
            </a:r>
            <a:r>
              <a:rPr lang="en-GB" sz="2400" dirty="0">
                <a:solidFill>
                  <a:srgbClr val="012851"/>
                </a:solidFill>
              </a:rPr>
              <a:t>) gain the capability to perform tasks by </a:t>
            </a:r>
            <a:r>
              <a:rPr lang="en-GB" sz="2400" b="1" dirty="0">
                <a:solidFill>
                  <a:srgbClr val="012851"/>
                </a:solidFill>
              </a:rPr>
              <a:t>interacting with the environment </a:t>
            </a:r>
            <a:r>
              <a:rPr lang="en-GB" sz="2400" dirty="0">
                <a:solidFill>
                  <a:srgbClr val="012851"/>
                </a:solidFill>
              </a:rPr>
              <a:t>and </a:t>
            </a:r>
            <a:r>
              <a:rPr lang="en-GB" sz="2400" b="1" dirty="0">
                <a:solidFill>
                  <a:srgbClr val="012851"/>
                </a:solidFill>
              </a:rPr>
              <a:t>continually learning</a:t>
            </a:r>
            <a:r>
              <a:rPr lang="en-GB" sz="2400" dirty="0">
                <a:solidFill>
                  <a:srgbClr val="012851"/>
                </a:solidFill>
              </a:rPr>
              <a:t> from its successes, failures, and </a:t>
            </a:r>
            <a:r>
              <a:rPr lang="en-GB" sz="2400" b="1" dirty="0">
                <a:solidFill>
                  <a:srgbClr val="012851"/>
                </a:solidFill>
              </a:rPr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839694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652A8AF-E1B5-97D0-691C-B3BD7C143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049"/>
          <a:stretch/>
        </p:blipFill>
        <p:spPr>
          <a:xfrm>
            <a:off x="7049678" y="3496662"/>
            <a:ext cx="4724400" cy="1709792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C9464D61-370B-A5DB-E09F-F1B470CEFA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3" t="1190" r="-63" b="24083"/>
          <a:stretch/>
        </p:blipFill>
        <p:spPr>
          <a:xfrm>
            <a:off x="6938490" y="3514294"/>
            <a:ext cx="4895850" cy="175808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9A5FE-B92A-A2AC-3566-4CBBB48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76568-80C8-DF16-6E5E-CDCD31DA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DE9A1-9061-7A2D-AB6D-986498E8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40</a:t>
            </a:fld>
            <a:endParaRPr lang="en-US" noProof="0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537B0FA6-F615-AFCB-50A6-9D798E4F00BB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rtalom helye 4">
            <a:extLst>
              <a:ext uri="{FF2B5EF4-FFF2-40B4-BE49-F238E27FC236}">
                <a16:creationId xmlns:a16="http://schemas.microsoft.com/office/drawing/2014/main" id="{045AE2CD-F0A4-3FAD-17A1-7FB5BFB8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922" y="270487"/>
            <a:ext cx="10455230" cy="71249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Policy </a:t>
            </a:r>
            <a:r>
              <a:rPr lang="hu-HU" dirty="0" err="1"/>
              <a:t>Gradient</a:t>
            </a:r>
            <a:r>
              <a:rPr lang="hu-HU" dirty="0"/>
              <a:t> (PG): Key Idea</a:t>
            </a:r>
            <a:endParaRPr lang="en-GB" dirty="0"/>
          </a:p>
        </p:txBody>
      </p:sp>
      <p:sp>
        <p:nvSpPr>
          <p:cNvPr id="9" name="Tartalom helye 3">
            <a:extLst>
              <a:ext uri="{FF2B5EF4-FFF2-40B4-BE49-F238E27FC236}">
                <a16:creationId xmlns:a16="http://schemas.microsoft.com/office/drawing/2014/main" id="{4A3C10A1-0B79-A69E-C7DB-6FB29333EE10}"/>
              </a:ext>
            </a:extLst>
          </p:cNvPr>
          <p:cNvSpPr txBox="1">
            <a:spLocks/>
          </p:cNvSpPr>
          <p:nvPr/>
        </p:nvSpPr>
        <p:spPr>
          <a:xfrm>
            <a:off x="1440831" y="1019017"/>
            <a:ext cx="9432321" cy="633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b="1" dirty="0"/>
              <a:t>Policy </a:t>
            </a:r>
            <a:r>
              <a:rPr lang="hu-HU" b="1" dirty="0" err="1"/>
              <a:t>Gradient</a:t>
            </a:r>
            <a:r>
              <a:rPr lang="hu-HU" b="1" dirty="0"/>
              <a:t>: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</a:t>
            </a:r>
            <a:r>
              <a:rPr lang="hu-HU" dirty="0" err="1"/>
              <a:t>continous</a:t>
            </a:r>
            <a:r>
              <a:rPr lang="hu-HU" dirty="0"/>
              <a:t> </a:t>
            </a:r>
            <a:r>
              <a:rPr lang="hu-HU" dirty="0" err="1"/>
              <a:t>action</a:t>
            </a:r>
            <a:r>
              <a:rPr lang="hu-HU" dirty="0"/>
              <a:t> </a:t>
            </a:r>
            <a:r>
              <a:rPr lang="hu-HU" dirty="0" err="1"/>
              <a:t>space</a:t>
            </a:r>
            <a:endParaRPr lang="en-US" i="1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4D82CDBE-390C-BF7D-04D8-4230831E4FD2}"/>
              </a:ext>
            </a:extLst>
          </p:cNvPr>
          <p:cNvGrpSpPr/>
          <p:nvPr/>
        </p:nvGrpSpPr>
        <p:grpSpPr>
          <a:xfrm>
            <a:off x="513341" y="1883617"/>
            <a:ext cx="2415529" cy="2442117"/>
            <a:chOff x="2308302" y="1516565"/>
            <a:chExt cx="2415529" cy="2442117"/>
          </a:xfrm>
        </p:grpSpPr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C5429E48-CB62-AED8-884E-9D9E44710125}"/>
                </a:ext>
              </a:extLst>
            </p:cNvPr>
            <p:cNvSpPr/>
            <p:nvPr/>
          </p:nvSpPr>
          <p:spPr>
            <a:xfrm>
              <a:off x="2308302" y="1516565"/>
              <a:ext cx="2415529" cy="2442117"/>
            </a:xfrm>
            <a:prstGeom prst="roundRect">
              <a:avLst/>
            </a:prstGeom>
            <a:solidFill>
              <a:srgbClr val="B3D0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C8D672CF-5728-9A29-F39A-FD1477969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722" y="1752942"/>
              <a:ext cx="2070797" cy="2030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rapezoid 12">
            <a:extLst>
              <a:ext uri="{FF2B5EF4-FFF2-40B4-BE49-F238E27FC236}">
                <a16:creationId xmlns:a16="http://schemas.microsoft.com/office/drawing/2014/main" id="{AFF55118-A80C-D395-0E96-9B87551A8F8B}"/>
              </a:ext>
            </a:extLst>
          </p:cNvPr>
          <p:cNvSpPr/>
          <p:nvPr/>
        </p:nvSpPr>
        <p:spPr>
          <a:xfrm rot="5400000">
            <a:off x="3648399" y="2415562"/>
            <a:ext cx="1682230" cy="1378227"/>
          </a:xfrm>
          <a:prstGeom prst="trapezoid">
            <a:avLst/>
          </a:prstGeom>
          <a:solidFill>
            <a:srgbClr val="F5C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33DA2D9-C18C-F5DC-D7E8-AE3E0E5D7B92}"/>
              </a:ext>
            </a:extLst>
          </p:cNvPr>
          <p:cNvSpPr txBox="1"/>
          <p:nvPr/>
        </p:nvSpPr>
        <p:spPr>
          <a:xfrm>
            <a:off x="1298746" y="4325734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state</a:t>
            </a:r>
            <a:r>
              <a:rPr lang="hu-HU" dirty="0"/>
              <a:t>, </a:t>
            </a:r>
            <a:r>
              <a:rPr lang="hu-HU" i="1" dirty="0"/>
              <a:t>s</a:t>
            </a:r>
            <a:endParaRPr lang="en-US" i="1" dirty="0"/>
          </a:p>
        </p:txBody>
      </p: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1F904133-4C2E-7F57-A67B-8D935B73FE62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5178628" y="3104676"/>
            <a:ext cx="1060269" cy="61118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9338AB56-BD10-ECD2-A6D9-385A651015A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178628" y="2420316"/>
            <a:ext cx="1060269" cy="6843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166FAB42-E3FC-5E2D-BE42-555D53E89CB5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2928870" y="3104676"/>
            <a:ext cx="871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0CE9CA9-C3D4-0F7E-109D-6FDFF2622EB2}"/>
              </a:ext>
            </a:extLst>
          </p:cNvPr>
          <p:cNvSpPr txBox="1"/>
          <p:nvPr/>
        </p:nvSpPr>
        <p:spPr>
          <a:xfrm>
            <a:off x="3989140" y="2620408"/>
            <a:ext cx="950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Deep</a:t>
            </a:r>
            <a:br>
              <a:rPr lang="hu-HU" sz="2800" dirty="0"/>
            </a:br>
            <a:r>
              <a:rPr lang="hu-HU" sz="2800" dirty="0"/>
              <a:t>NN</a:t>
            </a:r>
            <a:endParaRPr lang="en-US" sz="2800" dirty="0"/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C4ED0E3D-626A-BD56-5BB3-DAEBE6B07A27}"/>
              </a:ext>
            </a:extLst>
          </p:cNvPr>
          <p:cNvSpPr txBox="1"/>
          <p:nvPr/>
        </p:nvSpPr>
        <p:spPr>
          <a:xfrm>
            <a:off x="6438372" y="221412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err="1"/>
              <a:t>Mean</a:t>
            </a:r>
            <a:r>
              <a:rPr lang="hu-HU" i="1" dirty="0"/>
              <a:t>, </a:t>
            </a:r>
            <a:r>
              <a:rPr lang="hu-HU" b="1" i="1" dirty="0"/>
              <a:t>μ</a:t>
            </a:r>
            <a:endParaRPr lang="en-US" b="1" dirty="0"/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2BFAD1F-C655-C2CE-AF8E-68A7E3A298E0}"/>
              </a:ext>
            </a:extLst>
          </p:cNvPr>
          <p:cNvSpPr txBox="1"/>
          <p:nvPr/>
        </p:nvSpPr>
        <p:spPr>
          <a:xfrm>
            <a:off x="6438372" y="351453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err="1"/>
              <a:t>Variance</a:t>
            </a:r>
            <a:r>
              <a:rPr lang="hu-HU" i="1" dirty="0"/>
              <a:t>, </a:t>
            </a:r>
            <a:r>
              <a:rPr lang="el-GR" b="1" i="1" dirty="0"/>
              <a:t>σ</a:t>
            </a:r>
            <a:r>
              <a:rPr lang="hu-HU" b="1" i="1" baseline="30000" dirty="0"/>
              <a:t>2</a:t>
            </a:r>
            <a:endParaRPr lang="en-US" b="1" baseline="30000" dirty="0"/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3A8AB26-8FC9-660E-4373-A0E3F706487F}"/>
              </a:ext>
            </a:extLst>
          </p:cNvPr>
          <p:cNvSpPr txBox="1"/>
          <p:nvPr/>
        </p:nvSpPr>
        <p:spPr>
          <a:xfrm>
            <a:off x="7617125" y="223565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=-1</a:t>
            </a:r>
            <a:endParaRPr lang="en-US" dirty="0"/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0650A40C-5A03-5D99-A149-DB18C19F4461}"/>
              </a:ext>
            </a:extLst>
          </p:cNvPr>
          <p:cNvSpPr txBox="1"/>
          <p:nvPr/>
        </p:nvSpPr>
        <p:spPr>
          <a:xfrm>
            <a:off x="7617125" y="353119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=-0.5</a:t>
            </a:r>
            <a:endParaRPr lang="en-US" dirty="0"/>
          </a:p>
        </p:txBody>
      </p:sp>
      <p:sp>
        <p:nvSpPr>
          <p:cNvPr id="41" name="Nyíl: jobbra mutató 40">
            <a:extLst>
              <a:ext uri="{FF2B5EF4-FFF2-40B4-BE49-F238E27FC236}">
                <a16:creationId xmlns:a16="http://schemas.microsoft.com/office/drawing/2014/main" id="{C0196A4B-4022-796B-7507-0A807A8EC730}"/>
              </a:ext>
            </a:extLst>
          </p:cNvPr>
          <p:cNvSpPr/>
          <p:nvPr/>
        </p:nvSpPr>
        <p:spPr>
          <a:xfrm rot="10800000">
            <a:off x="7948577" y="5264215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Nyíl: jobbra mutató 41">
            <a:extLst>
              <a:ext uri="{FF2B5EF4-FFF2-40B4-BE49-F238E27FC236}">
                <a16:creationId xmlns:a16="http://schemas.microsoft.com/office/drawing/2014/main" id="{7DAAB3F4-B76C-4F96-954D-98FA4009733B}"/>
              </a:ext>
            </a:extLst>
          </p:cNvPr>
          <p:cNvSpPr/>
          <p:nvPr/>
        </p:nvSpPr>
        <p:spPr>
          <a:xfrm>
            <a:off x="10248823" y="5264215"/>
            <a:ext cx="431722" cy="3013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BB132616-850C-998F-F520-635A914D8455}"/>
              </a:ext>
            </a:extLst>
          </p:cNvPr>
          <p:cNvSpPr txBox="1"/>
          <p:nvPr/>
        </p:nvSpPr>
        <p:spPr>
          <a:xfrm>
            <a:off x="7575974" y="558945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Left</a:t>
            </a:r>
            <a:endParaRPr lang="en-US" dirty="0"/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14F6874C-9373-CEEA-4945-D42928D9E418}"/>
              </a:ext>
            </a:extLst>
          </p:cNvPr>
          <p:cNvSpPr txBox="1"/>
          <p:nvPr/>
        </p:nvSpPr>
        <p:spPr>
          <a:xfrm>
            <a:off x="9813704" y="558945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Right</a:t>
            </a:r>
            <a:endParaRPr lang="en-US" dirty="0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5E566EA2-E66F-72B0-B953-A89D3B0F8F49}"/>
              </a:ext>
            </a:extLst>
          </p:cNvPr>
          <p:cNvSpPr/>
          <p:nvPr/>
        </p:nvSpPr>
        <p:spPr>
          <a:xfrm>
            <a:off x="9510165" y="3605929"/>
            <a:ext cx="738658" cy="41108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CF0A8932-3796-6116-2AB3-946FCE242BB1}"/>
              </a:ext>
            </a:extLst>
          </p:cNvPr>
          <p:cNvSpPr/>
          <p:nvPr/>
        </p:nvSpPr>
        <p:spPr>
          <a:xfrm>
            <a:off x="9381559" y="3429000"/>
            <a:ext cx="738658" cy="41108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62ABF7C1-9230-587D-1982-DF72CDE07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863" y="3346986"/>
            <a:ext cx="2237364" cy="488556"/>
          </a:xfrm>
          <a:prstGeom prst="rect">
            <a:avLst/>
          </a:prstGeom>
        </p:spPr>
      </p:pic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2E1591F4-99EE-78DB-66F6-8D811E655584}"/>
              </a:ext>
            </a:extLst>
          </p:cNvPr>
          <p:cNvGrpSpPr/>
          <p:nvPr/>
        </p:nvGrpSpPr>
        <p:grpSpPr>
          <a:xfrm>
            <a:off x="9099407" y="1599157"/>
            <a:ext cx="2462859" cy="1466823"/>
            <a:chOff x="9185199" y="1637849"/>
            <a:chExt cx="2462859" cy="1466823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4467A58B-3369-BC23-C3F6-8341C5B9E09A}"/>
                </a:ext>
              </a:extLst>
            </p:cNvPr>
            <p:cNvGrpSpPr/>
            <p:nvPr/>
          </p:nvGrpSpPr>
          <p:grpSpPr>
            <a:xfrm>
              <a:off x="9185199" y="1637849"/>
              <a:ext cx="2462859" cy="1391410"/>
              <a:chOff x="8815729" y="1827251"/>
              <a:chExt cx="2462859" cy="1391410"/>
            </a:xfrm>
          </p:grpSpPr>
          <p:pic>
            <p:nvPicPr>
              <p:cNvPr id="27" name="Kép 26">
                <a:extLst>
                  <a:ext uri="{FF2B5EF4-FFF2-40B4-BE49-F238E27FC236}">
                    <a16:creationId xmlns:a16="http://schemas.microsoft.com/office/drawing/2014/main" id="{8C789DBC-83AE-9EA4-4C70-54F55CB46A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80692"/>
              <a:stretch/>
            </p:blipFill>
            <p:spPr>
              <a:xfrm>
                <a:off x="9263130" y="2730105"/>
                <a:ext cx="2015458" cy="488556"/>
              </a:xfrm>
              <a:prstGeom prst="rect">
                <a:avLst/>
              </a:prstGeom>
            </p:spPr>
          </p:pic>
          <p:pic>
            <p:nvPicPr>
              <p:cNvPr id="28" name="Kép 27">
                <a:extLst>
                  <a:ext uri="{FF2B5EF4-FFF2-40B4-BE49-F238E27FC236}">
                    <a16:creationId xmlns:a16="http://schemas.microsoft.com/office/drawing/2014/main" id="{1979E69F-3AC2-EB7C-D9D3-5E8A9B68A4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5258" b="37484"/>
              <a:stretch/>
            </p:blipFill>
            <p:spPr>
              <a:xfrm>
                <a:off x="8815729" y="2416565"/>
                <a:ext cx="2015458" cy="436680"/>
              </a:xfrm>
              <a:prstGeom prst="rect">
                <a:avLst/>
              </a:prstGeom>
            </p:spPr>
          </p:pic>
          <p:pic>
            <p:nvPicPr>
              <p:cNvPr id="29" name="Kép 28">
                <a:extLst>
                  <a:ext uri="{FF2B5EF4-FFF2-40B4-BE49-F238E27FC236}">
                    <a16:creationId xmlns:a16="http://schemas.microsoft.com/office/drawing/2014/main" id="{3BDC489C-CFF9-6347-20AA-D67E512AA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77702"/>
              <a:stretch/>
            </p:blipFill>
            <p:spPr>
              <a:xfrm>
                <a:off x="8891312" y="1827251"/>
                <a:ext cx="2015458" cy="564213"/>
              </a:xfrm>
              <a:prstGeom prst="rect">
                <a:avLst/>
              </a:prstGeom>
            </p:spPr>
          </p:pic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BD62CE8C-C353-97E3-09C0-6737816D3994}"/>
                </a:ext>
              </a:extLst>
            </p:cNvPr>
            <p:cNvSpPr/>
            <p:nvPr/>
          </p:nvSpPr>
          <p:spPr>
            <a:xfrm>
              <a:off x="9260782" y="1710134"/>
              <a:ext cx="2161782" cy="1394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8A5FBE14-8C5B-B25A-1340-41FB768E46BB}"/>
              </a:ext>
            </a:extLst>
          </p:cNvPr>
          <p:cNvGrpSpPr/>
          <p:nvPr/>
        </p:nvGrpSpPr>
        <p:grpSpPr>
          <a:xfrm>
            <a:off x="3285729" y="4427745"/>
            <a:ext cx="3229440" cy="1274554"/>
            <a:chOff x="3285729" y="4427745"/>
            <a:chExt cx="3229440" cy="1274554"/>
          </a:xfrm>
        </p:grpSpPr>
        <p:pic>
          <p:nvPicPr>
            <p:cNvPr id="34" name="Kép 33">
              <a:extLst>
                <a:ext uri="{FF2B5EF4-FFF2-40B4-BE49-F238E27FC236}">
                  <a16:creationId xmlns:a16="http://schemas.microsoft.com/office/drawing/2014/main" id="{06D91C57-870E-79AF-C54A-1AC72B82E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5729" y="4551041"/>
              <a:ext cx="3058093" cy="1014499"/>
            </a:xfrm>
            <a:prstGeom prst="rect">
              <a:avLst/>
            </a:prstGeom>
          </p:spPr>
        </p:pic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FCFDBAAB-470F-CBF7-6EB3-A909B0B09DE1}"/>
                </a:ext>
              </a:extLst>
            </p:cNvPr>
            <p:cNvSpPr/>
            <p:nvPr/>
          </p:nvSpPr>
          <p:spPr>
            <a:xfrm>
              <a:off x="3320556" y="4427745"/>
              <a:ext cx="3194613" cy="12745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93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églalap 40">
            <a:extLst>
              <a:ext uri="{FF2B5EF4-FFF2-40B4-BE49-F238E27FC236}">
                <a16:creationId xmlns:a16="http://schemas.microsoft.com/office/drawing/2014/main" id="{F94C3A63-D91B-BAB4-D89C-0130794AA41B}"/>
              </a:ext>
            </a:extLst>
          </p:cNvPr>
          <p:cNvSpPr/>
          <p:nvPr/>
        </p:nvSpPr>
        <p:spPr>
          <a:xfrm>
            <a:off x="6872176" y="3947532"/>
            <a:ext cx="4628448" cy="190611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C44706D3-355E-2BF4-5523-01DD1A96E10E}"/>
              </a:ext>
            </a:extLst>
          </p:cNvPr>
          <p:cNvSpPr/>
          <p:nvPr/>
        </p:nvSpPr>
        <p:spPr>
          <a:xfrm>
            <a:off x="6872176" y="2025844"/>
            <a:ext cx="4628448" cy="190611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abadkézi sokszög: alakzat 18">
            <a:extLst>
              <a:ext uri="{FF2B5EF4-FFF2-40B4-BE49-F238E27FC236}">
                <a16:creationId xmlns:a16="http://schemas.microsoft.com/office/drawing/2014/main" id="{06E20E2E-C390-DDE4-7CE3-9766382531CF}"/>
              </a:ext>
            </a:extLst>
          </p:cNvPr>
          <p:cNvSpPr/>
          <p:nvPr/>
        </p:nvSpPr>
        <p:spPr>
          <a:xfrm>
            <a:off x="7504771" y="2397512"/>
            <a:ext cx="1447481" cy="2386361"/>
          </a:xfrm>
          <a:custGeom>
            <a:avLst/>
            <a:gdLst>
              <a:gd name="connsiteX0" fmla="*/ 1092819 w 1447481"/>
              <a:gd name="connsiteY0" fmla="*/ 2386361 h 2386361"/>
              <a:gd name="connsiteX1" fmla="*/ 1382751 w 1447481"/>
              <a:gd name="connsiteY1" fmla="*/ 880947 h 2386361"/>
              <a:gd name="connsiteX2" fmla="*/ 0 w 1447481"/>
              <a:gd name="connsiteY2" fmla="*/ 0 h 2386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481" h="2386361">
                <a:moveTo>
                  <a:pt x="1092819" y="2386361"/>
                </a:moveTo>
                <a:cubicBezTo>
                  <a:pt x="1328853" y="1832517"/>
                  <a:pt x="1564887" y="1278674"/>
                  <a:pt x="1382751" y="880947"/>
                </a:cubicBezTo>
                <a:cubicBezTo>
                  <a:pt x="1200615" y="483220"/>
                  <a:pt x="213732" y="144966"/>
                  <a:pt x="0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E8D17-D151-B080-4726-27D8462D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C5110-F6E3-C62B-21D5-A3575F45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BDD1F-C24A-8985-79B3-75B115EC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41</a:t>
            </a:fld>
            <a:endParaRPr lang="en-US" noProof="0"/>
          </a:p>
        </p:txBody>
      </p:sp>
      <p:cxnSp>
        <p:nvCxnSpPr>
          <p:cNvPr id="9" name="Egyenes összekötő 113">
            <a:extLst>
              <a:ext uri="{FF2B5EF4-FFF2-40B4-BE49-F238E27FC236}">
                <a16:creationId xmlns:a16="http://schemas.microsoft.com/office/drawing/2014/main" id="{EFF36AB8-F3E1-0DB1-F4E6-96E8974E7F45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ABE3D79-D534-C553-450F-EAF59539B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10455230" cy="700335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Trainig</a:t>
            </a:r>
            <a:r>
              <a:rPr lang="hu-HU" dirty="0"/>
              <a:t> Policy </a:t>
            </a:r>
            <a:r>
              <a:rPr lang="hu-HU" dirty="0" err="1"/>
              <a:t>Gradients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6" name="Tartalom helye 4">
            <a:extLst>
              <a:ext uri="{FF2B5EF4-FFF2-40B4-BE49-F238E27FC236}">
                <a16:creationId xmlns:a16="http://schemas.microsoft.com/office/drawing/2014/main" id="{476471D5-DB7D-CBEA-9EA4-8D4BFF697FB6}"/>
              </a:ext>
            </a:extLst>
          </p:cNvPr>
          <p:cNvSpPr txBox="1">
            <a:spLocks/>
          </p:cNvSpPr>
          <p:nvPr/>
        </p:nvSpPr>
        <p:spPr>
          <a:xfrm>
            <a:off x="691376" y="1449659"/>
            <a:ext cx="5910146" cy="443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Training</a:t>
            </a:r>
            <a:r>
              <a:rPr lang="hu-HU" sz="2400" b="1" dirty="0"/>
              <a:t> </a:t>
            </a:r>
            <a:r>
              <a:rPr lang="hu-HU" sz="2400" b="1" dirty="0" err="1"/>
              <a:t>Algorithm</a:t>
            </a:r>
            <a:endParaRPr lang="hu-HU" sz="2400" b="1" dirty="0"/>
          </a:p>
          <a:p>
            <a:pPr marL="0" indent="0">
              <a:buNone/>
            </a:pPr>
            <a:r>
              <a:rPr lang="hu-HU" sz="2400" dirty="0"/>
              <a:t>1. </a:t>
            </a:r>
            <a:r>
              <a:rPr lang="hu-HU" sz="2400" dirty="0" err="1"/>
              <a:t>Initialize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agent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2. </a:t>
            </a:r>
            <a:r>
              <a:rPr lang="hu-HU" sz="2400" dirty="0" err="1"/>
              <a:t>Run</a:t>
            </a:r>
            <a:r>
              <a:rPr lang="hu-HU" sz="2400" dirty="0"/>
              <a:t> a policy </a:t>
            </a:r>
            <a:r>
              <a:rPr lang="hu-HU" sz="2400" dirty="0" err="1"/>
              <a:t>until</a:t>
            </a:r>
            <a:r>
              <a:rPr lang="hu-HU" sz="2400" dirty="0"/>
              <a:t> </a:t>
            </a:r>
            <a:r>
              <a:rPr lang="hu-HU" sz="2400" dirty="0" err="1"/>
              <a:t>termination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3. </a:t>
            </a:r>
            <a:r>
              <a:rPr lang="hu-HU" sz="2400" dirty="0" err="1"/>
              <a:t>Record</a:t>
            </a:r>
            <a:r>
              <a:rPr lang="hu-HU" sz="2400" dirty="0"/>
              <a:t> </a:t>
            </a:r>
            <a:r>
              <a:rPr lang="hu-HU" sz="2400" dirty="0" err="1"/>
              <a:t>all</a:t>
            </a:r>
            <a:r>
              <a:rPr lang="hu-HU" sz="2400" dirty="0"/>
              <a:t> </a:t>
            </a:r>
            <a:r>
              <a:rPr lang="hu-HU" sz="2400" dirty="0" err="1"/>
              <a:t>states</a:t>
            </a:r>
            <a:r>
              <a:rPr lang="hu-HU" sz="2400" dirty="0"/>
              <a:t>, </a:t>
            </a:r>
            <a:r>
              <a:rPr lang="hu-HU" sz="2400" dirty="0" err="1"/>
              <a:t>actions</a:t>
            </a:r>
            <a:r>
              <a:rPr lang="hu-HU" sz="2400" dirty="0"/>
              <a:t>, </a:t>
            </a:r>
            <a:r>
              <a:rPr lang="hu-HU" sz="2400" dirty="0" err="1"/>
              <a:t>rewards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4. </a:t>
            </a:r>
            <a:r>
              <a:rPr lang="hu-HU" sz="2400" dirty="0" err="1"/>
              <a:t>Decrease</a:t>
            </a:r>
            <a:r>
              <a:rPr lang="hu-HU" sz="2400" dirty="0"/>
              <a:t> </a:t>
            </a:r>
            <a:r>
              <a:rPr lang="hu-HU" sz="2400" dirty="0" err="1"/>
              <a:t>probability</a:t>
            </a:r>
            <a:r>
              <a:rPr lang="hu-HU" sz="2400" dirty="0"/>
              <a:t> of </a:t>
            </a:r>
            <a:r>
              <a:rPr lang="hu-HU" sz="2400" dirty="0" err="1"/>
              <a:t>actions</a:t>
            </a:r>
            <a:r>
              <a:rPr lang="hu-HU" sz="2400" dirty="0"/>
              <a:t> </a:t>
            </a:r>
            <a:r>
              <a:rPr lang="hu-HU" sz="2400" dirty="0" err="1"/>
              <a:t>that</a:t>
            </a:r>
            <a:r>
              <a:rPr lang="hu-HU" sz="2400" dirty="0"/>
              <a:t> </a:t>
            </a:r>
            <a:r>
              <a:rPr lang="hu-HU" sz="2400" dirty="0" err="1"/>
              <a:t>resulted</a:t>
            </a:r>
            <a:r>
              <a:rPr lang="hu-HU" sz="2400" dirty="0"/>
              <a:t> in </a:t>
            </a:r>
            <a:r>
              <a:rPr lang="hu-HU" sz="2400" dirty="0" err="1"/>
              <a:t>low</a:t>
            </a:r>
            <a:r>
              <a:rPr lang="hu-HU" sz="2400" dirty="0"/>
              <a:t> </a:t>
            </a:r>
            <a:r>
              <a:rPr lang="hu-HU" sz="2400" dirty="0" err="1"/>
              <a:t>reward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5. </a:t>
            </a:r>
            <a:r>
              <a:rPr lang="hu-HU" sz="2400" dirty="0" err="1"/>
              <a:t>Increase</a:t>
            </a:r>
            <a:r>
              <a:rPr lang="hu-HU" sz="2400" dirty="0"/>
              <a:t> </a:t>
            </a:r>
            <a:r>
              <a:rPr lang="hu-HU" sz="2400" dirty="0" err="1"/>
              <a:t>probability</a:t>
            </a:r>
            <a:r>
              <a:rPr lang="hu-HU" sz="2400" dirty="0"/>
              <a:t> of </a:t>
            </a:r>
            <a:r>
              <a:rPr lang="hu-HU" sz="2400" dirty="0" err="1"/>
              <a:t>actions</a:t>
            </a:r>
            <a:r>
              <a:rPr lang="hu-HU" sz="2400" dirty="0"/>
              <a:t> </a:t>
            </a:r>
            <a:r>
              <a:rPr lang="hu-HU" sz="2400" dirty="0" err="1"/>
              <a:t>that</a:t>
            </a:r>
            <a:r>
              <a:rPr lang="hu-HU" sz="2400" dirty="0"/>
              <a:t> </a:t>
            </a:r>
            <a:r>
              <a:rPr lang="hu-HU" sz="2400" dirty="0" err="1"/>
              <a:t>resulted</a:t>
            </a:r>
            <a:r>
              <a:rPr lang="hu-HU" sz="2400" dirty="0"/>
              <a:t> in </a:t>
            </a:r>
            <a:r>
              <a:rPr lang="hu-HU" sz="2400" dirty="0" err="1"/>
              <a:t>high</a:t>
            </a:r>
            <a:r>
              <a:rPr lang="hu-HU" sz="2400" dirty="0"/>
              <a:t> </a:t>
            </a:r>
            <a:r>
              <a:rPr lang="hu-HU" sz="2400" dirty="0" err="1"/>
              <a:t>reward</a:t>
            </a:r>
            <a:endParaRPr lang="hu-HU" sz="2400" dirty="0"/>
          </a:p>
          <a:p>
            <a:endParaRPr lang="en-US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C54E884-43BD-3012-969D-DAE3A987687D}"/>
              </a:ext>
            </a:extLst>
          </p:cNvPr>
          <p:cNvCxnSpPr>
            <a:cxnSpLocks/>
          </p:cNvCxnSpPr>
          <p:nvPr/>
        </p:nvCxnSpPr>
        <p:spPr>
          <a:xfrm>
            <a:off x="7504770" y="1216469"/>
            <a:ext cx="0" cy="45214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4E870886-0485-402C-CECD-1BCEBBFF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92304" y="4981467"/>
            <a:ext cx="1011103" cy="501897"/>
          </a:xfrm>
          <a:prstGeom prst="rect">
            <a:avLst/>
          </a:prstGeom>
        </p:spPr>
      </p:pic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BA3ED37C-B12C-6426-0253-118752039C11}"/>
              </a:ext>
            </a:extLst>
          </p:cNvPr>
          <p:cNvCxnSpPr>
            <a:cxnSpLocks/>
          </p:cNvCxnSpPr>
          <p:nvPr/>
        </p:nvCxnSpPr>
        <p:spPr>
          <a:xfrm>
            <a:off x="9690940" y="1216469"/>
            <a:ext cx="0" cy="45214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bbanás: 14 ágú 19">
            <a:extLst>
              <a:ext uri="{FF2B5EF4-FFF2-40B4-BE49-F238E27FC236}">
                <a16:creationId xmlns:a16="http://schemas.microsoft.com/office/drawing/2014/main" id="{D28D0482-26F1-14A4-DF7F-733922D0CF1E}"/>
              </a:ext>
            </a:extLst>
          </p:cNvPr>
          <p:cNvSpPr/>
          <p:nvPr/>
        </p:nvSpPr>
        <p:spPr>
          <a:xfrm>
            <a:off x="7151839" y="2018371"/>
            <a:ext cx="720912" cy="724824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84420560-983D-491D-F42B-5774B35874F5}"/>
              </a:ext>
            </a:extLst>
          </p:cNvPr>
          <p:cNvSpPr/>
          <p:nvPr/>
        </p:nvSpPr>
        <p:spPr>
          <a:xfrm>
            <a:off x="8672008" y="4205002"/>
            <a:ext cx="231366" cy="231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67E236C7-1F07-21BB-F024-731895702A3E}"/>
              </a:ext>
            </a:extLst>
          </p:cNvPr>
          <p:cNvSpPr/>
          <p:nvPr/>
        </p:nvSpPr>
        <p:spPr>
          <a:xfrm>
            <a:off x="8836569" y="3378014"/>
            <a:ext cx="231366" cy="231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755EA2E9-4B4A-B671-B75A-F79C3162007D}"/>
              </a:ext>
            </a:extLst>
          </p:cNvPr>
          <p:cNvSpPr/>
          <p:nvPr/>
        </p:nvSpPr>
        <p:spPr>
          <a:xfrm>
            <a:off x="8243459" y="2715738"/>
            <a:ext cx="231366" cy="231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010EA033-031C-CFA4-C4C7-7E0412D98023}"/>
              </a:ext>
            </a:extLst>
          </p:cNvPr>
          <p:cNvSpPr/>
          <p:nvPr/>
        </p:nvSpPr>
        <p:spPr>
          <a:xfrm>
            <a:off x="7396612" y="2281828"/>
            <a:ext cx="231366" cy="231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5960D532-0ADB-C9DA-CF3E-5255E4E3E21A}"/>
              </a:ext>
            </a:extLst>
          </p:cNvPr>
          <p:cNvCxnSpPr/>
          <p:nvPr/>
        </p:nvCxnSpPr>
        <p:spPr>
          <a:xfrm>
            <a:off x="7512295" y="2397511"/>
            <a:ext cx="271337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213E18A1-4E24-828C-3D27-2EA8093FBC3F}"/>
              </a:ext>
            </a:extLst>
          </p:cNvPr>
          <p:cNvCxnSpPr>
            <a:cxnSpLocks/>
          </p:cNvCxnSpPr>
          <p:nvPr/>
        </p:nvCxnSpPr>
        <p:spPr>
          <a:xfrm>
            <a:off x="8359142" y="2831421"/>
            <a:ext cx="186652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812A49EB-3DA5-5183-9929-92E36DDF8BD8}"/>
              </a:ext>
            </a:extLst>
          </p:cNvPr>
          <p:cNvCxnSpPr>
            <a:cxnSpLocks/>
          </p:cNvCxnSpPr>
          <p:nvPr/>
        </p:nvCxnSpPr>
        <p:spPr>
          <a:xfrm>
            <a:off x="8929576" y="3493697"/>
            <a:ext cx="129609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C330E12B-5AB7-23A5-71BD-B501B01F2B2B}"/>
              </a:ext>
            </a:extLst>
          </p:cNvPr>
          <p:cNvCxnSpPr>
            <a:cxnSpLocks/>
          </p:cNvCxnSpPr>
          <p:nvPr/>
        </p:nvCxnSpPr>
        <p:spPr>
          <a:xfrm>
            <a:off x="8787691" y="4305816"/>
            <a:ext cx="143797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65344371-563E-9DF3-E464-DA91B783B4A5}"/>
              </a:ext>
            </a:extLst>
          </p:cNvPr>
          <p:cNvSpPr txBox="1"/>
          <p:nvPr/>
        </p:nvSpPr>
        <p:spPr>
          <a:xfrm>
            <a:off x="10381066" y="221284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i="1" baseline="-25000" dirty="0"/>
              <a:t>4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4</a:t>
            </a:r>
            <a:r>
              <a:rPr lang="hu-HU" dirty="0"/>
              <a:t>,</a:t>
            </a:r>
            <a:r>
              <a:rPr lang="hu-HU" i="1" dirty="0"/>
              <a:t>r</a:t>
            </a:r>
            <a:r>
              <a:rPr lang="hu-HU" i="1" baseline="-25000" dirty="0"/>
              <a:t>4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A1CF5F95-6A5D-E75C-DB1A-C67D8B462CE9}"/>
              </a:ext>
            </a:extLst>
          </p:cNvPr>
          <p:cNvSpPr txBox="1"/>
          <p:nvPr/>
        </p:nvSpPr>
        <p:spPr>
          <a:xfrm>
            <a:off x="10377814" y="262237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i="1" baseline="-25000" dirty="0"/>
              <a:t>3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3</a:t>
            </a:r>
            <a:r>
              <a:rPr lang="hu-HU" dirty="0"/>
              <a:t>,</a:t>
            </a:r>
            <a:r>
              <a:rPr lang="hu-HU" i="1" dirty="0"/>
              <a:t>r</a:t>
            </a:r>
            <a:r>
              <a:rPr lang="hu-HU" i="1" baseline="-25000" dirty="0"/>
              <a:t>3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F1894F87-3A91-CA72-2487-533AB931CAEC}"/>
              </a:ext>
            </a:extLst>
          </p:cNvPr>
          <p:cNvSpPr txBox="1"/>
          <p:nvPr/>
        </p:nvSpPr>
        <p:spPr>
          <a:xfrm>
            <a:off x="10409048" y="329194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i="1" baseline="-25000" dirty="0"/>
              <a:t>2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2</a:t>
            </a:r>
            <a:r>
              <a:rPr lang="hu-HU" dirty="0"/>
              <a:t>,</a:t>
            </a:r>
            <a:r>
              <a:rPr lang="hu-HU" i="1" dirty="0"/>
              <a:t>r</a:t>
            </a:r>
            <a:r>
              <a:rPr lang="hu-HU" i="1" baseline="-25000" dirty="0"/>
              <a:t>2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EE5AA9D2-D345-BA88-74C5-C319F3E60F40}"/>
              </a:ext>
            </a:extLst>
          </p:cNvPr>
          <p:cNvSpPr txBox="1"/>
          <p:nvPr/>
        </p:nvSpPr>
        <p:spPr>
          <a:xfrm>
            <a:off x="10410462" y="409400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i="1" baseline="-25000" dirty="0"/>
              <a:t>1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1</a:t>
            </a:r>
            <a:r>
              <a:rPr lang="hu-HU" dirty="0"/>
              <a:t>,</a:t>
            </a:r>
            <a:r>
              <a:rPr lang="hu-HU" i="1" dirty="0"/>
              <a:t>r</a:t>
            </a:r>
            <a:r>
              <a:rPr lang="hu-HU" i="1" baseline="-25000" dirty="0"/>
              <a:t>1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7" name="Ellipszis 36">
            <a:extLst>
              <a:ext uri="{FF2B5EF4-FFF2-40B4-BE49-F238E27FC236}">
                <a16:creationId xmlns:a16="http://schemas.microsoft.com/office/drawing/2014/main" id="{8FAFFF7D-450A-6748-E1F0-788D274C6835}"/>
              </a:ext>
            </a:extLst>
          </p:cNvPr>
          <p:cNvSpPr/>
          <p:nvPr/>
        </p:nvSpPr>
        <p:spPr>
          <a:xfrm>
            <a:off x="8480664" y="5206828"/>
            <a:ext cx="231366" cy="231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33795260-D861-B8E0-A551-6934FD71382E}"/>
              </a:ext>
            </a:extLst>
          </p:cNvPr>
          <p:cNvCxnSpPr>
            <a:cxnSpLocks/>
          </p:cNvCxnSpPr>
          <p:nvPr/>
        </p:nvCxnSpPr>
        <p:spPr>
          <a:xfrm>
            <a:off x="8509894" y="5322511"/>
            <a:ext cx="171577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8E22FA25-A49A-50F1-BA7A-5CF30C5E22C9}"/>
              </a:ext>
            </a:extLst>
          </p:cNvPr>
          <p:cNvSpPr txBox="1"/>
          <p:nvPr/>
        </p:nvSpPr>
        <p:spPr>
          <a:xfrm>
            <a:off x="10385154" y="513784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i="1" dirty="0"/>
              <a:t>s</a:t>
            </a:r>
            <a:r>
              <a:rPr lang="hu-HU" i="1" baseline="-25000" dirty="0"/>
              <a:t>0</a:t>
            </a:r>
            <a:r>
              <a:rPr lang="hu-HU" dirty="0"/>
              <a:t>,</a:t>
            </a:r>
            <a:r>
              <a:rPr lang="hu-HU" i="1" dirty="0"/>
              <a:t>a</a:t>
            </a:r>
            <a:r>
              <a:rPr lang="hu-HU" i="1" baseline="-25000" dirty="0"/>
              <a:t>0</a:t>
            </a:r>
            <a:r>
              <a:rPr lang="hu-HU" dirty="0"/>
              <a:t>,</a:t>
            </a:r>
            <a:r>
              <a:rPr lang="hu-HU" i="1" dirty="0"/>
              <a:t>r</a:t>
            </a:r>
            <a:r>
              <a:rPr lang="hu-HU" i="1" baseline="-25000" dirty="0"/>
              <a:t>0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4E15DDE1-5CCD-2AC1-C38B-91DD872B5EBD}"/>
              </a:ext>
            </a:extLst>
          </p:cNvPr>
          <p:cNvSpPr/>
          <p:nvPr/>
        </p:nvSpPr>
        <p:spPr>
          <a:xfrm>
            <a:off x="2751588" y="5053042"/>
            <a:ext cx="2673107" cy="7575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RUN AGAIN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40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3" grpId="0"/>
      <p:bldP spid="34" grpId="0"/>
      <p:bldP spid="35" grpId="0"/>
      <p:bldP spid="36" grpId="0"/>
      <p:bldP spid="37" grpId="0" animBg="1"/>
      <p:bldP spid="40" grpId="0"/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4CC8C6A-5143-F5DC-8439-C59DC6DFBF37}"/>
              </a:ext>
            </a:extLst>
          </p:cNvPr>
          <p:cNvSpPr/>
          <p:nvPr/>
        </p:nvSpPr>
        <p:spPr>
          <a:xfrm>
            <a:off x="613317" y="3233854"/>
            <a:ext cx="5910146" cy="18176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E8D17-D151-B080-4726-27D8462D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C5110-F6E3-C62B-21D5-A3575F45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BDD1F-C24A-8985-79B3-75B115EC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42</a:t>
            </a:fld>
            <a:endParaRPr lang="en-US" noProof="0"/>
          </a:p>
        </p:txBody>
      </p:sp>
      <p:cxnSp>
        <p:nvCxnSpPr>
          <p:cNvPr id="9" name="Egyenes összekötő 113">
            <a:extLst>
              <a:ext uri="{FF2B5EF4-FFF2-40B4-BE49-F238E27FC236}">
                <a16:creationId xmlns:a16="http://schemas.microsoft.com/office/drawing/2014/main" id="{EFF36AB8-F3E1-0DB1-F4E6-96E8974E7F45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ABE3D79-D534-C553-450F-EAF59539B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1"/>
            <a:ext cx="10455230" cy="110384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Trainig</a:t>
            </a:r>
            <a:r>
              <a:rPr lang="hu-HU" dirty="0"/>
              <a:t> Policy </a:t>
            </a:r>
            <a:r>
              <a:rPr lang="hu-HU" dirty="0" err="1"/>
              <a:t>Gradients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6" name="Tartalom helye 4">
            <a:extLst>
              <a:ext uri="{FF2B5EF4-FFF2-40B4-BE49-F238E27FC236}">
                <a16:creationId xmlns:a16="http://schemas.microsoft.com/office/drawing/2014/main" id="{476471D5-DB7D-CBEA-9EA4-8D4BFF697FB6}"/>
              </a:ext>
            </a:extLst>
          </p:cNvPr>
          <p:cNvSpPr txBox="1">
            <a:spLocks/>
          </p:cNvSpPr>
          <p:nvPr/>
        </p:nvSpPr>
        <p:spPr>
          <a:xfrm>
            <a:off x="691376" y="1449659"/>
            <a:ext cx="5910146" cy="443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Training</a:t>
            </a:r>
            <a:r>
              <a:rPr lang="hu-HU" sz="2400" b="1" dirty="0"/>
              <a:t> </a:t>
            </a:r>
            <a:r>
              <a:rPr lang="hu-HU" sz="2400" b="1" dirty="0" err="1"/>
              <a:t>Algorithm</a:t>
            </a:r>
            <a:endParaRPr lang="hu-HU" sz="2400" b="1" dirty="0"/>
          </a:p>
          <a:p>
            <a:pPr marL="0" indent="0">
              <a:buNone/>
            </a:pPr>
            <a:r>
              <a:rPr lang="hu-HU" sz="2400" dirty="0"/>
              <a:t>1. </a:t>
            </a:r>
            <a:r>
              <a:rPr lang="hu-HU" sz="2400" dirty="0" err="1"/>
              <a:t>Initialize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agent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2. </a:t>
            </a:r>
            <a:r>
              <a:rPr lang="hu-HU" sz="2400" dirty="0" err="1"/>
              <a:t>Run</a:t>
            </a:r>
            <a:r>
              <a:rPr lang="hu-HU" sz="2400" dirty="0"/>
              <a:t> a policy </a:t>
            </a:r>
            <a:r>
              <a:rPr lang="hu-HU" sz="2400" dirty="0" err="1"/>
              <a:t>until</a:t>
            </a:r>
            <a:r>
              <a:rPr lang="hu-HU" sz="2400" dirty="0"/>
              <a:t> </a:t>
            </a:r>
            <a:r>
              <a:rPr lang="hu-HU" sz="2400" dirty="0" err="1"/>
              <a:t>termination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3. </a:t>
            </a:r>
            <a:r>
              <a:rPr lang="hu-HU" sz="2400" dirty="0" err="1"/>
              <a:t>Record</a:t>
            </a:r>
            <a:r>
              <a:rPr lang="hu-HU" sz="2400" dirty="0"/>
              <a:t> </a:t>
            </a:r>
            <a:r>
              <a:rPr lang="hu-HU" sz="2400" dirty="0" err="1"/>
              <a:t>all</a:t>
            </a:r>
            <a:r>
              <a:rPr lang="hu-HU" sz="2400" dirty="0"/>
              <a:t> </a:t>
            </a:r>
            <a:r>
              <a:rPr lang="hu-HU" sz="2400" dirty="0" err="1"/>
              <a:t>states</a:t>
            </a:r>
            <a:r>
              <a:rPr lang="hu-HU" sz="2400" dirty="0"/>
              <a:t>, </a:t>
            </a:r>
            <a:r>
              <a:rPr lang="hu-HU" sz="2400" dirty="0" err="1"/>
              <a:t>actions</a:t>
            </a:r>
            <a:r>
              <a:rPr lang="hu-HU" sz="2400" dirty="0"/>
              <a:t>, </a:t>
            </a:r>
            <a:r>
              <a:rPr lang="hu-HU" sz="2400" dirty="0" err="1"/>
              <a:t>rewards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4. </a:t>
            </a:r>
            <a:r>
              <a:rPr lang="hu-HU" sz="2400" dirty="0" err="1"/>
              <a:t>Decrease</a:t>
            </a:r>
            <a:r>
              <a:rPr lang="hu-HU" sz="2400" dirty="0"/>
              <a:t> </a:t>
            </a:r>
            <a:r>
              <a:rPr lang="hu-HU" sz="2400" dirty="0" err="1"/>
              <a:t>probability</a:t>
            </a:r>
            <a:r>
              <a:rPr lang="hu-HU" sz="2400" dirty="0"/>
              <a:t> of </a:t>
            </a:r>
            <a:r>
              <a:rPr lang="hu-HU" sz="2400" dirty="0" err="1"/>
              <a:t>actions</a:t>
            </a:r>
            <a:r>
              <a:rPr lang="hu-HU" sz="2400" dirty="0"/>
              <a:t> </a:t>
            </a:r>
            <a:r>
              <a:rPr lang="hu-HU" sz="2400" dirty="0" err="1"/>
              <a:t>that</a:t>
            </a:r>
            <a:r>
              <a:rPr lang="hu-HU" sz="2400" dirty="0"/>
              <a:t> </a:t>
            </a:r>
            <a:r>
              <a:rPr lang="hu-HU" sz="2400" dirty="0" err="1"/>
              <a:t>resulted</a:t>
            </a:r>
            <a:r>
              <a:rPr lang="hu-HU" sz="2400" dirty="0"/>
              <a:t> in </a:t>
            </a:r>
            <a:r>
              <a:rPr lang="hu-HU" sz="2400" dirty="0" err="1"/>
              <a:t>low</a:t>
            </a:r>
            <a:r>
              <a:rPr lang="hu-HU" sz="2400" dirty="0"/>
              <a:t> </a:t>
            </a:r>
            <a:r>
              <a:rPr lang="hu-HU" sz="2400" dirty="0" err="1"/>
              <a:t>reward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5. </a:t>
            </a:r>
            <a:r>
              <a:rPr lang="hu-HU" sz="2400" dirty="0" err="1"/>
              <a:t>Increase</a:t>
            </a:r>
            <a:r>
              <a:rPr lang="hu-HU" sz="2400" dirty="0"/>
              <a:t> </a:t>
            </a:r>
            <a:r>
              <a:rPr lang="hu-HU" sz="2400" dirty="0" err="1"/>
              <a:t>probability</a:t>
            </a:r>
            <a:r>
              <a:rPr lang="hu-HU" sz="2400" dirty="0"/>
              <a:t> of </a:t>
            </a:r>
            <a:r>
              <a:rPr lang="hu-HU" sz="2400" dirty="0" err="1"/>
              <a:t>actions</a:t>
            </a:r>
            <a:r>
              <a:rPr lang="hu-HU" sz="2400" dirty="0"/>
              <a:t> </a:t>
            </a:r>
            <a:r>
              <a:rPr lang="hu-HU" sz="2400" dirty="0" err="1"/>
              <a:t>that</a:t>
            </a:r>
            <a:r>
              <a:rPr lang="hu-HU" sz="2400" dirty="0"/>
              <a:t> </a:t>
            </a:r>
            <a:r>
              <a:rPr lang="hu-HU" sz="2400" dirty="0" err="1"/>
              <a:t>resulted</a:t>
            </a:r>
            <a:r>
              <a:rPr lang="hu-HU" sz="2400" dirty="0"/>
              <a:t> in </a:t>
            </a:r>
            <a:r>
              <a:rPr lang="hu-HU" sz="2400" dirty="0" err="1"/>
              <a:t>high</a:t>
            </a:r>
            <a:r>
              <a:rPr lang="hu-HU" sz="2400" dirty="0"/>
              <a:t> </a:t>
            </a:r>
            <a:r>
              <a:rPr lang="hu-HU" sz="2400" dirty="0" err="1"/>
              <a:t>reward</a:t>
            </a:r>
            <a:endParaRPr lang="hu-HU" sz="2400" dirty="0"/>
          </a:p>
          <a:p>
            <a:endParaRPr lang="en-US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F4C9E5C-3DA6-8E9A-0EF6-8A294E814ADD}"/>
              </a:ext>
            </a:extLst>
          </p:cNvPr>
          <p:cNvSpPr txBox="1"/>
          <p:nvPr/>
        </p:nvSpPr>
        <p:spPr>
          <a:xfrm>
            <a:off x="7473175" y="2183343"/>
            <a:ext cx="3880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/>
              <a:t>loss</a:t>
            </a:r>
            <a:r>
              <a:rPr lang="hu-HU" sz="3200" dirty="0"/>
              <a:t> = -</a:t>
            </a:r>
            <a:r>
              <a:rPr lang="hu-HU" sz="3200" dirty="0" err="1"/>
              <a:t>log</a:t>
            </a:r>
            <a:r>
              <a:rPr lang="hu-HU" sz="3200" i="1" dirty="0" err="1"/>
              <a:t>P</a:t>
            </a:r>
            <a:r>
              <a:rPr lang="hu-HU" sz="3200" dirty="0"/>
              <a:t>(</a:t>
            </a:r>
            <a:r>
              <a:rPr lang="hu-HU" sz="3200" i="1" dirty="0" err="1"/>
              <a:t>a</a:t>
            </a:r>
            <a:r>
              <a:rPr lang="hu-HU" sz="3200" baseline="-25000" dirty="0" err="1"/>
              <a:t>t</a:t>
            </a:r>
            <a:r>
              <a:rPr lang="hu-HU" sz="3200" dirty="0" err="1"/>
              <a:t>|</a:t>
            </a:r>
            <a:r>
              <a:rPr lang="hu-HU" sz="3200" i="1" dirty="0" err="1"/>
              <a:t>s</a:t>
            </a:r>
            <a:r>
              <a:rPr lang="hu-HU" sz="3200" baseline="-25000" dirty="0" err="1"/>
              <a:t>t</a:t>
            </a:r>
            <a:r>
              <a:rPr lang="hu-HU" sz="3200" dirty="0"/>
              <a:t>)</a:t>
            </a:r>
            <a:r>
              <a:rPr lang="hu-HU" sz="3200" i="1" dirty="0"/>
              <a:t>R</a:t>
            </a:r>
            <a:r>
              <a:rPr lang="hu-HU" sz="3200" baseline="-25000" dirty="0"/>
              <a:t>t</a:t>
            </a:r>
            <a:endParaRPr lang="en-US" sz="3200" baseline="-25000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BC8D22A-4A78-734E-10CA-03566793F1A7}"/>
              </a:ext>
            </a:extLst>
          </p:cNvPr>
          <p:cNvSpPr txBox="1"/>
          <p:nvPr/>
        </p:nvSpPr>
        <p:spPr>
          <a:xfrm>
            <a:off x="7473175" y="3304782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err="1"/>
              <a:t>Gradient</a:t>
            </a:r>
            <a:r>
              <a:rPr lang="hu-HU" sz="2400" b="1" dirty="0"/>
              <a:t> </a:t>
            </a:r>
            <a:r>
              <a:rPr lang="hu-HU" sz="2400" b="1" dirty="0" err="1"/>
              <a:t>descent</a:t>
            </a:r>
            <a:r>
              <a:rPr lang="hu-HU" sz="2400" b="1" dirty="0"/>
              <a:t> update</a:t>
            </a:r>
          </a:p>
          <a:p>
            <a:r>
              <a:rPr lang="hu-HU" sz="2400" dirty="0"/>
              <a:t>w’ = w -    </a:t>
            </a:r>
            <a:r>
              <a:rPr lang="hu-HU" sz="2400" b="1" dirty="0" err="1"/>
              <a:t>loss</a:t>
            </a:r>
            <a:endParaRPr lang="hu-HU" sz="2400" b="1" dirty="0"/>
          </a:p>
          <a:p>
            <a:r>
              <a:rPr lang="hu-HU" sz="2400" dirty="0"/>
              <a:t>w’ = w +    </a:t>
            </a:r>
            <a:r>
              <a:rPr lang="hu-HU" sz="2400" dirty="0" err="1"/>
              <a:t>log</a:t>
            </a:r>
            <a:r>
              <a:rPr lang="hu-HU" sz="2400" i="1" dirty="0" err="1"/>
              <a:t>P</a:t>
            </a:r>
            <a:r>
              <a:rPr lang="hu-HU" sz="2400" dirty="0"/>
              <a:t>(</a:t>
            </a:r>
            <a:r>
              <a:rPr lang="hu-HU" sz="2400" i="1" dirty="0" err="1"/>
              <a:t>a</a:t>
            </a:r>
            <a:r>
              <a:rPr lang="hu-HU" sz="2400" baseline="-25000" dirty="0" err="1"/>
              <a:t>t</a:t>
            </a:r>
            <a:r>
              <a:rPr lang="hu-HU" sz="2400" dirty="0" err="1"/>
              <a:t>|</a:t>
            </a:r>
            <a:r>
              <a:rPr lang="hu-HU" sz="2400" i="1" dirty="0" err="1"/>
              <a:t>s</a:t>
            </a:r>
            <a:r>
              <a:rPr lang="hu-HU" sz="2400" baseline="-25000" dirty="0" err="1"/>
              <a:t>t</a:t>
            </a:r>
            <a:r>
              <a:rPr lang="hu-HU" sz="2400" dirty="0"/>
              <a:t>)</a:t>
            </a:r>
            <a:r>
              <a:rPr lang="hu-HU" sz="2400" i="1" dirty="0"/>
              <a:t>R</a:t>
            </a:r>
            <a:r>
              <a:rPr lang="hu-HU" sz="2400" baseline="-25000" dirty="0"/>
              <a:t>t</a:t>
            </a:r>
            <a:endParaRPr lang="en-US" sz="2400" baseline="-25000" dirty="0"/>
          </a:p>
        </p:txBody>
      </p:sp>
      <p:sp>
        <p:nvSpPr>
          <p:cNvPr id="14" name="Háromszög 13">
            <a:extLst>
              <a:ext uri="{FF2B5EF4-FFF2-40B4-BE49-F238E27FC236}">
                <a16:creationId xmlns:a16="http://schemas.microsoft.com/office/drawing/2014/main" id="{B52DA0E6-87EC-B040-457A-2D96E33981C2}"/>
              </a:ext>
            </a:extLst>
          </p:cNvPr>
          <p:cNvSpPr/>
          <p:nvPr/>
        </p:nvSpPr>
        <p:spPr>
          <a:xfrm rot="10800000">
            <a:off x="8641080" y="3829372"/>
            <a:ext cx="114300" cy="17245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áromszög 14">
            <a:extLst>
              <a:ext uri="{FF2B5EF4-FFF2-40B4-BE49-F238E27FC236}">
                <a16:creationId xmlns:a16="http://schemas.microsoft.com/office/drawing/2014/main" id="{B148475F-5B40-5D71-3D44-3DBD94F43B5E}"/>
              </a:ext>
            </a:extLst>
          </p:cNvPr>
          <p:cNvSpPr/>
          <p:nvPr/>
        </p:nvSpPr>
        <p:spPr>
          <a:xfrm rot="10800000">
            <a:off x="8686800" y="4186318"/>
            <a:ext cx="114300" cy="172453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951F470F-5A14-0071-5444-86B7B9729A41}"/>
              </a:ext>
            </a:extLst>
          </p:cNvPr>
          <p:cNvSpPr/>
          <p:nvPr/>
        </p:nvSpPr>
        <p:spPr>
          <a:xfrm>
            <a:off x="8620539" y="4058087"/>
            <a:ext cx="1822174" cy="46200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FB1663B-25BC-0CF3-1D43-5DBFAC339722}"/>
              </a:ext>
            </a:extLst>
          </p:cNvPr>
          <p:cNvSpPr txBox="1"/>
          <p:nvPr/>
        </p:nvSpPr>
        <p:spPr>
          <a:xfrm>
            <a:off x="8801100" y="4523037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Policy </a:t>
            </a:r>
            <a:r>
              <a:rPr lang="hu-HU" dirty="0" err="1">
                <a:solidFill>
                  <a:schemeClr val="accent1">
                    <a:lumMod val="75000"/>
                  </a:schemeClr>
                </a:solidFill>
              </a:rPr>
              <a:t>gradinet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B30EC844-D776-F3A0-E596-9E56466868A4}"/>
              </a:ext>
            </a:extLst>
          </p:cNvPr>
          <p:cNvSpPr/>
          <p:nvPr/>
        </p:nvSpPr>
        <p:spPr>
          <a:xfrm>
            <a:off x="8729373" y="2257604"/>
            <a:ext cx="1658477" cy="462009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0A768DAB-FABE-37ED-98ED-D5776300939B}"/>
              </a:ext>
            </a:extLst>
          </p:cNvPr>
          <p:cNvSpPr/>
          <p:nvPr/>
        </p:nvSpPr>
        <p:spPr>
          <a:xfrm>
            <a:off x="10392686" y="2259560"/>
            <a:ext cx="405943" cy="46200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EBB3189E-1653-A89F-808D-DCB8222952DE}"/>
              </a:ext>
            </a:extLst>
          </p:cNvPr>
          <p:cNvSpPr txBox="1"/>
          <p:nvPr/>
        </p:nvSpPr>
        <p:spPr>
          <a:xfrm>
            <a:off x="8478813" y="1812599"/>
            <a:ext cx="23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6">
                    <a:lumMod val="50000"/>
                  </a:schemeClr>
                </a:solidFill>
              </a:rPr>
              <a:t>Log-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</a:rPr>
              <a:t>likelihood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</a:rPr>
              <a:t> of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</a:rPr>
              <a:t>action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74F8C5F3-2CB8-560F-EE10-07CEB9AC2340}"/>
              </a:ext>
            </a:extLst>
          </p:cNvPr>
          <p:cNvSpPr txBox="1"/>
          <p:nvPr/>
        </p:nvSpPr>
        <p:spPr>
          <a:xfrm>
            <a:off x="10190544" y="2718831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2">
                    <a:lumMod val="50000"/>
                  </a:schemeClr>
                </a:solidFill>
              </a:rPr>
              <a:t>reward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15" grpId="0" animBg="1"/>
      <p:bldP spid="16" grpId="0" animBg="1"/>
      <p:bldP spid="17" grpId="0"/>
      <p:bldP spid="25" grpId="0" animBg="1"/>
      <p:bldP spid="28" grpId="0" animBg="1"/>
      <p:bldP spid="30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1343A43C-3221-E67B-F02F-7427A5E4CCC0}"/>
              </a:ext>
            </a:extLst>
          </p:cNvPr>
          <p:cNvSpPr/>
          <p:nvPr/>
        </p:nvSpPr>
        <p:spPr>
          <a:xfrm>
            <a:off x="613317" y="2297151"/>
            <a:ext cx="5910146" cy="5352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E8D17-D151-B080-4726-27D8462D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C5110-F6E3-C62B-21D5-A3575F45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BDD1F-C24A-8985-79B3-75B115EC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43</a:t>
            </a:fld>
            <a:endParaRPr lang="en-US" noProof="0"/>
          </a:p>
        </p:txBody>
      </p:sp>
      <p:cxnSp>
        <p:nvCxnSpPr>
          <p:cNvPr id="9" name="Egyenes összekötő 113">
            <a:extLst>
              <a:ext uri="{FF2B5EF4-FFF2-40B4-BE49-F238E27FC236}">
                <a16:creationId xmlns:a16="http://schemas.microsoft.com/office/drawing/2014/main" id="{EFF36AB8-F3E1-0DB1-F4E6-96E8974E7F45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ABE3D79-D534-C553-450F-EAF59539B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1"/>
            <a:ext cx="10455230" cy="1103848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Reinforcment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in </a:t>
            </a:r>
            <a:r>
              <a:rPr lang="hu-HU" dirty="0" err="1"/>
              <a:t>real</a:t>
            </a:r>
            <a:r>
              <a:rPr lang="hu-HU" dirty="0"/>
              <a:t> life </a:t>
            </a:r>
            <a:endParaRPr lang="en-US" dirty="0"/>
          </a:p>
        </p:txBody>
      </p:sp>
      <p:sp>
        <p:nvSpPr>
          <p:cNvPr id="6" name="Tartalom helye 4">
            <a:extLst>
              <a:ext uri="{FF2B5EF4-FFF2-40B4-BE49-F238E27FC236}">
                <a16:creationId xmlns:a16="http://schemas.microsoft.com/office/drawing/2014/main" id="{476471D5-DB7D-CBEA-9EA4-8D4BFF697FB6}"/>
              </a:ext>
            </a:extLst>
          </p:cNvPr>
          <p:cNvSpPr txBox="1">
            <a:spLocks/>
          </p:cNvSpPr>
          <p:nvPr/>
        </p:nvSpPr>
        <p:spPr>
          <a:xfrm>
            <a:off x="691376" y="1449659"/>
            <a:ext cx="5910146" cy="443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err="1"/>
              <a:t>Training</a:t>
            </a:r>
            <a:r>
              <a:rPr lang="hu-HU" sz="2400" b="1" dirty="0"/>
              <a:t> </a:t>
            </a:r>
            <a:r>
              <a:rPr lang="hu-HU" sz="2400" b="1" dirty="0" err="1"/>
              <a:t>Algorithm</a:t>
            </a:r>
            <a:endParaRPr lang="hu-HU" sz="2400" b="1" dirty="0"/>
          </a:p>
          <a:p>
            <a:pPr marL="0" indent="0">
              <a:buNone/>
            </a:pPr>
            <a:r>
              <a:rPr lang="hu-HU" sz="2400" dirty="0"/>
              <a:t>1. </a:t>
            </a:r>
            <a:r>
              <a:rPr lang="hu-HU" sz="2400" dirty="0" err="1"/>
              <a:t>Initialize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agent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2. </a:t>
            </a:r>
            <a:r>
              <a:rPr lang="hu-HU" sz="2400" dirty="0" err="1"/>
              <a:t>Run</a:t>
            </a:r>
            <a:r>
              <a:rPr lang="hu-HU" sz="2400" dirty="0"/>
              <a:t> a policy </a:t>
            </a:r>
            <a:r>
              <a:rPr lang="hu-HU" sz="2400" dirty="0" err="1"/>
              <a:t>until</a:t>
            </a:r>
            <a:r>
              <a:rPr lang="hu-HU" sz="2400" dirty="0"/>
              <a:t> </a:t>
            </a:r>
            <a:r>
              <a:rPr lang="hu-HU" sz="2400" dirty="0" err="1"/>
              <a:t>termination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3. </a:t>
            </a:r>
            <a:r>
              <a:rPr lang="hu-HU" sz="2400" dirty="0" err="1"/>
              <a:t>Record</a:t>
            </a:r>
            <a:r>
              <a:rPr lang="hu-HU" sz="2400" dirty="0"/>
              <a:t> </a:t>
            </a:r>
            <a:r>
              <a:rPr lang="hu-HU" sz="2400" dirty="0" err="1"/>
              <a:t>all</a:t>
            </a:r>
            <a:r>
              <a:rPr lang="hu-HU" sz="2400" dirty="0"/>
              <a:t> </a:t>
            </a:r>
            <a:r>
              <a:rPr lang="hu-HU" sz="2400" dirty="0" err="1"/>
              <a:t>states</a:t>
            </a:r>
            <a:r>
              <a:rPr lang="hu-HU" sz="2400" dirty="0"/>
              <a:t>, </a:t>
            </a:r>
            <a:r>
              <a:rPr lang="hu-HU" sz="2400" dirty="0" err="1"/>
              <a:t>actions</a:t>
            </a:r>
            <a:r>
              <a:rPr lang="hu-HU" sz="2400" dirty="0"/>
              <a:t>, </a:t>
            </a:r>
            <a:r>
              <a:rPr lang="hu-HU" sz="2400" dirty="0" err="1"/>
              <a:t>rewards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4. </a:t>
            </a:r>
            <a:r>
              <a:rPr lang="hu-HU" sz="2400" dirty="0" err="1"/>
              <a:t>Decrease</a:t>
            </a:r>
            <a:r>
              <a:rPr lang="hu-HU" sz="2400" dirty="0"/>
              <a:t> </a:t>
            </a:r>
            <a:r>
              <a:rPr lang="hu-HU" sz="2400" dirty="0" err="1"/>
              <a:t>probability</a:t>
            </a:r>
            <a:r>
              <a:rPr lang="hu-HU" sz="2400" dirty="0"/>
              <a:t> of </a:t>
            </a:r>
            <a:r>
              <a:rPr lang="hu-HU" sz="2400" dirty="0" err="1"/>
              <a:t>actions</a:t>
            </a:r>
            <a:r>
              <a:rPr lang="hu-HU" sz="2400" dirty="0"/>
              <a:t> </a:t>
            </a:r>
            <a:r>
              <a:rPr lang="hu-HU" sz="2400" dirty="0" err="1"/>
              <a:t>that</a:t>
            </a:r>
            <a:r>
              <a:rPr lang="hu-HU" sz="2400" dirty="0"/>
              <a:t> </a:t>
            </a:r>
            <a:r>
              <a:rPr lang="hu-HU" sz="2400" dirty="0" err="1"/>
              <a:t>resulted</a:t>
            </a:r>
            <a:r>
              <a:rPr lang="hu-HU" sz="2400" dirty="0"/>
              <a:t> in </a:t>
            </a:r>
            <a:r>
              <a:rPr lang="hu-HU" sz="2400" dirty="0" err="1"/>
              <a:t>low</a:t>
            </a:r>
            <a:r>
              <a:rPr lang="hu-HU" sz="2400" dirty="0"/>
              <a:t> </a:t>
            </a:r>
            <a:r>
              <a:rPr lang="hu-HU" sz="2400" dirty="0" err="1"/>
              <a:t>reward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5. </a:t>
            </a:r>
            <a:r>
              <a:rPr lang="hu-HU" sz="2400" dirty="0" err="1"/>
              <a:t>Increase</a:t>
            </a:r>
            <a:r>
              <a:rPr lang="hu-HU" sz="2400" dirty="0"/>
              <a:t> </a:t>
            </a:r>
            <a:r>
              <a:rPr lang="hu-HU" sz="2400" dirty="0" err="1"/>
              <a:t>probability</a:t>
            </a:r>
            <a:r>
              <a:rPr lang="hu-HU" sz="2400" dirty="0"/>
              <a:t> of </a:t>
            </a:r>
            <a:r>
              <a:rPr lang="hu-HU" sz="2400" dirty="0" err="1"/>
              <a:t>actions</a:t>
            </a:r>
            <a:r>
              <a:rPr lang="hu-HU" sz="2400" dirty="0"/>
              <a:t> </a:t>
            </a:r>
            <a:r>
              <a:rPr lang="hu-HU" sz="2400" dirty="0" err="1"/>
              <a:t>that</a:t>
            </a:r>
            <a:r>
              <a:rPr lang="hu-HU" sz="2400" dirty="0"/>
              <a:t> </a:t>
            </a:r>
            <a:r>
              <a:rPr lang="hu-HU" sz="2400" dirty="0" err="1"/>
              <a:t>resulted</a:t>
            </a:r>
            <a:r>
              <a:rPr lang="hu-HU" sz="2400" dirty="0"/>
              <a:t> in </a:t>
            </a:r>
            <a:r>
              <a:rPr lang="hu-HU" sz="2400" dirty="0" err="1"/>
              <a:t>high</a:t>
            </a:r>
            <a:r>
              <a:rPr lang="hu-HU" sz="2400" dirty="0"/>
              <a:t> </a:t>
            </a:r>
            <a:r>
              <a:rPr lang="hu-HU" sz="2400" dirty="0" err="1"/>
              <a:t>reward</a:t>
            </a:r>
            <a:endParaRPr lang="hu-HU" sz="2400" dirty="0"/>
          </a:p>
          <a:p>
            <a:endParaRPr lang="en-US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B96DA0C-7B41-9756-2E1C-1A841F46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200" y="1349299"/>
            <a:ext cx="3643424" cy="3700353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8F36369A-9C2F-2690-6234-B8446F8B29F4}"/>
              </a:ext>
            </a:extLst>
          </p:cNvPr>
          <p:cNvSpPr txBox="1"/>
          <p:nvPr/>
        </p:nvSpPr>
        <p:spPr>
          <a:xfrm>
            <a:off x="5209455" y="1174040"/>
            <a:ext cx="2364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>
                <a:solidFill>
                  <a:schemeClr val="accent6">
                    <a:lumMod val="50000"/>
                  </a:schemeClr>
                </a:solidFill>
              </a:rPr>
              <a:t>SIMULATION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0771F12-0CE6-374D-88AE-901EAD8B5E01}"/>
              </a:ext>
            </a:extLst>
          </p:cNvPr>
          <p:cNvSpPr/>
          <p:nvPr/>
        </p:nvSpPr>
        <p:spPr>
          <a:xfrm>
            <a:off x="4828976" y="1009227"/>
            <a:ext cx="2951405" cy="914400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B5503-4F45-835D-CB78-191A3632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6650F-C3AF-FBC5-3B6F-BDD60FFB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52DD-3B0F-69E3-49A1-CA2A27B8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44</a:t>
            </a:fld>
            <a:endParaRPr lang="en-US" noProof="0"/>
          </a:p>
        </p:txBody>
      </p:sp>
      <p:pic>
        <p:nvPicPr>
          <p:cNvPr id="6" name="Online Media 5" title="An open source simulator for self-driving cars">
            <a:hlinkClick r:id="" action="ppaction://media"/>
            <a:extLst>
              <a:ext uri="{FF2B5EF4-FFF2-40B4-BE49-F238E27FC236}">
                <a16:creationId xmlns:a16="http://schemas.microsoft.com/office/drawing/2014/main" id="{FD9DAA01-95FE-0183-2862-24E32EDC8F3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66441" y="751457"/>
            <a:ext cx="9232188" cy="5216186"/>
          </a:xfrm>
          <a:prstGeom prst="rect">
            <a:avLst/>
          </a:prstGeom>
        </p:spPr>
      </p:pic>
      <p:sp>
        <p:nvSpPr>
          <p:cNvPr id="7" name="Tartalom helye 4">
            <a:extLst>
              <a:ext uri="{FF2B5EF4-FFF2-40B4-BE49-F238E27FC236}">
                <a16:creationId xmlns:a16="http://schemas.microsoft.com/office/drawing/2014/main" id="{634415CF-915A-6A03-877E-9140F24C5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1"/>
            <a:ext cx="10455230" cy="761546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VISTA – An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simulator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self-driving</a:t>
            </a:r>
            <a:r>
              <a:rPr lang="hu-HU" dirty="0"/>
              <a:t> </a:t>
            </a:r>
            <a:r>
              <a:rPr lang="hu-HU" dirty="0" err="1"/>
              <a:t>cars</a:t>
            </a:r>
            <a:endParaRPr lang="en-GB" dirty="0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AAA41972-4DEF-C6C1-A3EC-3C63102C1354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9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87D79-A9CC-4FD1-A8B9-D42E5637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56" y="2519818"/>
            <a:ext cx="8385544" cy="10844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for your attention!</a:t>
            </a:r>
            <a:endParaRPr lang="hu-HU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1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91BCF38-B644-95CA-1DE9-83290CEC0C55}"/>
              </a:ext>
            </a:extLst>
          </p:cNvPr>
          <p:cNvSpPr/>
          <p:nvPr/>
        </p:nvSpPr>
        <p:spPr>
          <a:xfrm>
            <a:off x="400593" y="318052"/>
            <a:ext cx="5440725" cy="5422574"/>
          </a:xfrm>
          <a:prstGeom prst="roundRect">
            <a:avLst>
              <a:gd name="adj" fmla="val 33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0F0B5DAD-4BC3-9B4F-345F-1A5A9765C7EB}"/>
              </a:ext>
            </a:extLst>
          </p:cNvPr>
          <p:cNvSpPr/>
          <p:nvPr/>
        </p:nvSpPr>
        <p:spPr>
          <a:xfrm>
            <a:off x="539932" y="1610656"/>
            <a:ext cx="5110430" cy="4006374"/>
          </a:xfrm>
          <a:prstGeom prst="roundRect">
            <a:avLst>
              <a:gd name="adj" fmla="val 33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1A99B6BF-695F-E248-F25A-725AEEEE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23C2AC2-D86C-BC36-14E5-ED977A47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66AF10-8F7F-C990-F1F1-8F4F1C53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5E733D2-F796-E3F8-8321-8C83E076DAE2}"/>
              </a:ext>
            </a:extLst>
          </p:cNvPr>
          <p:cNvSpPr txBox="1"/>
          <p:nvPr/>
        </p:nvSpPr>
        <p:spPr>
          <a:xfrm>
            <a:off x="539932" y="502462"/>
            <a:ext cx="4490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Artificial Intelligence</a:t>
            </a:r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technique that enables computers to mimic human intelligence</a:t>
            </a:r>
            <a:r>
              <a:rPr lang="hu-HU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0FF66AF-D0D3-19E5-9558-9C22D31814B9}"/>
              </a:ext>
            </a:extLst>
          </p:cNvPr>
          <p:cNvSpPr txBox="1"/>
          <p:nvPr/>
        </p:nvSpPr>
        <p:spPr>
          <a:xfrm>
            <a:off x="683531" y="1721550"/>
            <a:ext cx="4631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</a:t>
            </a:r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subset of AI that includes abstruse statistical techniques that enable machines to improve at tasks with experience.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573A707-F666-488D-512A-D0132A11F16E}"/>
              </a:ext>
            </a:extLst>
          </p:cNvPr>
          <p:cNvSpPr/>
          <p:nvPr/>
        </p:nvSpPr>
        <p:spPr>
          <a:xfrm>
            <a:off x="683531" y="3274423"/>
            <a:ext cx="4750618" cy="2214571"/>
          </a:xfrm>
          <a:prstGeom prst="roundRect">
            <a:avLst>
              <a:gd name="adj" fmla="val 33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97E1D6C-2ED8-CFC5-DE37-C3EEB3FAA6B8}"/>
              </a:ext>
            </a:extLst>
          </p:cNvPr>
          <p:cNvSpPr txBox="1"/>
          <p:nvPr/>
        </p:nvSpPr>
        <p:spPr>
          <a:xfrm>
            <a:off x="766063" y="3493018"/>
            <a:ext cx="4585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Learning</a:t>
            </a:r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subset of machine learning composed of algorithms that permit software to train itself to perform tasks by exposing multilayered neural networks to vast amount of data.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B48FEA5-107B-5366-6286-932042A0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07" y="605226"/>
            <a:ext cx="5524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2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diagram látható&#10;&#10;Automatikusan generált leírás">
            <a:extLst>
              <a:ext uri="{FF2B5EF4-FFF2-40B4-BE49-F238E27FC236}">
                <a16:creationId xmlns:a16="http://schemas.microsoft.com/office/drawing/2014/main" id="{CABCAE76-BAE2-07DD-B3B0-14EAF8E5A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-966" b="43622"/>
          <a:stretch/>
        </p:blipFill>
        <p:spPr>
          <a:xfrm>
            <a:off x="343399" y="2987887"/>
            <a:ext cx="3115941" cy="2681845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3632253" cy="54925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methods</a:t>
            </a:r>
          </a:p>
        </p:txBody>
      </p:sp>
      <p:pic>
        <p:nvPicPr>
          <p:cNvPr id="7" name="Kép 6" descr="A képen diagram látható&#10;&#10;Automatikusan generált leírás">
            <a:extLst>
              <a:ext uri="{FF2B5EF4-FFF2-40B4-BE49-F238E27FC236}">
                <a16:creationId xmlns:a16="http://schemas.microsoft.com/office/drawing/2014/main" id="{88DC292B-0040-61F5-5E6F-F02F54F03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56750"/>
          <a:stretch/>
        </p:blipFill>
        <p:spPr>
          <a:xfrm>
            <a:off x="343399" y="853835"/>
            <a:ext cx="3115941" cy="2022701"/>
          </a:xfrm>
          <a:prstGeom prst="rect">
            <a:avLst/>
          </a:prstGeom>
        </p:spPr>
      </p:pic>
      <p:sp>
        <p:nvSpPr>
          <p:cNvPr id="11" name="Tartalom helye 4">
            <a:extLst>
              <a:ext uri="{FF2B5EF4-FFF2-40B4-BE49-F238E27FC236}">
                <a16:creationId xmlns:a16="http://schemas.microsoft.com/office/drawing/2014/main" id="{325D186E-046E-91DB-4A30-29992D99B4B3}"/>
              </a:ext>
            </a:extLst>
          </p:cNvPr>
          <p:cNvSpPr txBox="1">
            <a:spLocks/>
          </p:cNvSpPr>
          <p:nvPr/>
        </p:nvSpPr>
        <p:spPr>
          <a:xfrm>
            <a:off x="3848613" y="795131"/>
            <a:ext cx="7919318" cy="519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Supervised Learning</a:t>
            </a:r>
          </a:p>
          <a:p>
            <a:r>
              <a:rPr lang="en-GB" sz="2400" dirty="0"/>
              <a:t>system is presented with the </a:t>
            </a:r>
            <a:r>
              <a:rPr lang="en-GB" sz="2400" dirty="0" err="1"/>
              <a:t>labeled</a:t>
            </a:r>
            <a:r>
              <a:rPr lang="en-GB" sz="2400" dirty="0"/>
              <a:t> data</a:t>
            </a:r>
            <a:endParaRPr lang="hu-HU" sz="2400" dirty="0"/>
          </a:p>
          <a:p>
            <a:r>
              <a:rPr lang="en-GB" sz="2400" dirty="0"/>
              <a:t>the objective is to generalize the knowledge so that new </a:t>
            </a:r>
            <a:r>
              <a:rPr lang="en-GB" sz="2400" dirty="0" err="1"/>
              <a:t>unlabeled</a:t>
            </a:r>
            <a:r>
              <a:rPr lang="en-GB" sz="2400" dirty="0"/>
              <a:t> data can be </a:t>
            </a:r>
            <a:r>
              <a:rPr lang="en-GB" sz="2400" dirty="0" err="1"/>
              <a:t>labeled</a:t>
            </a:r>
            <a:endParaRPr lang="en-GB" sz="2400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C5D2B2C-D92B-DDA8-CB4E-81842AD005A9}"/>
              </a:ext>
            </a:extLst>
          </p:cNvPr>
          <p:cNvSpPr/>
          <p:nvPr/>
        </p:nvSpPr>
        <p:spPr>
          <a:xfrm>
            <a:off x="188194" y="4171858"/>
            <a:ext cx="3426350" cy="149787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Kép 12" descr="A képen diagram látható&#10;&#10;Automatikusan generált leírás">
            <a:extLst>
              <a:ext uri="{FF2B5EF4-FFF2-40B4-BE49-F238E27FC236}">
                <a16:creationId xmlns:a16="http://schemas.microsoft.com/office/drawing/2014/main" id="{C79C6C9A-ABBB-8F4A-EAA7-1E12D512A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93" y="2604242"/>
            <a:ext cx="6781800" cy="3133725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F1F1A30E-E91B-24B1-88A5-E0F6F73F9C27}"/>
              </a:ext>
            </a:extLst>
          </p:cNvPr>
          <p:cNvSpPr/>
          <p:nvPr/>
        </p:nvSpPr>
        <p:spPr>
          <a:xfrm>
            <a:off x="227627" y="2958535"/>
            <a:ext cx="3426350" cy="12426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gyenes összekötő 113">
            <a:extLst>
              <a:ext uri="{FF2B5EF4-FFF2-40B4-BE49-F238E27FC236}">
                <a16:creationId xmlns:a16="http://schemas.microsoft.com/office/drawing/2014/main" id="{31C1A609-D3BB-7C06-93DC-8431265C803E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0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3632253" cy="54925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methods</a:t>
            </a:r>
          </a:p>
        </p:txBody>
      </p:sp>
      <p:sp>
        <p:nvSpPr>
          <p:cNvPr id="11" name="Tartalom helye 4">
            <a:extLst>
              <a:ext uri="{FF2B5EF4-FFF2-40B4-BE49-F238E27FC236}">
                <a16:creationId xmlns:a16="http://schemas.microsoft.com/office/drawing/2014/main" id="{325D186E-046E-91DB-4A30-29992D99B4B3}"/>
              </a:ext>
            </a:extLst>
          </p:cNvPr>
          <p:cNvSpPr txBox="1">
            <a:spLocks/>
          </p:cNvSpPr>
          <p:nvPr/>
        </p:nvSpPr>
        <p:spPr>
          <a:xfrm>
            <a:off x="3848613" y="795131"/>
            <a:ext cx="8155194" cy="519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err="1"/>
              <a:t>Uns</a:t>
            </a:r>
            <a:r>
              <a:rPr lang="en-US" sz="2400" b="1" dirty="0" err="1"/>
              <a:t>upervised</a:t>
            </a:r>
            <a:r>
              <a:rPr lang="en-US" sz="2400" b="1" dirty="0"/>
              <a:t> Learning</a:t>
            </a:r>
          </a:p>
          <a:p>
            <a:r>
              <a:rPr lang="hu-HU" sz="2400" dirty="0"/>
              <a:t>N</a:t>
            </a:r>
            <a:r>
              <a:rPr lang="en-GB" sz="2400" dirty="0"/>
              <a:t>o labels</a:t>
            </a:r>
            <a:r>
              <a:rPr lang="hu-HU" sz="2400" dirty="0"/>
              <a:t>,</a:t>
            </a:r>
            <a:r>
              <a:rPr lang="en-GB" sz="2400" dirty="0"/>
              <a:t> only has the inputs </a:t>
            </a:r>
            <a:endParaRPr lang="hu-HU" sz="2400" dirty="0"/>
          </a:p>
          <a:p>
            <a:r>
              <a:rPr lang="en-GB" sz="2400" dirty="0"/>
              <a:t>The system uses this data to learn the hidden structure of the data so that it can cluster/categorize the data into some broad categories.</a:t>
            </a:r>
            <a:endParaRPr lang="hu-HU" sz="2400" dirty="0"/>
          </a:p>
          <a:p>
            <a:r>
              <a:rPr lang="en-US" sz="2400" dirty="0"/>
              <a:t>Often used for feature extraction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D133C0F-266F-A695-0F3A-26E7A1062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612" y="3429000"/>
            <a:ext cx="7847734" cy="2502176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43BAEB6F-DDEE-E1EC-645D-68F74296A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758" y="2812773"/>
            <a:ext cx="863736" cy="865287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E6B2C8FC-FCF6-F413-A324-0F3657B4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2767" y="2812773"/>
            <a:ext cx="945691" cy="865288"/>
          </a:xfrm>
          <a:prstGeom prst="rect">
            <a:avLst/>
          </a:prstGeom>
        </p:spPr>
      </p:pic>
      <p:pic>
        <p:nvPicPr>
          <p:cNvPr id="6" name="Kép 5" descr="A képen diagram látható&#10;&#10;Automatikusan generált leírás">
            <a:extLst>
              <a:ext uri="{FF2B5EF4-FFF2-40B4-BE49-F238E27FC236}">
                <a16:creationId xmlns:a16="http://schemas.microsoft.com/office/drawing/2014/main" id="{08625663-8081-22D1-1C12-5FE27F2494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-966" b="43622"/>
          <a:stretch/>
        </p:blipFill>
        <p:spPr>
          <a:xfrm>
            <a:off x="343399" y="2987887"/>
            <a:ext cx="3115941" cy="2681845"/>
          </a:xfrm>
          <a:prstGeom prst="rect">
            <a:avLst/>
          </a:prstGeom>
        </p:spPr>
      </p:pic>
      <p:pic>
        <p:nvPicPr>
          <p:cNvPr id="12" name="Kép 11" descr="A képen diagram látható&#10;&#10;Automatikusan generált leírás">
            <a:extLst>
              <a:ext uri="{FF2B5EF4-FFF2-40B4-BE49-F238E27FC236}">
                <a16:creationId xmlns:a16="http://schemas.microsoft.com/office/drawing/2014/main" id="{997F278D-0E07-FC97-D1BE-FAFB2C31E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56750"/>
          <a:stretch/>
        </p:blipFill>
        <p:spPr>
          <a:xfrm>
            <a:off x="343399" y="853835"/>
            <a:ext cx="3115941" cy="2022701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725D37E2-8B7B-BCE6-ED04-C7E6952C4954}"/>
              </a:ext>
            </a:extLst>
          </p:cNvPr>
          <p:cNvSpPr/>
          <p:nvPr/>
        </p:nvSpPr>
        <p:spPr>
          <a:xfrm>
            <a:off x="188194" y="4171858"/>
            <a:ext cx="3426350" cy="149787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A7BE6BED-ABC5-BAF8-577C-AE039C5C77C2}"/>
              </a:ext>
            </a:extLst>
          </p:cNvPr>
          <p:cNvSpPr/>
          <p:nvPr/>
        </p:nvSpPr>
        <p:spPr>
          <a:xfrm>
            <a:off x="227627" y="853835"/>
            <a:ext cx="3426350" cy="206581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gyenes összekötő 113">
            <a:extLst>
              <a:ext uri="{FF2B5EF4-FFF2-40B4-BE49-F238E27FC236}">
                <a16:creationId xmlns:a16="http://schemas.microsoft.com/office/drawing/2014/main" id="{AD9937CB-62ED-539F-51E4-AECE30F39DF4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3632253" cy="54925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methods</a:t>
            </a:r>
          </a:p>
        </p:txBody>
      </p:sp>
      <p:sp>
        <p:nvSpPr>
          <p:cNvPr id="11" name="Tartalom helye 4">
            <a:extLst>
              <a:ext uri="{FF2B5EF4-FFF2-40B4-BE49-F238E27FC236}">
                <a16:creationId xmlns:a16="http://schemas.microsoft.com/office/drawing/2014/main" id="{325D186E-046E-91DB-4A30-29992D99B4B3}"/>
              </a:ext>
            </a:extLst>
          </p:cNvPr>
          <p:cNvSpPr txBox="1">
            <a:spLocks/>
          </p:cNvSpPr>
          <p:nvPr/>
        </p:nvSpPr>
        <p:spPr>
          <a:xfrm>
            <a:off x="3848613" y="795131"/>
            <a:ext cx="7740413" cy="2578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800" b="1" dirty="0" err="1"/>
              <a:t>Reinforcment</a:t>
            </a:r>
            <a:r>
              <a:rPr lang="hu-HU" sz="3800" b="1" dirty="0"/>
              <a:t> </a:t>
            </a:r>
            <a:r>
              <a:rPr lang="en-US" sz="3800" b="1" dirty="0"/>
              <a:t>Learning</a:t>
            </a:r>
          </a:p>
          <a:p>
            <a:pPr>
              <a:lnSpc>
                <a:spcPct val="120000"/>
              </a:lnSpc>
            </a:pPr>
            <a:r>
              <a:rPr lang="hu-HU" sz="2400" dirty="0"/>
              <a:t>The </a:t>
            </a:r>
            <a:r>
              <a:rPr lang="en-GB" sz="2400" dirty="0"/>
              <a:t>agent does not have prior knowledge of the system </a:t>
            </a:r>
            <a:endParaRPr lang="hu-HU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It gathers feedback and uses that feedback to plan/learn actions to maximize a specific objective. </a:t>
            </a:r>
            <a:endParaRPr lang="hu-HU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As it does not have enough information about the environment initially, it must explore to gather insights.</a:t>
            </a:r>
            <a:endParaRPr lang="hu-HU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 Once it gathers “enough” knowledge, it needs to </a:t>
            </a:r>
            <a:r>
              <a:rPr lang="en-GB" sz="2400" b="1" dirty="0"/>
              <a:t>exploit </a:t>
            </a:r>
            <a:r>
              <a:rPr lang="en-GB" sz="2400" dirty="0"/>
              <a:t>that</a:t>
            </a:r>
            <a:r>
              <a:rPr lang="en-GB" sz="2400" b="1" dirty="0"/>
              <a:t> knowledge</a:t>
            </a:r>
            <a:r>
              <a:rPr lang="en-GB" sz="2400" dirty="0"/>
              <a:t> to start </a:t>
            </a:r>
            <a:r>
              <a:rPr lang="en-GB" sz="2400" b="1" dirty="0"/>
              <a:t>adjusting</a:t>
            </a:r>
            <a:r>
              <a:rPr lang="en-GB" sz="2400" dirty="0"/>
              <a:t> its </a:t>
            </a:r>
            <a:r>
              <a:rPr lang="en-GB" sz="2400" b="1" dirty="0" err="1"/>
              <a:t>behavior</a:t>
            </a:r>
            <a:r>
              <a:rPr lang="en-GB" sz="2400" dirty="0"/>
              <a:t> to </a:t>
            </a:r>
            <a:r>
              <a:rPr lang="en-GB" sz="2400" b="1" dirty="0"/>
              <a:t>maximize the objective</a:t>
            </a:r>
            <a:r>
              <a:rPr lang="en-GB" sz="2400" dirty="0"/>
              <a:t> it is chasing. </a:t>
            </a:r>
            <a:endParaRPr lang="hu-HU" sz="24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E674181-21D4-EE1C-8CB6-F94891A5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66" y="3430083"/>
            <a:ext cx="3974487" cy="2413477"/>
          </a:xfrm>
          <a:prstGeom prst="rect">
            <a:avLst/>
          </a:prstGeom>
        </p:spPr>
      </p:pic>
      <p:pic>
        <p:nvPicPr>
          <p:cNvPr id="6" name="Kép 5" descr="A képen diagram látható&#10;&#10;Automatikusan generált leírás">
            <a:extLst>
              <a:ext uri="{FF2B5EF4-FFF2-40B4-BE49-F238E27FC236}">
                <a16:creationId xmlns:a16="http://schemas.microsoft.com/office/drawing/2014/main" id="{6E3B93F6-D05E-49F3-3375-56EA4610CB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-966" b="43622"/>
          <a:stretch/>
        </p:blipFill>
        <p:spPr>
          <a:xfrm>
            <a:off x="343399" y="2987887"/>
            <a:ext cx="3115941" cy="2681845"/>
          </a:xfrm>
          <a:prstGeom prst="rect">
            <a:avLst/>
          </a:prstGeom>
        </p:spPr>
      </p:pic>
      <p:pic>
        <p:nvPicPr>
          <p:cNvPr id="8" name="Kép 7" descr="A képen diagram látható&#10;&#10;Automatikusan generált leírás">
            <a:extLst>
              <a:ext uri="{FF2B5EF4-FFF2-40B4-BE49-F238E27FC236}">
                <a16:creationId xmlns:a16="http://schemas.microsoft.com/office/drawing/2014/main" id="{0B1D88C7-A6D4-0D99-1E02-5B89C4A879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56750"/>
          <a:stretch/>
        </p:blipFill>
        <p:spPr>
          <a:xfrm>
            <a:off x="343399" y="853835"/>
            <a:ext cx="3115941" cy="2022701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8E67F655-C2AB-B6B7-7AC2-F8D346151077}"/>
              </a:ext>
            </a:extLst>
          </p:cNvPr>
          <p:cNvSpPr/>
          <p:nvPr/>
        </p:nvSpPr>
        <p:spPr>
          <a:xfrm>
            <a:off x="172124" y="771836"/>
            <a:ext cx="3426350" cy="21478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19DDB27F-68DC-A53A-CF7B-1A90DA95F91A}"/>
              </a:ext>
            </a:extLst>
          </p:cNvPr>
          <p:cNvSpPr/>
          <p:nvPr/>
        </p:nvSpPr>
        <p:spPr>
          <a:xfrm>
            <a:off x="227627" y="2958535"/>
            <a:ext cx="3426350" cy="12426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gyenes összekötő 113">
            <a:extLst>
              <a:ext uri="{FF2B5EF4-FFF2-40B4-BE49-F238E27FC236}">
                <a16:creationId xmlns:a16="http://schemas.microsoft.com/office/drawing/2014/main" id="{288B5313-B358-7DCC-327E-2B7597EB772D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6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68DA49-4A86-1B7D-8793-E4E45285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E148-8339-4922-9604-A14BBAA216BB}" type="datetime1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D617DC8-1764-2E15-FDA2-A90EFF0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A5550-8BA1-5201-0B9B-9AD3C88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8943450-61F7-04E6-FED3-E0FBD9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399" y="245450"/>
            <a:ext cx="3632253" cy="54925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methods</a:t>
            </a:r>
          </a:p>
        </p:txBody>
      </p:sp>
      <p:pic>
        <p:nvPicPr>
          <p:cNvPr id="6" name="Kép 5" descr="A képen diagram látható&#10;&#10;Automatikusan generált leírás">
            <a:extLst>
              <a:ext uri="{FF2B5EF4-FFF2-40B4-BE49-F238E27FC236}">
                <a16:creationId xmlns:a16="http://schemas.microsoft.com/office/drawing/2014/main" id="{6E3B93F6-D05E-49F3-3375-56EA4610CB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-966" b="43622"/>
          <a:stretch/>
        </p:blipFill>
        <p:spPr>
          <a:xfrm>
            <a:off x="343399" y="2987887"/>
            <a:ext cx="3115941" cy="2681845"/>
          </a:xfrm>
          <a:prstGeom prst="rect">
            <a:avLst/>
          </a:prstGeom>
        </p:spPr>
      </p:pic>
      <p:pic>
        <p:nvPicPr>
          <p:cNvPr id="8" name="Kép 7" descr="A képen diagram látható&#10;&#10;Automatikusan generált leírás">
            <a:extLst>
              <a:ext uri="{FF2B5EF4-FFF2-40B4-BE49-F238E27FC236}">
                <a16:creationId xmlns:a16="http://schemas.microsoft.com/office/drawing/2014/main" id="{0B1D88C7-A6D4-0D99-1E02-5B89C4A879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56750"/>
          <a:stretch/>
        </p:blipFill>
        <p:spPr>
          <a:xfrm>
            <a:off x="343399" y="853835"/>
            <a:ext cx="3115941" cy="2022701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8E67F655-C2AB-B6B7-7AC2-F8D346151077}"/>
              </a:ext>
            </a:extLst>
          </p:cNvPr>
          <p:cNvSpPr/>
          <p:nvPr/>
        </p:nvSpPr>
        <p:spPr>
          <a:xfrm>
            <a:off x="172124" y="771836"/>
            <a:ext cx="3426350" cy="21478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19DDB27F-68DC-A53A-CF7B-1A90DA95F91A}"/>
              </a:ext>
            </a:extLst>
          </p:cNvPr>
          <p:cNvSpPr/>
          <p:nvPr/>
        </p:nvSpPr>
        <p:spPr>
          <a:xfrm>
            <a:off x="227627" y="2958535"/>
            <a:ext cx="3426350" cy="12426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gyenes összekötő 113">
            <a:extLst>
              <a:ext uri="{FF2B5EF4-FFF2-40B4-BE49-F238E27FC236}">
                <a16:creationId xmlns:a16="http://schemas.microsoft.com/office/drawing/2014/main" id="{288B5313-B358-7DCC-327E-2B7597EB772D}"/>
              </a:ext>
            </a:extLst>
          </p:cNvPr>
          <p:cNvCxnSpPr>
            <a:cxnSpLocks/>
          </p:cNvCxnSpPr>
          <p:nvPr/>
        </p:nvCxnSpPr>
        <p:spPr>
          <a:xfrm>
            <a:off x="343399" y="707010"/>
            <a:ext cx="11430679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médiaelem 8" title="Reinforcement learning on a chicken">
            <a:hlinkClick r:id="" action="ppaction://media"/>
            <a:extLst>
              <a:ext uri="{FF2B5EF4-FFF2-40B4-BE49-F238E27FC236}">
                <a16:creationId xmlns:a16="http://schemas.microsoft.com/office/drawing/2014/main" id="{C3C4071F-C6B5-EAE1-BC1E-9BE6E94B94A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546671" y="853835"/>
            <a:ext cx="6656388" cy="49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0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2048</Words>
  <Application>Microsoft Office PowerPoint</Application>
  <PresentationFormat>Szélesvásznú</PresentationFormat>
  <Paragraphs>524</Paragraphs>
  <Slides>45</Slides>
  <Notes>10</Notes>
  <HiddenSlides>0</HiddenSlides>
  <MMClips>2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52" baseType="lpstr">
      <vt:lpstr>-apple-system</vt:lpstr>
      <vt:lpstr>Arial</vt:lpstr>
      <vt:lpstr>Calibri</vt:lpstr>
      <vt:lpstr>Cambria</vt:lpstr>
      <vt:lpstr>Cambria Math</vt:lpstr>
      <vt:lpstr>Open Sans</vt:lpstr>
      <vt:lpstr>Office-téma</vt:lpstr>
      <vt:lpstr>Reinforcment Learning</vt:lpstr>
      <vt:lpstr>References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Markov Decision Process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Domonkos Márk</dc:creator>
  <cp:lastModifiedBy>Nagy Balázs</cp:lastModifiedBy>
  <cp:revision>87</cp:revision>
  <dcterms:created xsi:type="dcterms:W3CDTF">2022-01-03T10:33:56Z</dcterms:created>
  <dcterms:modified xsi:type="dcterms:W3CDTF">2023-10-18T09:26:49Z</dcterms:modified>
</cp:coreProperties>
</file>