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E2DD7C8-441F-4760-9517-17473B8558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CE3F88-0AF6-4C99-BEF6-00265819A658}">
      <dgm:prSet/>
      <dgm:spPr/>
      <dgm:t>
        <a:bodyPr/>
        <a:lstStyle/>
        <a:p>
          <a:r>
            <a:rPr lang="en-US"/>
            <a:t>We hope that our application will be scaled up to make road safety aware to everyone and help those who are affected in an accident to reach a hospital on time to receive proper treatment and live a happy life.</a:t>
          </a:r>
        </a:p>
      </dgm:t>
    </dgm:pt>
    <dgm:pt modelId="{E5D98D2E-A4E9-4C63-98F5-3B8316CE0E29}" type="parTrans" cxnId="{E76E4670-2308-481F-8B46-B793A970B165}">
      <dgm:prSet/>
      <dgm:spPr/>
      <dgm:t>
        <a:bodyPr/>
        <a:lstStyle/>
        <a:p>
          <a:endParaRPr lang="en-US"/>
        </a:p>
      </dgm:t>
    </dgm:pt>
    <dgm:pt modelId="{502A8E9F-C763-410E-BD3C-302DE854C4A3}" type="sibTrans" cxnId="{E76E4670-2308-481F-8B46-B793A970B165}">
      <dgm:prSet/>
      <dgm:spPr/>
      <dgm:t>
        <a:bodyPr/>
        <a:lstStyle/>
        <a:p>
          <a:endParaRPr lang="en-US"/>
        </a:p>
      </dgm:t>
    </dgm:pt>
    <dgm:pt modelId="{33C8FB99-7C30-438B-B4A6-17FBBF4AD398}">
      <dgm:prSet/>
      <dgm:spPr/>
      <dgm:t>
        <a:bodyPr/>
        <a:lstStyle/>
        <a:p>
          <a:r>
            <a:rPr lang="en-US"/>
            <a:t>We also hope that everyone becomes aware of our app and uses it to their fullest so that they can their lives become safer.</a:t>
          </a:r>
        </a:p>
      </dgm:t>
    </dgm:pt>
    <dgm:pt modelId="{093C9706-3C62-45B7-84DE-D34DB8888BF5}" type="parTrans" cxnId="{D1252233-C7ED-48AA-9CB5-D942C9BD90A3}">
      <dgm:prSet/>
      <dgm:spPr/>
      <dgm:t>
        <a:bodyPr/>
        <a:lstStyle/>
        <a:p>
          <a:endParaRPr lang="en-US"/>
        </a:p>
      </dgm:t>
    </dgm:pt>
    <dgm:pt modelId="{DE3FBBCB-C177-4922-9819-33FDF00A6593}" type="sibTrans" cxnId="{D1252233-C7ED-48AA-9CB5-D942C9BD90A3}">
      <dgm:prSet/>
      <dgm:spPr/>
      <dgm:t>
        <a:bodyPr/>
        <a:lstStyle/>
        <a:p>
          <a:endParaRPr lang="en-US"/>
        </a:p>
      </dgm:t>
    </dgm:pt>
    <dgm:pt modelId="{008BE298-1E33-4E46-9F87-43E23E735897}">
      <dgm:prSet/>
      <dgm:spPr/>
      <dgm:t>
        <a:bodyPr/>
        <a:lstStyle/>
        <a:p>
          <a:r>
            <a:rPr lang="en-US"/>
            <a:t>“God does not play dice with the universe” and our app helps to hold up this ideal by giving the affected another chance at life. </a:t>
          </a:r>
        </a:p>
      </dgm:t>
    </dgm:pt>
    <dgm:pt modelId="{9ABA83C0-048F-4AAE-A56E-2599496DAC61}" type="parTrans" cxnId="{B56A7627-E326-464B-B4BF-74146F2E6EE2}">
      <dgm:prSet/>
      <dgm:spPr/>
      <dgm:t>
        <a:bodyPr/>
        <a:lstStyle/>
        <a:p>
          <a:endParaRPr lang="en-US"/>
        </a:p>
      </dgm:t>
    </dgm:pt>
    <dgm:pt modelId="{D9EC58F2-F7CF-473A-8FC4-D411FEEDE695}" type="sibTrans" cxnId="{B56A7627-E326-464B-B4BF-74146F2E6EE2}">
      <dgm:prSet/>
      <dgm:spPr/>
      <dgm:t>
        <a:bodyPr/>
        <a:lstStyle/>
        <a:p>
          <a:endParaRPr lang="en-US"/>
        </a:p>
      </dgm:t>
    </dgm:pt>
    <dgm:pt modelId="{2D234477-461D-46EB-8654-C1A73110E385}" type="pres">
      <dgm:prSet presAssocID="{1E2DD7C8-441F-4760-9517-17473B8558C7}" presName="root" presStyleCnt="0">
        <dgm:presLayoutVars>
          <dgm:dir/>
          <dgm:resizeHandles val="exact"/>
        </dgm:presLayoutVars>
      </dgm:prSet>
      <dgm:spPr/>
    </dgm:pt>
    <dgm:pt modelId="{47495C0D-C3B8-423A-8BAF-C30ECE3D0FF1}" type="pres">
      <dgm:prSet presAssocID="{64CE3F88-0AF6-4C99-BEF6-00265819A658}" presName="compNode" presStyleCnt="0"/>
      <dgm:spPr/>
    </dgm:pt>
    <dgm:pt modelId="{0744CC7A-BB17-410D-AFA8-97F9C1D7428B}" type="pres">
      <dgm:prSet presAssocID="{64CE3F88-0AF6-4C99-BEF6-00265819A658}" presName="bgRect" presStyleLbl="bgShp" presStyleIdx="0" presStyleCnt="3"/>
      <dgm:spPr/>
    </dgm:pt>
    <dgm:pt modelId="{B53BD947-F8AF-4629-8378-D40B7AE2CAF9}" type="pres">
      <dgm:prSet presAssocID="{64CE3F88-0AF6-4C99-BEF6-00265819A6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EE9283C6-47E1-4CB9-8CEE-71B851C9E98E}" type="pres">
      <dgm:prSet presAssocID="{64CE3F88-0AF6-4C99-BEF6-00265819A658}" presName="spaceRect" presStyleCnt="0"/>
      <dgm:spPr/>
    </dgm:pt>
    <dgm:pt modelId="{3DE8038E-8ED4-4406-8B2C-E8EBC21A0A57}" type="pres">
      <dgm:prSet presAssocID="{64CE3F88-0AF6-4C99-BEF6-00265819A658}" presName="parTx" presStyleLbl="revTx" presStyleIdx="0" presStyleCnt="3">
        <dgm:presLayoutVars>
          <dgm:chMax val="0"/>
          <dgm:chPref val="0"/>
        </dgm:presLayoutVars>
      </dgm:prSet>
      <dgm:spPr/>
    </dgm:pt>
    <dgm:pt modelId="{6805196A-02C9-44A4-94EB-6F78AF68EFCE}" type="pres">
      <dgm:prSet presAssocID="{502A8E9F-C763-410E-BD3C-302DE854C4A3}" presName="sibTrans" presStyleCnt="0"/>
      <dgm:spPr/>
    </dgm:pt>
    <dgm:pt modelId="{AFAE5E45-8612-461F-A690-1CA4FBE7BE11}" type="pres">
      <dgm:prSet presAssocID="{33C8FB99-7C30-438B-B4A6-17FBBF4AD398}" presName="compNode" presStyleCnt="0"/>
      <dgm:spPr/>
    </dgm:pt>
    <dgm:pt modelId="{DB3C9FE1-B7BB-47B8-AB10-0F8D9AC30664}" type="pres">
      <dgm:prSet presAssocID="{33C8FB99-7C30-438B-B4A6-17FBBF4AD398}" presName="bgRect" presStyleLbl="bgShp" presStyleIdx="1" presStyleCnt="3"/>
      <dgm:spPr/>
    </dgm:pt>
    <dgm:pt modelId="{68693142-0255-4020-B302-AB8DC094D51D}" type="pres">
      <dgm:prSet presAssocID="{33C8FB99-7C30-438B-B4A6-17FBBF4AD3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Lock"/>
        </a:ext>
      </dgm:extLst>
    </dgm:pt>
    <dgm:pt modelId="{0182E7BF-71AF-4BB0-A763-BE889E91E90C}" type="pres">
      <dgm:prSet presAssocID="{33C8FB99-7C30-438B-B4A6-17FBBF4AD398}" presName="spaceRect" presStyleCnt="0"/>
      <dgm:spPr/>
    </dgm:pt>
    <dgm:pt modelId="{885DE819-9C39-4A22-A5B7-1B9EB009168C}" type="pres">
      <dgm:prSet presAssocID="{33C8FB99-7C30-438B-B4A6-17FBBF4AD398}" presName="parTx" presStyleLbl="revTx" presStyleIdx="1" presStyleCnt="3">
        <dgm:presLayoutVars>
          <dgm:chMax val="0"/>
          <dgm:chPref val="0"/>
        </dgm:presLayoutVars>
      </dgm:prSet>
      <dgm:spPr/>
    </dgm:pt>
    <dgm:pt modelId="{EC2EB11E-04E9-49AB-AC07-A614C6763BDB}" type="pres">
      <dgm:prSet presAssocID="{DE3FBBCB-C177-4922-9819-33FDF00A6593}" presName="sibTrans" presStyleCnt="0"/>
      <dgm:spPr/>
    </dgm:pt>
    <dgm:pt modelId="{A957A45E-8650-49AF-A7CC-2CE4008CDB2B}" type="pres">
      <dgm:prSet presAssocID="{008BE298-1E33-4E46-9F87-43E23E735897}" presName="compNode" presStyleCnt="0"/>
      <dgm:spPr/>
    </dgm:pt>
    <dgm:pt modelId="{99D03A30-2206-4488-9548-10AB61ABE518}" type="pres">
      <dgm:prSet presAssocID="{008BE298-1E33-4E46-9F87-43E23E735897}" presName="bgRect" presStyleLbl="bgShp" presStyleIdx="2" presStyleCnt="3"/>
      <dgm:spPr/>
    </dgm:pt>
    <dgm:pt modelId="{F0B7C451-5446-46EA-8A52-D0ABBAC0EE9F}" type="pres">
      <dgm:prSet presAssocID="{008BE298-1E33-4E46-9F87-43E23E7358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um Set"/>
        </a:ext>
      </dgm:extLst>
    </dgm:pt>
    <dgm:pt modelId="{6D114F36-CDF7-430E-8839-D49ABAE00F98}" type="pres">
      <dgm:prSet presAssocID="{008BE298-1E33-4E46-9F87-43E23E735897}" presName="spaceRect" presStyleCnt="0"/>
      <dgm:spPr/>
    </dgm:pt>
    <dgm:pt modelId="{C9205C74-11FD-4072-ABEE-033F297127F0}" type="pres">
      <dgm:prSet presAssocID="{008BE298-1E33-4E46-9F87-43E23E735897}" presName="parTx" presStyleLbl="revTx" presStyleIdx="2" presStyleCnt="3">
        <dgm:presLayoutVars>
          <dgm:chMax val="0"/>
          <dgm:chPref val="0"/>
        </dgm:presLayoutVars>
      </dgm:prSet>
      <dgm:spPr/>
    </dgm:pt>
  </dgm:ptLst>
  <dgm:cxnLst>
    <dgm:cxn modelId="{B56A7627-E326-464B-B4BF-74146F2E6EE2}" srcId="{1E2DD7C8-441F-4760-9517-17473B8558C7}" destId="{008BE298-1E33-4E46-9F87-43E23E735897}" srcOrd="2" destOrd="0" parTransId="{9ABA83C0-048F-4AAE-A56E-2599496DAC61}" sibTransId="{D9EC58F2-F7CF-473A-8FC4-D411FEEDE695}"/>
    <dgm:cxn modelId="{D1252233-C7ED-48AA-9CB5-D942C9BD90A3}" srcId="{1E2DD7C8-441F-4760-9517-17473B8558C7}" destId="{33C8FB99-7C30-438B-B4A6-17FBBF4AD398}" srcOrd="1" destOrd="0" parTransId="{093C9706-3C62-45B7-84DE-D34DB8888BF5}" sibTransId="{DE3FBBCB-C177-4922-9819-33FDF00A6593}"/>
    <dgm:cxn modelId="{E76E4670-2308-481F-8B46-B793A970B165}" srcId="{1E2DD7C8-441F-4760-9517-17473B8558C7}" destId="{64CE3F88-0AF6-4C99-BEF6-00265819A658}" srcOrd="0" destOrd="0" parTransId="{E5D98D2E-A4E9-4C63-98F5-3B8316CE0E29}" sibTransId="{502A8E9F-C763-410E-BD3C-302DE854C4A3}"/>
    <dgm:cxn modelId="{85DBC452-FE0F-4D76-8284-15756127C3E4}" type="presOf" srcId="{64CE3F88-0AF6-4C99-BEF6-00265819A658}" destId="{3DE8038E-8ED4-4406-8B2C-E8EBC21A0A57}" srcOrd="0" destOrd="0" presId="urn:microsoft.com/office/officeart/2018/2/layout/IconVerticalSolidList"/>
    <dgm:cxn modelId="{CAFD147C-5B7B-4F37-AA7E-3EF74888AC3F}" type="presOf" srcId="{008BE298-1E33-4E46-9F87-43E23E735897}" destId="{C9205C74-11FD-4072-ABEE-033F297127F0}" srcOrd="0" destOrd="0" presId="urn:microsoft.com/office/officeart/2018/2/layout/IconVerticalSolidList"/>
    <dgm:cxn modelId="{8948737C-0E1D-42FA-BFE6-0FAD3EB26F8C}" type="presOf" srcId="{1E2DD7C8-441F-4760-9517-17473B8558C7}" destId="{2D234477-461D-46EB-8654-C1A73110E385}" srcOrd="0" destOrd="0" presId="urn:microsoft.com/office/officeart/2018/2/layout/IconVerticalSolidList"/>
    <dgm:cxn modelId="{CCAAEEAC-830B-4B8E-90A8-FF7F9DC336E9}" type="presOf" srcId="{33C8FB99-7C30-438B-B4A6-17FBBF4AD398}" destId="{885DE819-9C39-4A22-A5B7-1B9EB009168C}" srcOrd="0" destOrd="0" presId="urn:microsoft.com/office/officeart/2018/2/layout/IconVerticalSolidList"/>
    <dgm:cxn modelId="{DDD04F45-AFB2-4CAC-8972-926ED1EC62BF}" type="presParOf" srcId="{2D234477-461D-46EB-8654-C1A73110E385}" destId="{47495C0D-C3B8-423A-8BAF-C30ECE3D0FF1}" srcOrd="0" destOrd="0" presId="urn:microsoft.com/office/officeart/2018/2/layout/IconVerticalSolidList"/>
    <dgm:cxn modelId="{4A6EE5A8-EBB9-43AB-A6F6-839482894F6C}" type="presParOf" srcId="{47495C0D-C3B8-423A-8BAF-C30ECE3D0FF1}" destId="{0744CC7A-BB17-410D-AFA8-97F9C1D7428B}" srcOrd="0" destOrd="0" presId="urn:microsoft.com/office/officeart/2018/2/layout/IconVerticalSolidList"/>
    <dgm:cxn modelId="{4357E446-2F39-43B2-9B4D-F0097DA793C8}" type="presParOf" srcId="{47495C0D-C3B8-423A-8BAF-C30ECE3D0FF1}" destId="{B53BD947-F8AF-4629-8378-D40B7AE2CAF9}" srcOrd="1" destOrd="0" presId="urn:microsoft.com/office/officeart/2018/2/layout/IconVerticalSolidList"/>
    <dgm:cxn modelId="{3D68D475-316B-4DA4-B0D8-0A8607FC5F99}" type="presParOf" srcId="{47495C0D-C3B8-423A-8BAF-C30ECE3D0FF1}" destId="{EE9283C6-47E1-4CB9-8CEE-71B851C9E98E}" srcOrd="2" destOrd="0" presId="urn:microsoft.com/office/officeart/2018/2/layout/IconVerticalSolidList"/>
    <dgm:cxn modelId="{9B99FC62-2106-4E4C-AC42-76A759C9E223}" type="presParOf" srcId="{47495C0D-C3B8-423A-8BAF-C30ECE3D0FF1}" destId="{3DE8038E-8ED4-4406-8B2C-E8EBC21A0A57}" srcOrd="3" destOrd="0" presId="urn:microsoft.com/office/officeart/2018/2/layout/IconVerticalSolidList"/>
    <dgm:cxn modelId="{42B7C5AD-A3A3-40BA-8113-DC3471A56C4A}" type="presParOf" srcId="{2D234477-461D-46EB-8654-C1A73110E385}" destId="{6805196A-02C9-44A4-94EB-6F78AF68EFCE}" srcOrd="1" destOrd="0" presId="urn:microsoft.com/office/officeart/2018/2/layout/IconVerticalSolidList"/>
    <dgm:cxn modelId="{4A13AF67-D239-4C90-905F-A6237217A305}" type="presParOf" srcId="{2D234477-461D-46EB-8654-C1A73110E385}" destId="{AFAE5E45-8612-461F-A690-1CA4FBE7BE11}" srcOrd="2" destOrd="0" presId="urn:microsoft.com/office/officeart/2018/2/layout/IconVerticalSolidList"/>
    <dgm:cxn modelId="{5D25F72A-C236-4085-8C04-7C9BD4C02B43}" type="presParOf" srcId="{AFAE5E45-8612-461F-A690-1CA4FBE7BE11}" destId="{DB3C9FE1-B7BB-47B8-AB10-0F8D9AC30664}" srcOrd="0" destOrd="0" presId="urn:microsoft.com/office/officeart/2018/2/layout/IconVerticalSolidList"/>
    <dgm:cxn modelId="{26E144DD-4892-4C50-A698-F40AAAFBA398}" type="presParOf" srcId="{AFAE5E45-8612-461F-A690-1CA4FBE7BE11}" destId="{68693142-0255-4020-B302-AB8DC094D51D}" srcOrd="1" destOrd="0" presId="urn:microsoft.com/office/officeart/2018/2/layout/IconVerticalSolidList"/>
    <dgm:cxn modelId="{C68FAA22-8C23-4E66-B874-65B5E8E50B69}" type="presParOf" srcId="{AFAE5E45-8612-461F-A690-1CA4FBE7BE11}" destId="{0182E7BF-71AF-4BB0-A763-BE889E91E90C}" srcOrd="2" destOrd="0" presId="urn:microsoft.com/office/officeart/2018/2/layout/IconVerticalSolidList"/>
    <dgm:cxn modelId="{096C4ACB-A6F1-4E46-8445-4E2D0CCC9432}" type="presParOf" srcId="{AFAE5E45-8612-461F-A690-1CA4FBE7BE11}" destId="{885DE819-9C39-4A22-A5B7-1B9EB009168C}" srcOrd="3" destOrd="0" presId="urn:microsoft.com/office/officeart/2018/2/layout/IconVerticalSolidList"/>
    <dgm:cxn modelId="{D76BF1A7-B530-4CE3-BEED-DEF115BDFEB7}" type="presParOf" srcId="{2D234477-461D-46EB-8654-C1A73110E385}" destId="{EC2EB11E-04E9-49AB-AC07-A614C6763BDB}" srcOrd="3" destOrd="0" presId="urn:microsoft.com/office/officeart/2018/2/layout/IconVerticalSolidList"/>
    <dgm:cxn modelId="{3B745099-D924-42FA-B1C0-134943C84AA7}" type="presParOf" srcId="{2D234477-461D-46EB-8654-C1A73110E385}" destId="{A957A45E-8650-49AF-A7CC-2CE4008CDB2B}" srcOrd="4" destOrd="0" presId="urn:microsoft.com/office/officeart/2018/2/layout/IconVerticalSolidList"/>
    <dgm:cxn modelId="{E4495852-3336-4C0F-B38C-12F485494697}" type="presParOf" srcId="{A957A45E-8650-49AF-A7CC-2CE4008CDB2B}" destId="{99D03A30-2206-4488-9548-10AB61ABE518}" srcOrd="0" destOrd="0" presId="urn:microsoft.com/office/officeart/2018/2/layout/IconVerticalSolidList"/>
    <dgm:cxn modelId="{D14C5C25-E9B2-4783-9E94-34FABF60A3C9}" type="presParOf" srcId="{A957A45E-8650-49AF-A7CC-2CE4008CDB2B}" destId="{F0B7C451-5446-46EA-8A52-D0ABBAC0EE9F}" srcOrd="1" destOrd="0" presId="urn:microsoft.com/office/officeart/2018/2/layout/IconVerticalSolidList"/>
    <dgm:cxn modelId="{83D2F013-2FD2-4163-A9B6-FA0633BA5CCE}" type="presParOf" srcId="{A957A45E-8650-49AF-A7CC-2CE4008CDB2B}" destId="{6D114F36-CDF7-430E-8839-D49ABAE00F98}" srcOrd="2" destOrd="0" presId="urn:microsoft.com/office/officeart/2018/2/layout/IconVerticalSolidList"/>
    <dgm:cxn modelId="{140A0339-058B-4460-8ED6-0FEB5B5EFC3A}" type="presParOf" srcId="{A957A45E-8650-49AF-A7CC-2CE4008CDB2B}" destId="{C9205C74-11FD-4072-ABEE-033F297127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4CC7A-BB17-410D-AFA8-97F9C1D7428B}">
      <dsp:nvSpPr>
        <dsp:cNvPr id="0" name=""/>
        <dsp:cNvSpPr/>
      </dsp:nvSpPr>
      <dsp:spPr>
        <a:xfrm>
          <a:off x="0" y="621"/>
          <a:ext cx="6403994" cy="14531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BD947-F8AF-4629-8378-D40B7AE2CAF9}">
      <dsp:nvSpPr>
        <dsp:cNvPr id="0" name=""/>
        <dsp:cNvSpPr/>
      </dsp:nvSpPr>
      <dsp:spPr>
        <a:xfrm>
          <a:off x="439590" y="327588"/>
          <a:ext cx="799254" cy="79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E8038E-8ED4-4406-8B2C-E8EBC21A0A57}">
      <dsp:nvSpPr>
        <dsp:cNvPr id="0" name=""/>
        <dsp:cNvSpPr/>
      </dsp:nvSpPr>
      <dsp:spPr>
        <a:xfrm>
          <a:off x="1678435" y="621"/>
          <a:ext cx="4725558" cy="14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6" tIns="153796" rIns="153796" bIns="153796" numCol="1" spcCol="1270" anchor="ctr" anchorCtr="0">
          <a:noAutofit/>
        </a:bodyPr>
        <a:lstStyle/>
        <a:p>
          <a:pPr marL="0" lvl="0" indent="0" algn="l" defTabSz="622300">
            <a:lnSpc>
              <a:spcPct val="90000"/>
            </a:lnSpc>
            <a:spcBef>
              <a:spcPct val="0"/>
            </a:spcBef>
            <a:spcAft>
              <a:spcPct val="35000"/>
            </a:spcAft>
            <a:buNone/>
          </a:pPr>
          <a:r>
            <a:rPr lang="en-US" sz="1400" kern="1200"/>
            <a:t>We hope that our application will be scaled up to make road safety aware to everyone and help those who are affected in an accident to reach a hospital on time to receive proper treatment and live a happy life.</a:t>
          </a:r>
        </a:p>
      </dsp:txBody>
      <dsp:txXfrm>
        <a:off x="1678435" y="621"/>
        <a:ext cx="4725558" cy="1453190"/>
      </dsp:txXfrm>
    </dsp:sp>
    <dsp:sp modelId="{DB3C9FE1-B7BB-47B8-AB10-0F8D9AC30664}">
      <dsp:nvSpPr>
        <dsp:cNvPr id="0" name=""/>
        <dsp:cNvSpPr/>
      </dsp:nvSpPr>
      <dsp:spPr>
        <a:xfrm>
          <a:off x="0" y="1817109"/>
          <a:ext cx="6403994" cy="14531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93142-0255-4020-B302-AB8DC094D51D}">
      <dsp:nvSpPr>
        <dsp:cNvPr id="0" name=""/>
        <dsp:cNvSpPr/>
      </dsp:nvSpPr>
      <dsp:spPr>
        <a:xfrm>
          <a:off x="439590" y="2144077"/>
          <a:ext cx="799254" cy="79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5DE819-9C39-4A22-A5B7-1B9EB009168C}">
      <dsp:nvSpPr>
        <dsp:cNvPr id="0" name=""/>
        <dsp:cNvSpPr/>
      </dsp:nvSpPr>
      <dsp:spPr>
        <a:xfrm>
          <a:off x="1678435" y="1817109"/>
          <a:ext cx="4725558" cy="14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6" tIns="153796" rIns="153796" bIns="153796" numCol="1" spcCol="1270" anchor="ctr" anchorCtr="0">
          <a:noAutofit/>
        </a:bodyPr>
        <a:lstStyle/>
        <a:p>
          <a:pPr marL="0" lvl="0" indent="0" algn="l" defTabSz="622300">
            <a:lnSpc>
              <a:spcPct val="90000"/>
            </a:lnSpc>
            <a:spcBef>
              <a:spcPct val="0"/>
            </a:spcBef>
            <a:spcAft>
              <a:spcPct val="35000"/>
            </a:spcAft>
            <a:buNone/>
          </a:pPr>
          <a:r>
            <a:rPr lang="en-US" sz="1400" kern="1200"/>
            <a:t>We also hope that everyone becomes aware of our app and uses it to their fullest so that they can their lives become safer.</a:t>
          </a:r>
        </a:p>
      </dsp:txBody>
      <dsp:txXfrm>
        <a:off x="1678435" y="1817109"/>
        <a:ext cx="4725558" cy="1453190"/>
      </dsp:txXfrm>
    </dsp:sp>
    <dsp:sp modelId="{99D03A30-2206-4488-9548-10AB61ABE518}">
      <dsp:nvSpPr>
        <dsp:cNvPr id="0" name=""/>
        <dsp:cNvSpPr/>
      </dsp:nvSpPr>
      <dsp:spPr>
        <a:xfrm>
          <a:off x="0" y="3633597"/>
          <a:ext cx="6403994" cy="14531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451-5446-46EA-8A52-D0ABBAC0EE9F}">
      <dsp:nvSpPr>
        <dsp:cNvPr id="0" name=""/>
        <dsp:cNvSpPr/>
      </dsp:nvSpPr>
      <dsp:spPr>
        <a:xfrm>
          <a:off x="439590" y="3960565"/>
          <a:ext cx="799254" cy="79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205C74-11FD-4072-ABEE-033F297127F0}">
      <dsp:nvSpPr>
        <dsp:cNvPr id="0" name=""/>
        <dsp:cNvSpPr/>
      </dsp:nvSpPr>
      <dsp:spPr>
        <a:xfrm>
          <a:off x="1678435" y="3633597"/>
          <a:ext cx="4725558" cy="14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6" tIns="153796" rIns="153796" bIns="153796" numCol="1" spcCol="1270" anchor="ctr" anchorCtr="0">
          <a:noAutofit/>
        </a:bodyPr>
        <a:lstStyle/>
        <a:p>
          <a:pPr marL="0" lvl="0" indent="0" algn="l" defTabSz="622300">
            <a:lnSpc>
              <a:spcPct val="90000"/>
            </a:lnSpc>
            <a:spcBef>
              <a:spcPct val="0"/>
            </a:spcBef>
            <a:spcAft>
              <a:spcPct val="35000"/>
            </a:spcAft>
            <a:buNone/>
          </a:pPr>
          <a:r>
            <a:rPr lang="en-US" sz="1400" kern="1200"/>
            <a:t>“God does not play dice with the universe” and our app helps to hold up this ideal by giving the affected another chance at life. </a:t>
          </a:r>
        </a:p>
      </dsp:txBody>
      <dsp:txXfrm>
        <a:off x="1678435" y="3633597"/>
        <a:ext cx="4725558" cy="14531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en.wikipedia.org/wiki/Uttar_Pradesh" TargetMode="Externa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en.wikipedia.org/wiki/Traffic_accidents_in_India#cite_note-ncrb2016-3" TargetMode="External"/><Relationship Id="rId5" Type="http://schemas.openxmlformats.org/officeDocument/2006/relationships/hyperlink" Target="https://en.wikipedia.org/wiki/Tamil_Nadu" TargetMode="External"/><Relationship Id="rId4" Type="http://schemas.openxmlformats.org/officeDocument/2006/relationships/hyperlink" Target="https://en.wikipedia.org/wiki/Maharashtr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358E-AC51-43B0-B218-A515829BDB66}"/>
              </a:ext>
            </a:extLst>
          </p:cNvPr>
          <p:cNvSpPr>
            <a:spLocks noGrp="1"/>
          </p:cNvSpPr>
          <p:nvPr>
            <p:ph type="ctrTitle"/>
          </p:nvPr>
        </p:nvSpPr>
        <p:spPr/>
        <p:txBody>
          <a:bodyPr/>
          <a:lstStyle/>
          <a:p>
            <a:r>
              <a:rPr lang="en-US" dirty="0"/>
              <a:t>Lifeline: the road safety app</a:t>
            </a:r>
          </a:p>
        </p:txBody>
      </p:sp>
      <p:sp>
        <p:nvSpPr>
          <p:cNvPr id="3" name="Subtitle 2">
            <a:extLst>
              <a:ext uri="{FF2B5EF4-FFF2-40B4-BE49-F238E27FC236}">
                <a16:creationId xmlns:a16="http://schemas.microsoft.com/office/drawing/2014/main" id="{1BA04836-D0F6-4993-92A7-F6F577C7CF6E}"/>
              </a:ext>
            </a:extLst>
          </p:cNvPr>
          <p:cNvSpPr>
            <a:spLocks noGrp="1"/>
          </p:cNvSpPr>
          <p:nvPr>
            <p:ph type="subTitle" idx="1"/>
          </p:nvPr>
        </p:nvSpPr>
        <p:spPr>
          <a:xfrm>
            <a:off x="1371600" y="3632201"/>
            <a:ext cx="9448800" cy="979556"/>
          </a:xfrm>
        </p:spPr>
        <p:txBody>
          <a:bodyPr>
            <a:normAutofit fontScale="92500" lnSpcReduction="20000"/>
          </a:bodyPr>
          <a:lstStyle/>
          <a:p>
            <a:r>
              <a:rPr lang="en-US" dirty="0"/>
              <a:t>TEAM ID:FTH38</a:t>
            </a:r>
          </a:p>
          <a:p>
            <a:r>
              <a:rPr lang="en-US" dirty="0"/>
              <a:t>STUDENT 1:Krishnamurari Chivukula</a:t>
            </a:r>
          </a:p>
          <a:p>
            <a:r>
              <a:rPr lang="en-US" dirty="0"/>
              <a:t>STUDENT 2:Navneet Nayak</a:t>
            </a:r>
          </a:p>
          <a:p>
            <a:endParaRPr lang="en-US" dirty="0"/>
          </a:p>
          <a:p>
            <a:endParaRPr lang="en-US" dirty="0"/>
          </a:p>
        </p:txBody>
      </p:sp>
      <p:pic>
        <p:nvPicPr>
          <p:cNvPr id="1026" name="Picture 2" descr="Image result for toyota hackathon 2019 logo">
            <a:extLst>
              <a:ext uri="{FF2B5EF4-FFF2-40B4-BE49-F238E27FC236}">
                <a16:creationId xmlns:a16="http://schemas.microsoft.com/office/drawing/2014/main" id="{48EE8B6D-8BAF-486F-BAE6-3133A4AB3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844" y="3628501"/>
            <a:ext cx="5290930" cy="297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3053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CB63-CDD3-4657-9792-337CC1CCCBBA}"/>
              </a:ext>
            </a:extLst>
          </p:cNvPr>
          <p:cNvSpPr>
            <a:spLocks noGrp="1"/>
          </p:cNvSpPr>
          <p:nvPr>
            <p:ph type="title"/>
          </p:nvPr>
        </p:nvSpPr>
        <p:spPr/>
        <p:txBody>
          <a:bodyPr/>
          <a:lstStyle/>
          <a:p>
            <a:r>
              <a:rPr lang="en-US" dirty="0"/>
              <a:t>I would thank you all from the bottom of my heart but for you all , my heart has no bottom!</a:t>
            </a:r>
          </a:p>
        </p:txBody>
      </p:sp>
      <p:sp>
        <p:nvSpPr>
          <p:cNvPr id="3" name="Text Placeholder 2">
            <a:extLst>
              <a:ext uri="{FF2B5EF4-FFF2-40B4-BE49-F238E27FC236}">
                <a16:creationId xmlns:a16="http://schemas.microsoft.com/office/drawing/2014/main" id="{A1829F82-93E5-43E2-AF14-E170D49B50F8}"/>
              </a:ext>
            </a:extLst>
          </p:cNvPr>
          <p:cNvSpPr>
            <a:spLocks noGrp="1"/>
          </p:cNvSpPr>
          <p:nvPr>
            <p:ph type="body" sz="half" idx="13"/>
          </p:nvPr>
        </p:nvSpPr>
        <p:spPr>
          <a:xfrm>
            <a:off x="872197" y="3365556"/>
            <a:ext cx="10024404" cy="444443"/>
          </a:xfrm>
        </p:spPr>
        <p:txBody>
          <a:bodyPr>
            <a:normAutofit/>
          </a:bodyPr>
          <a:lstStyle/>
          <a:p>
            <a:r>
              <a:rPr lang="en-US" sz="1600" dirty="0"/>
              <a:t>Krishnamurari.C</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5A460FBD-873C-4269-A785-8F4D13DCCA1B}"/>
              </a:ext>
            </a:extLst>
          </p:cNvPr>
          <p:cNvSpPr>
            <a:spLocks noGrp="1"/>
          </p:cNvSpPr>
          <p:nvPr>
            <p:ph type="body" sz="half" idx="2"/>
          </p:nvPr>
        </p:nvSpPr>
        <p:spPr>
          <a:xfrm>
            <a:off x="907689" y="3860272"/>
            <a:ext cx="10151533" cy="344852"/>
          </a:xfrm>
        </p:spPr>
        <p:txBody>
          <a:bodyPr/>
          <a:lstStyle/>
          <a:p>
            <a:r>
              <a:rPr lang="en-US" dirty="0"/>
              <a:t>Navneet N</a:t>
            </a:r>
          </a:p>
          <a:p>
            <a:endParaRPr lang="en-US" dirty="0"/>
          </a:p>
        </p:txBody>
      </p:sp>
      <p:pic>
        <p:nvPicPr>
          <p:cNvPr id="2050" name="Picture 2" descr="Image result for thank you quote">
            <a:extLst>
              <a:ext uri="{FF2B5EF4-FFF2-40B4-BE49-F238E27FC236}">
                <a16:creationId xmlns:a16="http://schemas.microsoft.com/office/drawing/2014/main" id="{1C7406E1-CCFD-473D-9DEC-A82349D98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542" y="2570921"/>
            <a:ext cx="3535826" cy="40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492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191A-2AE7-4BE1-9482-14C18139E0B3}"/>
              </a:ext>
            </a:extLst>
          </p:cNvPr>
          <p:cNvSpPr>
            <a:spLocks noGrp="1"/>
          </p:cNvSpPr>
          <p:nvPr>
            <p:ph type="title"/>
          </p:nvPr>
        </p:nvSpPr>
        <p:spPr>
          <a:xfrm>
            <a:off x="2895600" y="764373"/>
            <a:ext cx="8610600" cy="1293028"/>
          </a:xfrm>
        </p:spPr>
        <p:txBody>
          <a:bodyPr>
            <a:normAutofit/>
          </a:bodyPr>
          <a:lstStyle/>
          <a:p>
            <a:r>
              <a:rPr lang="en-US" dirty="0"/>
              <a:t>The origin of the idea</a:t>
            </a:r>
          </a:p>
        </p:txBody>
      </p:sp>
      <p:sp>
        <p:nvSpPr>
          <p:cNvPr id="3" name="Content Placeholder 2">
            <a:extLst>
              <a:ext uri="{FF2B5EF4-FFF2-40B4-BE49-F238E27FC236}">
                <a16:creationId xmlns:a16="http://schemas.microsoft.com/office/drawing/2014/main" id="{8A6896FE-DCDA-485F-B88E-0A22AE7B5FDF}"/>
              </a:ext>
            </a:extLst>
          </p:cNvPr>
          <p:cNvSpPr>
            <a:spLocks noGrp="1"/>
          </p:cNvSpPr>
          <p:nvPr>
            <p:ph idx="1"/>
          </p:nvPr>
        </p:nvSpPr>
        <p:spPr>
          <a:xfrm>
            <a:off x="677333" y="2194560"/>
            <a:ext cx="5816600" cy="4024125"/>
          </a:xfrm>
        </p:spPr>
        <p:txBody>
          <a:bodyPr>
            <a:normAutofit lnSpcReduction="10000"/>
          </a:bodyPr>
          <a:lstStyle/>
          <a:p>
            <a:pPr marL="0" indent="0">
              <a:buNone/>
            </a:pPr>
            <a:r>
              <a:rPr lang="en-US" sz="2000" dirty="0"/>
              <a:t>Once when my friend and I were walking along the road ,we saw an accident which took place. The first responders to this accident were very few and those who responded were clicking pictures and posting it on social media. Seeing this my friend and I felt really bad and felt that we had to make a change.</a:t>
            </a:r>
          </a:p>
          <a:p>
            <a:pPr marL="0" indent="0">
              <a:buNone/>
            </a:pPr>
            <a:r>
              <a:rPr lang="en-US" sz="2000" dirty="0"/>
              <a:t>Then, the Toyota Hackathon came along and we got a nice opportunity to make a difference. We planned to design an app to save the lives of people involved in an accident. We decided to call our app Lifeline.</a:t>
            </a:r>
          </a:p>
        </p:txBody>
      </p:sp>
      <p:pic>
        <p:nvPicPr>
          <p:cNvPr id="2050" name="Picture 2" descr="Image result for lifeline">
            <a:extLst>
              <a:ext uri="{FF2B5EF4-FFF2-40B4-BE49-F238E27FC236}">
                <a16:creationId xmlns:a16="http://schemas.microsoft.com/office/drawing/2014/main" id="{4ECE0D5C-AEB8-4CD1-8C06-D57827E32F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64" r="-1" b="14493"/>
          <a:stretch/>
        </p:blipFill>
        <p:spPr bwMode="auto">
          <a:xfrm>
            <a:off x="6985000" y="2501159"/>
            <a:ext cx="4521200" cy="341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614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B7D2-6AFC-4BE2-B9C6-E6FC43FA7F47}"/>
              </a:ext>
            </a:extLst>
          </p:cNvPr>
          <p:cNvSpPr>
            <a:spLocks noGrp="1"/>
          </p:cNvSpPr>
          <p:nvPr>
            <p:ph type="title"/>
          </p:nvPr>
        </p:nvSpPr>
        <p:spPr>
          <a:xfrm>
            <a:off x="2895600" y="764373"/>
            <a:ext cx="8610600" cy="1293028"/>
          </a:xfrm>
        </p:spPr>
        <p:txBody>
          <a:bodyPr>
            <a:normAutofit/>
          </a:bodyPr>
          <a:lstStyle/>
          <a:p>
            <a:r>
              <a:rPr lang="en-US" dirty="0"/>
              <a:t>Problem definition</a:t>
            </a:r>
          </a:p>
        </p:txBody>
      </p:sp>
      <p:sp>
        <p:nvSpPr>
          <p:cNvPr id="3" name="Content Placeholder 2">
            <a:extLst>
              <a:ext uri="{FF2B5EF4-FFF2-40B4-BE49-F238E27FC236}">
                <a16:creationId xmlns:a16="http://schemas.microsoft.com/office/drawing/2014/main" id="{3CCE1AEF-3220-46A5-8D11-B67F6CD42D92}"/>
              </a:ext>
            </a:extLst>
          </p:cNvPr>
          <p:cNvSpPr>
            <a:spLocks noGrp="1"/>
          </p:cNvSpPr>
          <p:nvPr>
            <p:ph idx="1"/>
          </p:nvPr>
        </p:nvSpPr>
        <p:spPr>
          <a:xfrm>
            <a:off x="677333" y="2194560"/>
            <a:ext cx="5816600" cy="4024125"/>
          </a:xfrm>
        </p:spPr>
        <p:txBody>
          <a:bodyPr>
            <a:normAutofit/>
          </a:bodyPr>
          <a:lstStyle/>
          <a:p>
            <a:r>
              <a:rPr lang="en-US" sz="2000" dirty="0"/>
              <a:t>India, a country of a huge population , faces a huge number of road accidents everyday. On an average 17 people die every hour due to a road accident. That’s a staggering amount!</a:t>
            </a:r>
          </a:p>
          <a:p>
            <a:r>
              <a:rPr lang="en-US" sz="2000" dirty="0"/>
              <a:t>Furthermore, the first responders to any road accident, especially in remote places are very few. Thus, people in an accident are incapable of reaching hospitals on time which plays dice with their lives.</a:t>
            </a:r>
          </a:p>
          <a:p>
            <a:r>
              <a:rPr lang="en-US" sz="2000" dirty="0"/>
              <a:t>We are planning to make an app to solve this problem and make a change.</a:t>
            </a:r>
          </a:p>
        </p:txBody>
      </p:sp>
      <p:pic>
        <p:nvPicPr>
          <p:cNvPr id="4" name="Picture 2" descr="Image result for collisions">
            <a:extLst>
              <a:ext uri="{FF2B5EF4-FFF2-40B4-BE49-F238E27FC236}">
                <a16:creationId xmlns:a16="http://schemas.microsoft.com/office/drawing/2014/main" id="{0553716D-C00B-4EA8-8B36-EB10AE391F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 r="19135" b="2"/>
          <a:stretch/>
        </p:blipFill>
        <p:spPr bwMode="auto">
          <a:xfrm>
            <a:off x="6985000" y="2501159"/>
            <a:ext cx="4521200" cy="341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111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Picture 138">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1" name="Rectangle 140">
            <a:extLst>
              <a:ext uri="{FF2B5EF4-FFF2-40B4-BE49-F238E27FC236}">
                <a16:creationId xmlns:a16="http://schemas.microsoft.com/office/drawing/2014/main" id="{045627E7-B0A2-401D-BA86-8B6A7034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C8EEC90D-F5D8-4E19-8E0B-7D887B46E9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9872BF8-9377-410C-8546-B684C0C618CD}"/>
              </a:ext>
            </a:extLst>
          </p:cNvPr>
          <p:cNvSpPr>
            <a:spLocks noGrp="1"/>
          </p:cNvSpPr>
          <p:nvPr>
            <p:ph type="title"/>
          </p:nvPr>
        </p:nvSpPr>
        <p:spPr>
          <a:xfrm>
            <a:off x="685799" y="836907"/>
            <a:ext cx="5304295" cy="1220493"/>
          </a:xfrm>
        </p:spPr>
        <p:txBody>
          <a:bodyPr vert="horz" lIns="91440" tIns="45720" rIns="91440" bIns="45720" rtlCol="0" anchor="ctr">
            <a:normAutofit/>
          </a:bodyPr>
          <a:lstStyle/>
          <a:p>
            <a:pPr algn="l"/>
            <a:r>
              <a:rPr lang="en-US" sz="3200"/>
              <a:t>Statistics, numbers and figures</a:t>
            </a:r>
          </a:p>
        </p:txBody>
      </p:sp>
      <p:sp>
        <p:nvSpPr>
          <p:cNvPr id="3" name="Content Placeholder 2">
            <a:extLst>
              <a:ext uri="{FF2B5EF4-FFF2-40B4-BE49-F238E27FC236}">
                <a16:creationId xmlns:a16="http://schemas.microsoft.com/office/drawing/2014/main" id="{BAD27BA1-F788-46B1-B595-0DEF54043FA1}"/>
              </a:ext>
            </a:extLst>
          </p:cNvPr>
          <p:cNvSpPr>
            <a:spLocks noGrp="1"/>
          </p:cNvSpPr>
          <p:nvPr>
            <p:ph sz="half" idx="1"/>
          </p:nvPr>
        </p:nvSpPr>
        <p:spPr>
          <a:xfrm>
            <a:off x="685800" y="2194560"/>
            <a:ext cx="5304295" cy="3979997"/>
          </a:xfrm>
        </p:spPr>
        <p:txBody>
          <a:bodyPr vert="horz" lIns="91440" tIns="45720" rIns="91440" bIns="45720" rtlCol="0">
            <a:normAutofit/>
          </a:bodyPr>
          <a:lstStyle/>
          <a:p>
            <a:pPr marL="0"/>
            <a:r>
              <a:rPr lang="en-US" sz="1700" dirty="0"/>
              <a:t>The Global status report on </a:t>
            </a:r>
            <a:r>
              <a:rPr lang="en-US" sz="1700" b="1" dirty="0"/>
              <a:t>road</a:t>
            </a:r>
            <a:r>
              <a:rPr lang="en-US" sz="1700" dirty="0"/>
              <a:t> safety 2013 estimates that more than 231,000 people are </a:t>
            </a:r>
            <a:r>
              <a:rPr lang="en-US" sz="1700" b="1" dirty="0"/>
              <a:t>killed</a:t>
            </a:r>
            <a:r>
              <a:rPr lang="en-US" sz="1700" dirty="0"/>
              <a:t> in </a:t>
            </a:r>
            <a:r>
              <a:rPr lang="en-US" sz="1700" b="1" dirty="0"/>
              <a:t>road traffic</a:t>
            </a:r>
            <a:r>
              <a:rPr lang="en-US" sz="1700" dirty="0"/>
              <a:t> crashes in </a:t>
            </a:r>
            <a:r>
              <a:rPr lang="en-US" sz="1700" b="1" dirty="0"/>
              <a:t>India</a:t>
            </a:r>
            <a:r>
              <a:rPr lang="en-US" sz="1700" dirty="0"/>
              <a:t> every year. Approximately half of all </a:t>
            </a:r>
            <a:r>
              <a:rPr lang="en-US" sz="1700" b="1" dirty="0"/>
              <a:t>deaths</a:t>
            </a:r>
            <a:r>
              <a:rPr lang="en-US" sz="1700" dirty="0"/>
              <a:t> on the country's roads are among vulnerable </a:t>
            </a:r>
            <a:r>
              <a:rPr lang="en-US" sz="1700" b="1" dirty="0"/>
              <a:t>road</a:t>
            </a:r>
            <a:r>
              <a:rPr lang="en-US" sz="1700" dirty="0"/>
              <a:t> users - motorcyclists, pedestrians and cyclists.</a:t>
            </a:r>
          </a:p>
          <a:p>
            <a:pPr marL="0"/>
            <a:r>
              <a:rPr lang="en-US" sz="1700" dirty="0"/>
              <a:t>The three highest total number of fatalities were reported in </a:t>
            </a:r>
            <a:r>
              <a:rPr lang="en-US" sz="1700" dirty="0">
                <a:hlinkClick r:id="rId3" tooltip="Uttar Pradesh"/>
              </a:rPr>
              <a:t>Uttar Pradesh</a:t>
            </a:r>
            <a:r>
              <a:rPr lang="en-US" sz="1700" dirty="0"/>
              <a:t>, </a:t>
            </a:r>
            <a:r>
              <a:rPr lang="en-US" sz="1700" dirty="0">
                <a:hlinkClick r:id="rId4" tooltip="Maharashtra"/>
              </a:rPr>
              <a:t>Maharashtra</a:t>
            </a:r>
            <a:r>
              <a:rPr lang="en-US" sz="1700" dirty="0"/>
              <a:t> and </a:t>
            </a:r>
            <a:r>
              <a:rPr lang="en-US" sz="1700" dirty="0">
                <a:hlinkClick r:id="rId5" tooltip="Tamil Nadu"/>
              </a:rPr>
              <a:t>Tamil Nadu</a:t>
            </a:r>
            <a:r>
              <a:rPr lang="en-US" sz="1700" dirty="0"/>
              <a:t>, and together they accounted for about 33% of total Indian traffic fatalities in 2015.</a:t>
            </a:r>
            <a:r>
              <a:rPr lang="en-US" sz="1700" baseline="30000" dirty="0">
                <a:hlinkClick r:id="rId6"/>
              </a:rPr>
              <a:t>[2]</a:t>
            </a:r>
            <a:r>
              <a:rPr lang="en-US" sz="1700" dirty="0"/>
              <a:t> India faces about 53 road accidents every hour . We plan to reduce this amount and optimize it.</a:t>
            </a:r>
          </a:p>
        </p:txBody>
      </p:sp>
      <p:sp>
        <p:nvSpPr>
          <p:cNvPr id="145" name="Rectangle 144">
            <a:extLst>
              <a:ext uri="{FF2B5EF4-FFF2-40B4-BE49-F238E27FC236}">
                <a16:creationId xmlns:a16="http://schemas.microsoft.com/office/drawing/2014/main" id="{B85462D3-3F6B-4CB0-BF76-EF44540C9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88844"/>
            <a:ext cx="2687741"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AC94DB8-D58B-459C-AF92-1FC7D06741DD}"/>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tretch>
            <a:fillRect/>
          </a:stretch>
        </p:blipFill>
        <p:spPr bwMode="auto">
          <a:xfrm>
            <a:off x="6795086" y="1495463"/>
            <a:ext cx="2380647" cy="1493590"/>
          </a:xfrm>
          <a:prstGeom prst="rect">
            <a:avLst/>
          </a:prstGeom>
          <a:noFill/>
          <a:extLst>
            <a:ext uri="{909E8E84-426E-40DD-AFC4-6F175D3DCCD1}">
              <a14:hiddenFill xmlns:a14="http://schemas.microsoft.com/office/drawing/2010/main">
                <a:solidFill>
                  <a:srgbClr val="FFFFFF"/>
                </a:solidFill>
              </a14:hiddenFill>
            </a:ext>
          </a:extLst>
        </p:spPr>
      </p:pic>
      <p:sp>
        <p:nvSpPr>
          <p:cNvPr id="147" name="Round Single Corner Rectangle 24">
            <a:extLst>
              <a:ext uri="{FF2B5EF4-FFF2-40B4-BE49-F238E27FC236}">
                <a16:creationId xmlns:a16="http://schemas.microsoft.com/office/drawing/2014/main" id="{C385A7D8-BC2F-4971-936E-4EB0F25D9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7841" y="916605"/>
            <a:ext cx="1998359" cy="2230427"/>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 Single Corner Rectangle 23">
            <a:extLst>
              <a:ext uri="{FF2B5EF4-FFF2-40B4-BE49-F238E27FC236}">
                <a16:creationId xmlns:a16="http://schemas.microsoft.com/office/drawing/2014/main" id="{F5783DCE-73A0-4298-9CCB-8EC4570E5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966487" y="4164747"/>
            <a:ext cx="2347509" cy="175560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83D1A476-EEF3-4A3D-AA24-40A95934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3301139"/>
            <a:ext cx="2220800" cy="302752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A0E61966-2FFE-4528-9E0E-D2A22E7EE3C1}"/>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647435" y="3612505"/>
            <a:ext cx="1887366" cy="242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90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0202-14B2-420E-A8F1-8E75559AD373}"/>
              </a:ext>
            </a:extLst>
          </p:cNvPr>
          <p:cNvSpPr>
            <a:spLocks noGrp="1"/>
          </p:cNvSpPr>
          <p:nvPr>
            <p:ph type="title"/>
          </p:nvPr>
        </p:nvSpPr>
        <p:spPr>
          <a:xfrm>
            <a:off x="2895600" y="764373"/>
            <a:ext cx="8610600" cy="1293028"/>
          </a:xfrm>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09EECBC6-C477-4ACA-AFC4-0421C9070C6E}"/>
              </a:ext>
            </a:extLst>
          </p:cNvPr>
          <p:cNvSpPr>
            <a:spLocks noGrp="1"/>
          </p:cNvSpPr>
          <p:nvPr>
            <p:ph idx="1"/>
          </p:nvPr>
        </p:nvSpPr>
        <p:spPr>
          <a:xfrm>
            <a:off x="677333" y="2194560"/>
            <a:ext cx="5816600" cy="4024125"/>
          </a:xfrm>
        </p:spPr>
        <p:txBody>
          <a:bodyPr>
            <a:normAutofit/>
          </a:bodyPr>
          <a:lstStyle/>
          <a:p>
            <a:r>
              <a:rPr lang="en-US" sz="1900"/>
              <a:t>Our team decided to make an application which tries to save the life of a person after an accident has occurred. Our application makes use of inbuilt sensors present in people’s phone’s, namely the accelerometer, the gyroscope and other sensors to detect a change in a specific value called the G-Force. Whenever an accident occurs, there is an abnormal increase in the G-Force which can be detected by the accelerometer. We planned to integrate this with the message sending platform to contact the either the nearest hospital, police station or blood bank, also providing the location of the occurred accident.</a:t>
            </a:r>
          </a:p>
        </p:txBody>
      </p:sp>
      <p:pic>
        <p:nvPicPr>
          <p:cNvPr id="3074" name="Picture 2" descr="Image result for solution">
            <a:extLst>
              <a:ext uri="{FF2B5EF4-FFF2-40B4-BE49-F238E27FC236}">
                <a16:creationId xmlns:a16="http://schemas.microsoft.com/office/drawing/2014/main" id="{46DCDE8F-24C6-4616-B56F-9AB3CCA55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601731"/>
            <a:ext cx="4521200" cy="298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0591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B8C5049-A5CE-453A-AFB5-B89FBAD79478}"/>
              </a:ext>
            </a:extLst>
          </p:cNvPr>
          <p:cNvSpPr>
            <a:spLocks noGrp="1"/>
          </p:cNvSpPr>
          <p:nvPr>
            <p:ph type="title"/>
          </p:nvPr>
        </p:nvSpPr>
        <p:spPr>
          <a:xfrm>
            <a:off x="685800" y="1066163"/>
            <a:ext cx="3306744" cy="5148371"/>
          </a:xfrm>
        </p:spPr>
        <p:txBody>
          <a:bodyPr>
            <a:normAutofit/>
          </a:bodyPr>
          <a:lstStyle/>
          <a:p>
            <a:r>
              <a:rPr lang="en-US" sz="3200"/>
              <a:t>Expected impact </a:t>
            </a:r>
          </a:p>
        </p:txBody>
      </p:sp>
      <p:graphicFrame>
        <p:nvGraphicFramePr>
          <p:cNvPr id="5" name="Content Placeholder 2">
            <a:extLst>
              <a:ext uri="{FF2B5EF4-FFF2-40B4-BE49-F238E27FC236}">
                <a16:creationId xmlns:a16="http://schemas.microsoft.com/office/drawing/2014/main" id="{1B5779C1-8386-44B3-B1E2-5E04C2A9BBC0}"/>
              </a:ext>
            </a:extLst>
          </p:cNvPr>
          <p:cNvGraphicFramePr>
            <a:graphicFrameLocks noGrp="1"/>
          </p:cNvGraphicFramePr>
          <p:nvPr>
            <p:ph idx="1"/>
            <p:extLst>
              <p:ext uri="{D42A27DB-BD31-4B8C-83A1-F6EECF244321}">
                <p14:modId xmlns:p14="http://schemas.microsoft.com/office/powerpoint/2010/main" val="276121331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1471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45627E7-B0A2-401D-BA86-8B6A7034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C8EEC90D-F5D8-4E19-8E0B-7D887B46E9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D7DD725-0C56-44D6-BD30-7D7043B8E0A7}"/>
              </a:ext>
            </a:extLst>
          </p:cNvPr>
          <p:cNvSpPr>
            <a:spLocks noGrp="1"/>
          </p:cNvSpPr>
          <p:nvPr>
            <p:ph type="title"/>
          </p:nvPr>
        </p:nvSpPr>
        <p:spPr>
          <a:xfrm>
            <a:off x="685799" y="836907"/>
            <a:ext cx="5304295" cy="1220493"/>
          </a:xfrm>
        </p:spPr>
        <p:txBody>
          <a:bodyPr>
            <a:normAutofit/>
          </a:bodyPr>
          <a:lstStyle/>
          <a:p>
            <a:pPr algn="l"/>
            <a:r>
              <a:rPr lang="en-US" sz="3200"/>
              <a:t>Steps of implementation</a:t>
            </a:r>
          </a:p>
        </p:txBody>
      </p:sp>
      <p:sp>
        <p:nvSpPr>
          <p:cNvPr id="3" name="Content Placeholder 2">
            <a:extLst>
              <a:ext uri="{FF2B5EF4-FFF2-40B4-BE49-F238E27FC236}">
                <a16:creationId xmlns:a16="http://schemas.microsoft.com/office/drawing/2014/main" id="{C536FB2C-7884-4136-8292-E5432E362772}"/>
              </a:ext>
            </a:extLst>
          </p:cNvPr>
          <p:cNvSpPr>
            <a:spLocks noGrp="1"/>
          </p:cNvSpPr>
          <p:nvPr>
            <p:ph idx="1"/>
          </p:nvPr>
        </p:nvSpPr>
        <p:spPr>
          <a:xfrm>
            <a:off x="685800" y="2194560"/>
            <a:ext cx="5304295" cy="3979997"/>
          </a:xfrm>
        </p:spPr>
        <p:txBody>
          <a:bodyPr>
            <a:normAutofit/>
          </a:bodyPr>
          <a:lstStyle/>
          <a:p>
            <a:r>
              <a:rPr lang="en-US" sz="1800"/>
              <a:t>We plan to launch this app on Play store to make it available to all android users.</a:t>
            </a:r>
          </a:p>
          <a:p>
            <a:r>
              <a:rPr lang="en-US" sz="1800"/>
              <a:t>Furthermore, we plan to implement this in Xcode so that it becomes available to iOS users as well.</a:t>
            </a:r>
          </a:p>
          <a:p>
            <a:r>
              <a:rPr lang="en-US" sz="1800"/>
              <a:t>We are going to spread awareness on road safety as well as our app by giving away posters and brochures to people of our locality. We will also put ads of our app on social media platforms such as Facebook, Whatsapp and Instagram to spread knowledge to one and all. </a:t>
            </a:r>
          </a:p>
        </p:txBody>
      </p:sp>
      <p:sp>
        <p:nvSpPr>
          <p:cNvPr id="79" name="Rectangle 78">
            <a:extLst>
              <a:ext uri="{FF2B5EF4-FFF2-40B4-BE49-F238E27FC236}">
                <a16:creationId xmlns:a16="http://schemas.microsoft.com/office/drawing/2014/main" id="{B85462D3-3F6B-4CB0-BF76-EF44540C9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88844"/>
            <a:ext cx="2687741"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Image result for apple">
            <a:extLst>
              <a:ext uri="{FF2B5EF4-FFF2-40B4-BE49-F238E27FC236}">
                <a16:creationId xmlns:a16="http://schemas.microsoft.com/office/drawing/2014/main" id="{F39C68C0-E88A-428A-9700-69674D0574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5086" y="1616379"/>
            <a:ext cx="2380647" cy="1251759"/>
          </a:xfrm>
          <a:prstGeom prst="rect">
            <a:avLst/>
          </a:prstGeom>
          <a:noFill/>
          <a:extLst>
            <a:ext uri="{909E8E84-426E-40DD-AFC4-6F175D3DCCD1}">
              <a14:hiddenFill xmlns:a14="http://schemas.microsoft.com/office/drawing/2010/main">
                <a:solidFill>
                  <a:srgbClr val="FFFFFF"/>
                </a:solidFill>
              </a14:hiddenFill>
            </a:ext>
          </a:extLst>
        </p:spPr>
      </p:pic>
      <p:sp>
        <p:nvSpPr>
          <p:cNvPr id="81" name="Round Single Corner Rectangle 24">
            <a:extLst>
              <a:ext uri="{FF2B5EF4-FFF2-40B4-BE49-F238E27FC236}">
                <a16:creationId xmlns:a16="http://schemas.microsoft.com/office/drawing/2014/main" id="{C385A7D8-BC2F-4971-936E-4EB0F25D9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7841" y="916605"/>
            <a:ext cx="1998359" cy="2230427"/>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 Single Corner Rectangle 23">
            <a:extLst>
              <a:ext uri="{FF2B5EF4-FFF2-40B4-BE49-F238E27FC236}">
                <a16:creationId xmlns:a16="http://schemas.microsoft.com/office/drawing/2014/main" id="{F5783DCE-73A0-4298-9CCB-8EC4570E5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966487" y="4164747"/>
            <a:ext cx="2347509" cy="175560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3D1A476-EEF3-4A3D-AA24-40A95934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3301139"/>
            <a:ext cx="2220800" cy="302752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play store">
            <a:extLst>
              <a:ext uri="{FF2B5EF4-FFF2-40B4-BE49-F238E27FC236}">
                <a16:creationId xmlns:a16="http://schemas.microsoft.com/office/drawing/2014/main" id="{0F12F82A-DB90-44E7-915D-787A752E12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47435" y="4195110"/>
            <a:ext cx="1887366" cy="125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46813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127D-5BA6-491B-8841-F435907DCE71}"/>
              </a:ext>
            </a:extLst>
          </p:cNvPr>
          <p:cNvSpPr>
            <a:spLocks noGrp="1"/>
          </p:cNvSpPr>
          <p:nvPr>
            <p:ph type="title"/>
          </p:nvPr>
        </p:nvSpPr>
        <p:spPr>
          <a:xfrm>
            <a:off x="619760" y="764373"/>
            <a:ext cx="6832600" cy="1293028"/>
          </a:xfrm>
        </p:spPr>
        <p:txBody>
          <a:bodyPr>
            <a:normAutofit/>
          </a:bodyPr>
          <a:lstStyle/>
          <a:p>
            <a:r>
              <a:rPr lang="en-US" dirty="0"/>
              <a:t>Future goals</a:t>
            </a:r>
          </a:p>
        </p:txBody>
      </p:sp>
      <p:sp>
        <p:nvSpPr>
          <p:cNvPr id="3" name="Content Placeholder 2">
            <a:extLst>
              <a:ext uri="{FF2B5EF4-FFF2-40B4-BE49-F238E27FC236}">
                <a16:creationId xmlns:a16="http://schemas.microsoft.com/office/drawing/2014/main" id="{665912A2-95F2-4481-A435-FED522884CE5}"/>
              </a:ext>
            </a:extLst>
          </p:cNvPr>
          <p:cNvSpPr>
            <a:spLocks noGrp="1"/>
          </p:cNvSpPr>
          <p:nvPr>
            <p:ph idx="1"/>
          </p:nvPr>
        </p:nvSpPr>
        <p:spPr>
          <a:xfrm>
            <a:off x="619760" y="2194560"/>
            <a:ext cx="6832600" cy="4024125"/>
          </a:xfrm>
        </p:spPr>
        <p:txBody>
          <a:bodyPr>
            <a:normAutofit/>
          </a:bodyPr>
          <a:lstStyle/>
          <a:p>
            <a:r>
              <a:rPr lang="en-US" dirty="0"/>
              <a:t>We plan to make more and more applications such as this one to improve not only road safety but also provide digital solutions to many more problems which the country is facing such as erratic electricity, educated unemployment, skill formation, improving literacy and many more fields.</a:t>
            </a:r>
          </a:p>
          <a:p>
            <a:r>
              <a:rPr lang="en-US" dirty="0"/>
              <a:t>We also are looking forward to more Hackathons conducted by many organizations to improve our own skills as well.</a:t>
            </a:r>
          </a:p>
        </p:txBody>
      </p:sp>
      <p:pic>
        <p:nvPicPr>
          <p:cNvPr id="6146" name="Picture 2" descr="Image result for future">
            <a:extLst>
              <a:ext uri="{FF2B5EF4-FFF2-40B4-BE49-F238E27FC236}">
                <a16:creationId xmlns:a16="http://schemas.microsoft.com/office/drawing/2014/main" id="{0650B441-77F7-4AD6-A419-74FA4658E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03" r="1" b="26372"/>
          <a:stretch/>
        </p:blipFill>
        <p:spPr bwMode="auto">
          <a:xfrm>
            <a:off x="7861238" y="933693"/>
            <a:ext cx="3644962" cy="23774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looking ahead">
            <a:extLst>
              <a:ext uri="{FF2B5EF4-FFF2-40B4-BE49-F238E27FC236}">
                <a16:creationId xmlns:a16="http://schemas.microsoft.com/office/drawing/2014/main" id="{775DAD21-A77F-4D4F-BD75-54B6BE2575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981"/>
          <a:stretch/>
        </p:blipFill>
        <p:spPr bwMode="auto">
          <a:xfrm>
            <a:off x="7861238" y="3588301"/>
            <a:ext cx="3644962"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4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9211-96EE-4419-ABBE-7B735C48F3E2}"/>
              </a:ext>
            </a:extLst>
          </p:cNvPr>
          <p:cNvSpPr>
            <a:spLocks noGrp="1"/>
          </p:cNvSpPr>
          <p:nvPr>
            <p:ph type="title"/>
          </p:nvPr>
        </p:nvSpPr>
        <p:spPr>
          <a:xfrm>
            <a:off x="2895600" y="764373"/>
            <a:ext cx="8610600" cy="1293028"/>
          </a:xfrm>
        </p:spPr>
        <p:txBody>
          <a:bodyPr>
            <a:normAutofit/>
          </a:bodyPr>
          <a:lstStyle/>
          <a:p>
            <a:r>
              <a:rPr lang="en-US" dirty="0"/>
              <a:t>Conclusion </a:t>
            </a:r>
          </a:p>
        </p:txBody>
      </p:sp>
      <p:sp>
        <p:nvSpPr>
          <p:cNvPr id="3" name="Content Placeholder 2">
            <a:extLst>
              <a:ext uri="{FF2B5EF4-FFF2-40B4-BE49-F238E27FC236}">
                <a16:creationId xmlns:a16="http://schemas.microsoft.com/office/drawing/2014/main" id="{41C6E9CE-38F6-4DFD-949C-1A8CBBDEC3D5}"/>
              </a:ext>
            </a:extLst>
          </p:cNvPr>
          <p:cNvSpPr>
            <a:spLocks noGrp="1"/>
          </p:cNvSpPr>
          <p:nvPr>
            <p:ph idx="1"/>
          </p:nvPr>
        </p:nvSpPr>
        <p:spPr>
          <a:xfrm>
            <a:off x="677333" y="2194560"/>
            <a:ext cx="5816600" cy="4024125"/>
          </a:xfrm>
        </p:spPr>
        <p:txBody>
          <a:bodyPr>
            <a:normAutofit/>
          </a:bodyPr>
          <a:lstStyle/>
          <a:p>
            <a:r>
              <a:rPr lang="en-US" sz="2000" dirty="0"/>
              <a:t>In conclusion, we would like to thank TOYOTA for conducting this wonderful Hackathon to promote Road Safety. Also, we would like to thank RV College , Bengaluru for organizing this amazing initiative. I would request Toyota to conduct more such awareness spreading, digital solution providing events.</a:t>
            </a:r>
          </a:p>
          <a:p>
            <a:r>
              <a:rPr lang="en-US" sz="2000" dirty="0"/>
              <a:t>Also , I wish that this is taken to next level by conducting it on the international level and spread awareness to all people.</a:t>
            </a:r>
          </a:p>
        </p:txBody>
      </p:sp>
      <p:pic>
        <p:nvPicPr>
          <p:cNvPr id="1026" name="Picture 2" descr="Image result for in conclusion">
            <a:extLst>
              <a:ext uri="{FF2B5EF4-FFF2-40B4-BE49-F238E27FC236}">
                <a16:creationId xmlns:a16="http://schemas.microsoft.com/office/drawing/2014/main" id="{FA4762E3-DF4B-4739-A042-CBA90BDFF8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399149"/>
            <a:ext cx="4521200" cy="338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337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127</TotalTime>
  <Words>807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Lifeline: the road safety app</vt:lpstr>
      <vt:lpstr>The origin of the idea</vt:lpstr>
      <vt:lpstr>Problem definition</vt:lpstr>
      <vt:lpstr>Statistics, numbers and figures</vt:lpstr>
      <vt:lpstr>Proposed solution</vt:lpstr>
      <vt:lpstr>Expected impact </vt:lpstr>
      <vt:lpstr>Steps of implementation</vt:lpstr>
      <vt:lpstr>Future goals</vt:lpstr>
      <vt:lpstr>Conclusion </vt:lpstr>
      <vt:lpstr>I would thank you all from the bottom of my heart but for you all , my heart has no bottom!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Lifeline: the road safety app</dc:title>
  <dc:creator>Kiran Kumar</dc:creator>
  <cp:lastModifiedBy>Kiran Kumar</cp:lastModifiedBy>
  <cp:revision>8</cp:revision>
  <dcterms:created xsi:type="dcterms:W3CDTF">2019-11-25T08:25:21Z</dcterms:created>
  <dcterms:modified xsi:type="dcterms:W3CDTF">2019-11-25T13:01:00Z</dcterms:modified>
</cp:coreProperties>
</file>