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layfair Display"/>
      <p:regular r:id="rId28"/>
      <p:bold r:id="rId29"/>
      <p:italic r:id="rId30"/>
      <p:boldItalic r:id="rId31"/>
    </p:embeddedFont>
    <p:embeddedFont>
      <p:font typeface="PT Serif"/>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fairDisplay-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layfairDispl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5.xml"/><Relationship Id="rId33" Type="http://schemas.openxmlformats.org/officeDocument/2006/relationships/font" Target="fonts/PTSerif-bold.fntdata"/><Relationship Id="rId10" Type="http://schemas.openxmlformats.org/officeDocument/2006/relationships/slide" Target="slides/slide4.xml"/><Relationship Id="rId32" Type="http://schemas.openxmlformats.org/officeDocument/2006/relationships/font" Target="fonts/PTSerif-regular.fntdata"/><Relationship Id="rId13" Type="http://schemas.openxmlformats.org/officeDocument/2006/relationships/slide" Target="slides/slide7.xml"/><Relationship Id="rId35" Type="http://schemas.openxmlformats.org/officeDocument/2006/relationships/font" Target="fonts/PTSerif-boldItalic.fntdata"/><Relationship Id="rId12" Type="http://schemas.openxmlformats.org/officeDocument/2006/relationships/slide" Target="slides/slide6.xml"/><Relationship Id="rId34" Type="http://schemas.openxmlformats.org/officeDocument/2006/relationships/font" Target="fonts/PTSerif-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89a57a824_0_15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89a57a824_0_1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89a57a824_0_30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89a57a824_0_3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89a57a824_0_30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89a57a824_0_3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89a57a824_0_30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89a57a824_0_3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89a57a824_0_3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89a57a824_0_3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89a57a824_0_3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89a57a824_0_3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89a57a824_0_3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89a57a824_0_3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89a57a824_0_3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89a57a824_0_3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89a57a824_0_30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89a57a824_0_3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89a57a824_0_3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789a57a824_0_3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89a57a824_0_3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89a57a824_0_3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89a57a824_0_3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89a57a824_0_3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89a57a824_0_3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89a57a824_0_3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789a57a824_0_3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789a57a824_0_3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89a57a824_0_3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89a57a824_0_3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89a57a824_0_30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89a57a824_0_3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e3468563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e346856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89a57a824_0_30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89a57a824_0_3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89a57a824_0_30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89a57a824_0_3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e34685636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e346856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89a57a824_0_3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89a57a824_0_3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0000"/>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1768800" y="1991813"/>
            <a:ext cx="56064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8" name="Shape 58"/>
        <p:cNvGrpSpPr/>
        <p:nvPr/>
      </p:nvGrpSpPr>
      <p:grpSpPr>
        <a:xfrm>
          <a:off x="0" y="0"/>
          <a:ext cx="0" cy="0"/>
          <a:chOff x="0" y="0"/>
          <a:chExt cx="0" cy="0"/>
        </a:xfrm>
      </p:grpSpPr>
      <p:sp>
        <p:nvSpPr>
          <p:cNvPr id="59" name="Google Shape;59;p15"/>
          <p:cNvSpPr txBox="1"/>
          <p:nvPr>
            <p:ph type="ctrTitle"/>
          </p:nvPr>
        </p:nvSpPr>
        <p:spPr>
          <a:xfrm>
            <a:off x="1619700" y="1583344"/>
            <a:ext cx="59046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 type="subTitle"/>
          </p:nvPr>
        </p:nvSpPr>
        <p:spPr>
          <a:xfrm>
            <a:off x="1619700" y="2840060"/>
            <a:ext cx="59046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2pPr>
            <a:lvl3pPr lvl="2"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3pPr>
            <a:lvl4pPr lvl="3"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4pPr>
            <a:lvl5pPr lvl="4"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5pPr>
            <a:lvl6pPr lvl="5"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6pPr>
            <a:lvl7pPr lvl="6"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7pPr>
            <a:lvl8pPr lvl="7"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8pPr>
            <a:lvl9pPr lvl="8"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9pPr>
          </a:lstStyle>
          <a:p/>
        </p:txBody>
      </p:sp>
      <p:sp>
        <p:nvSpPr>
          <p:cNvPr id="61" name="Google Shape;61;p15"/>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2" name="Shape 62"/>
        <p:cNvGrpSpPr/>
        <p:nvPr/>
      </p:nvGrpSpPr>
      <p:grpSpPr>
        <a:xfrm>
          <a:off x="0" y="0"/>
          <a:ext cx="0" cy="0"/>
          <a:chOff x="0" y="0"/>
          <a:chExt cx="0" cy="0"/>
        </a:xfrm>
      </p:grpSpPr>
      <p:sp>
        <p:nvSpPr>
          <p:cNvPr id="63" name="Google Shape;63;p16"/>
          <p:cNvSpPr/>
          <p:nvPr/>
        </p:nvSpPr>
        <p:spPr>
          <a:xfrm>
            <a:off x="4136250" y="1321393"/>
            <a:ext cx="871500" cy="8688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idx="1" type="body"/>
          </p:nvPr>
        </p:nvSpPr>
        <p:spPr>
          <a:xfrm>
            <a:off x="1659150" y="2161800"/>
            <a:ext cx="5825700" cy="819900"/>
          </a:xfrm>
          <a:prstGeom prst="rect">
            <a:avLst/>
          </a:prstGeom>
        </p:spPr>
        <p:txBody>
          <a:bodyPr anchorCtr="0" anchor="t" bIns="91425" lIns="91425" spcFirstLastPara="1" rIns="91425" wrap="square" tIns="91425">
            <a:noAutofit/>
          </a:bodyPr>
          <a:lstStyle>
            <a:lvl1pPr indent="-355600" lvl="0" marL="457200" rtl="0" algn="ctr">
              <a:spcBef>
                <a:spcPts val="600"/>
              </a:spcBef>
              <a:spcAft>
                <a:spcPts val="0"/>
              </a:spcAft>
              <a:buSzPts val="20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55600" lvl="3" marL="1828800" rtl="0" algn="ctr">
              <a:spcBef>
                <a:spcPts val="0"/>
              </a:spcBef>
              <a:spcAft>
                <a:spcPts val="0"/>
              </a:spcAft>
              <a:buSzPts val="2000"/>
              <a:buChar char="●"/>
              <a:defRPr i="1"/>
            </a:lvl4pPr>
            <a:lvl5pPr indent="-355600" lvl="4" marL="2286000" rtl="0" algn="ctr">
              <a:spcBef>
                <a:spcPts val="0"/>
              </a:spcBef>
              <a:spcAft>
                <a:spcPts val="0"/>
              </a:spcAft>
              <a:buSzPts val="2000"/>
              <a:buChar char="○"/>
              <a:defRPr i="1"/>
            </a:lvl5pPr>
            <a:lvl6pPr indent="-355600" lvl="5" marL="2743200" rtl="0" algn="ctr">
              <a:spcBef>
                <a:spcPts val="0"/>
              </a:spcBef>
              <a:spcAft>
                <a:spcPts val="0"/>
              </a:spcAft>
              <a:buSzPts val="2000"/>
              <a:buChar char="■"/>
              <a:defRPr i="1"/>
            </a:lvl6pPr>
            <a:lvl7pPr indent="-355600" lvl="6" marL="3200400" rtl="0" algn="ctr">
              <a:spcBef>
                <a:spcPts val="0"/>
              </a:spcBef>
              <a:spcAft>
                <a:spcPts val="0"/>
              </a:spcAft>
              <a:buSzPts val="2000"/>
              <a:buChar char="●"/>
              <a:defRPr i="1"/>
            </a:lvl7pPr>
            <a:lvl8pPr indent="-355600" lvl="7" marL="3657600" rtl="0" algn="ctr">
              <a:spcBef>
                <a:spcPts val="0"/>
              </a:spcBef>
              <a:spcAft>
                <a:spcPts val="0"/>
              </a:spcAft>
              <a:buSzPts val="2000"/>
              <a:buChar char="○"/>
              <a:defRPr i="1"/>
            </a:lvl8pPr>
            <a:lvl9pPr indent="-355600" lvl="8" marL="4114800" rtl="0" algn="ctr">
              <a:spcBef>
                <a:spcPts val="0"/>
              </a:spcBef>
              <a:spcAft>
                <a:spcPts val="0"/>
              </a:spcAft>
              <a:buSzPts val="2000"/>
              <a:buChar char="■"/>
              <a:defRPr i="1"/>
            </a:lvl9pPr>
          </a:lstStyle>
          <a:p/>
        </p:txBody>
      </p:sp>
      <p:sp>
        <p:nvSpPr>
          <p:cNvPr id="65" name="Google Shape;65;p16"/>
          <p:cNvSpPr txBox="1"/>
          <p:nvPr/>
        </p:nvSpPr>
        <p:spPr>
          <a:xfrm>
            <a:off x="3593400" y="1391925"/>
            <a:ext cx="1957200" cy="5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B7B7B7"/>
                </a:solidFill>
                <a:latin typeface="Playfair Display"/>
                <a:ea typeface="Playfair Display"/>
                <a:cs typeface="Playfair Display"/>
                <a:sym typeface="Playfair Display"/>
              </a:rPr>
              <a:t>“</a:t>
            </a:r>
            <a:endParaRPr sz="6000">
              <a:solidFill>
                <a:srgbClr val="B7B7B7"/>
              </a:solidFill>
              <a:latin typeface="Playfair Display"/>
              <a:ea typeface="Playfair Display"/>
              <a:cs typeface="Playfair Display"/>
              <a:sym typeface="Playfair Display"/>
            </a:endParaRPr>
          </a:p>
        </p:txBody>
      </p:sp>
      <p:sp>
        <p:nvSpPr>
          <p:cNvPr id="66" name="Google Shape;66;p16"/>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69" name="Google Shape;69;p17"/>
          <p:cNvSpPr txBox="1"/>
          <p:nvPr>
            <p:ph idx="1" type="body"/>
          </p:nvPr>
        </p:nvSpPr>
        <p:spPr>
          <a:xfrm>
            <a:off x="1251600" y="1272975"/>
            <a:ext cx="6640800" cy="3067500"/>
          </a:xfrm>
          <a:prstGeom prst="rect">
            <a:avLst/>
          </a:prstGeom>
        </p:spPr>
        <p:txBody>
          <a:bodyPr anchorCtr="0" anchor="ctr"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70" name="Google Shape;70;p17"/>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1" name="Shape 71"/>
        <p:cNvGrpSpPr/>
        <p:nvPr/>
      </p:nvGrpSpPr>
      <p:grpSpPr>
        <a:xfrm>
          <a:off x="0" y="0"/>
          <a:ext cx="0" cy="0"/>
          <a:chOff x="0" y="0"/>
          <a:chExt cx="0" cy="0"/>
        </a:xfrm>
      </p:grpSpPr>
      <p:sp>
        <p:nvSpPr>
          <p:cNvPr id="72" name="Google Shape;72;p18"/>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3" name="Google Shape;73;p18"/>
          <p:cNvSpPr txBox="1"/>
          <p:nvPr>
            <p:ph idx="1" type="body"/>
          </p:nvPr>
        </p:nvSpPr>
        <p:spPr>
          <a:xfrm>
            <a:off x="970212" y="1200150"/>
            <a:ext cx="3496500" cy="294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74" name="Google Shape;74;p18"/>
          <p:cNvSpPr txBox="1"/>
          <p:nvPr>
            <p:ph idx="2" type="body"/>
          </p:nvPr>
        </p:nvSpPr>
        <p:spPr>
          <a:xfrm>
            <a:off x="4677288" y="1200150"/>
            <a:ext cx="3496500" cy="294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75" name="Google Shape;75;p18"/>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6" name="Shape 76"/>
        <p:cNvGrpSpPr/>
        <p:nvPr/>
      </p:nvGrpSpPr>
      <p:grpSpPr>
        <a:xfrm>
          <a:off x="0" y="0"/>
          <a:ext cx="0" cy="0"/>
          <a:chOff x="0" y="0"/>
          <a:chExt cx="0" cy="0"/>
        </a:xfrm>
      </p:grpSpPr>
      <p:sp>
        <p:nvSpPr>
          <p:cNvPr id="77" name="Google Shape;77;p19"/>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78" name="Google Shape;78;p19"/>
          <p:cNvSpPr txBox="1"/>
          <p:nvPr>
            <p:ph idx="1" type="body"/>
          </p:nvPr>
        </p:nvSpPr>
        <p:spPr>
          <a:xfrm>
            <a:off x="738590" y="1200150"/>
            <a:ext cx="2471100" cy="31749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9" name="Google Shape;79;p19"/>
          <p:cNvSpPr txBox="1"/>
          <p:nvPr>
            <p:ph idx="2" type="body"/>
          </p:nvPr>
        </p:nvSpPr>
        <p:spPr>
          <a:xfrm>
            <a:off x="3336450" y="1200150"/>
            <a:ext cx="2471100" cy="31749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0" name="Google Shape;80;p19"/>
          <p:cNvSpPr txBox="1"/>
          <p:nvPr>
            <p:ph idx="3" type="body"/>
          </p:nvPr>
        </p:nvSpPr>
        <p:spPr>
          <a:xfrm>
            <a:off x="5934310" y="1200150"/>
            <a:ext cx="2471100" cy="31749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81" name="Google Shape;81;p19"/>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20"/>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4" name="Google Shape;84;p20"/>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21"/>
          <p:cNvSpPr txBox="1"/>
          <p:nvPr>
            <p:ph idx="1" type="body"/>
          </p:nvPr>
        </p:nvSpPr>
        <p:spPr>
          <a:xfrm>
            <a:off x="457200" y="41777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Clr>
                <a:srgbClr val="999999"/>
              </a:buClr>
              <a:buSzPts val="1200"/>
              <a:buNone/>
              <a:defRPr sz="1200">
                <a:solidFill>
                  <a:srgbClr val="999999"/>
                </a:solidFill>
              </a:defRPr>
            </a:lvl1pPr>
          </a:lstStyle>
          <a:p/>
        </p:txBody>
      </p:sp>
      <p:sp>
        <p:nvSpPr>
          <p:cNvPr id="87" name="Google Shape;87;p21"/>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type="blank">
  <p:cSld name="BLANK">
    <p:spTree>
      <p:nvGrpSpPr>
        <p:cNvPr id="88" name="Shape 88"/>
        <p:cNvGrpSpPr/>
        <p:nvPr/>
      </p:nvGrpSpPr>
      <p:grpSpPr>
        <a:xfrm>
          <a:off x="0" y="0"/>
          <a:ext cx="0" cy="0"/>
          <a:chOff x="0" y="0"/>
          <a:chExt cx="0" cy="0"/>
        </a:xfrm>
      </p:grpSpPr>
      <p:sp>
        <p:nvSpPr>
          <p:cNvPr id="89" name="Google Shape;89;p22"/>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lack">
  <p:cSld name="BLANK_1">
    <p:bg>
      <p:bgPr>
        <a:solidFill>
          <a:srgbClr val="000000"/>
        </a:solidFill>
      </p:bgPr>
    </p:bg>
    <p:spTree>
      <p:nvGrpSpPr>
        <p:cNvPr id="90" name="Shape 90"/>
        <p:cNvGrpSpPr/>
        <p:nvPr/>
      </p:nvGrpSpPr>
      <p:grpSpPr>
        <a:xfrm>
          <a:off x="0" y="0"/>
          <a:ext cx="0" cy="0"/>
          <a:chOff x="0" y="0"/>
          <a:chExt cx="0" cy="0"/>
        </a:xfrm>
      </p:grpSpPr>
      <p:sp>
        <p:nvSpPr>
          <p:cNvPr id="91" name="Google Shape;91;p23"/>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222625" y="226575"/>
            <a:ext cx="8698800" cy="4690200"/>
          </a:xfrm>
          <a:prstGeom prst="rect">
            <a:avLst/>
          </a:prstGeom>
          <a:noFill/>
          <a:ln cap="flat" cmpd="sng" w="28575">
            <a:solidFill>
              <a:srgbClr val="D9D9D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288000" y="288125"/>
            <a:ext cx="8567700" cy="4567200"/>
          </a:xfrm>
          <a:prstGeom prst="rect">
            <a:avLst/>
          </a:prstGeom>
          <a:noFill/>
          <a:ln cap="flat" cmpd="sng" w="9525">
            <a:solidFill>
              <a:srgbClr val="D9D9D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388955" y="338306"/>
            <a:ext cx="8366100" cy="762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rt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p:txBody>
      </p:sp>
      <p:sp>
        <p:nvSpPr>
          <p:cNvPr id="54" name="Google Shape;54;p13"/>
          <p:cNvSpPr txBox="1"/>
          <p:nvPr>
            <p:ph idx="1" type="body"/>
          </p:nvPr>
        </p:nvSpPr>
        <p:spPr>
          <a:xfrm>
            <a:off x="1251600" y="1272975"/>
            <a:ext cx="6640800" cy="30675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indent="-355600" lvl="1" marL="9144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indent="-355600" lvl="2" marL="13716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indent="-355600" lvl="3" marL="18288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indent="-355600" lvl="4" marL="22860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indent="-355600" lvl="5" marL="27432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indent="-355600" lvl="6" marL="32004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indent="-355600" lvl="7" marL="36576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indent="-355600" lvl="8" marL="4114800" rtl="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p:txBody>
      </p:sp>
      <p:sp>
        <p:nvSpPr>
          <p:cNvPr id="55" name="Google Shape;55;p13"/>
          <p:cNvSpPr txBox="1"/>
          <p:nvPr>
            <p:ph idx="12" type="sldNum"/>
          </p:nvPr>
        </p:nvSpPr>
        <p:spPr>
          <a:xfrm>
            <a:off x="4297650" y="4419838"/>
            <a:ext cx="548700" cy="393600"/>
          </a:xfrm>
          <a:prstGeom prst="rect">
            <a:avLst/>
          </a:prstGeom>
          <a:noFill/>
          <a:ln>
            <a:noFill/>
          </a:ln>
        </p:spPr>
        <p:txBody>
          <a:bodyPr anchorCtr="0" anchor="b" bIns="91425" lIns="91425" spcFirstLastPara="1" rIns="91425" wrap="square" tIns="91425">
            <a:noAutofit/>
          </a:bodyPr>
          <a:lstStyle>
            <a:lvl1pPr lvl="0" rtl="0" algn="ctr">
              <a:buNone/>
              <a:defRPr sz="1100">
                <a:solidFill>
                  <a:schemeClr val="accent3"/>
                </a:solidFill>
                <a:latin typeface="PT Serif"/>
                <a:ea typeface="PT Serif"/>
                <a:cs typeface="PT Serif"/>
                <a:sym typeface="PT Serif"/>
              </a:defRPr>
            </a:lvl1pPr>
            <a:lvl2pPr lvl="1" rtl="0" algn="ctr">
              <a:buNone/>
              <a:defRPr sz="1100">
                <a:solidFill>
                  <a:schemeClr val="accent3"/>
                </a:solidFill>
                <a:latin typeface="PT Serif"/>
                <a:ea typeface="PT Serif"/>
                <a:cs typeface="PT Serif"/>
                <a:sym typeface="PT Serif"/>
              </a:defRPr>
            </a:lvl2pPr>
            <a:lvl3pPr lvl="2" rtl="0" algn="ctr">
              <a:buNone/>
              <a:defRPr sz="1100">
                <a:solidFill>
                  <a:schemeClr val="accent3"/>
                </a:solidFill>
                <a:latin typeface="PT Serif"/>
                <a:ea typeface="PT Serif"/>
                <a:cs typeface="PT Serif"/>
                <a:sym typeface="PT Serif"/>
              </a:defRPr>
            </a:lvl3pPr>
            <a:lvl4pPr lvl="3" rtl="0" algn="ctr">
              <a:buNone/>
              <a:defRPr sz="1100">
                <a:solidFill>
                  <a:schemeClr val="accent3"/>
                </a:solidFill>
                <a:latin typeface="PT Serif"/>
                <a:ea typeface="PT Serif"/>
                <a:cs typeface="PT Serif"/>
                <a:sym typeface="PT Serif"/>
              </a:defRPr>
            </a:lvl4pPr>
            <a:lvl5pPr lvl="4" rtl="0" algn="ctr">
              <a:buNone/>
              <a:defRPr sz="1100">
                <a:solidFill>
                  <a:schemeClr val="accent3"/>
                </a:solidFill>
                <a:latin typeface="PT Serif"/>
                <a:ea typeface="PT Serif"/>
                <a:cs typeface="PT Serif"/>
                <a:sym typeface="PT Serif"/>
              </a:defRPr>
            </a:lvl5pPr>
            <a:lvl6pPr lvl="5" rtl="0" algn="ctr">
              <a:buNone/>
              <a:defRPr sz="1100">
                <a:solidFill>
                  <a:schemeClr val="accent3"/>
                </a:solidFill>
                <a:latin typeface="PT Serif"/>
                <a:ea typeface="PT Serif"/>
                <a:cs typeface="PT Serif"/>
                <a:sym typeface="PT Serif"/>
              </a:defRPr>
            </a:lvl6pPr>
            <a:lvl7pPr lvl="6" rtl="0" algn="ctr">
              <a:buNone/>
              <a:defRPr sz="1100">
                <a:solidFill>
                  <a:schemeClr val="accent3"/>
                </a:solidFill>
                <a:latin typeface="PT Serif"/>
                <a:ea typeface="PT Serif"/>
                <a:cs typeface="PT Serif"/>
                <a:sym typeface="PT Serif"/>
              </a:defRPr>
            </a:lvl7pPr>
            <a:lvl8pPr lvl="7" rtl="0" algn="ctr">
              <a:buNone/>
              <a:defRPr sz="1100">
                <a:solidFill>
                  <a:schemeClr val="accent3"/>
                </a:solidFill>
                <a:latin typeface="PT Serif"/>
                <a:ea typeface="PT Serif"/>
                <a:cs typeface="PT Serif"/>
                <a:sym typeface="PT Serif"/>
              </a:defRPr>
            </a:lvl8pPr>
            <a:lvl9pPr lvl="8" rtl="0" algn="ctr">
              <a:buNone/>
              <a:defRPr sz="1100">
                <a:solidFill>
                  <a:schemeClr val="accent3"/>
                </a:solidFill>
                <a:latin typeface="PT Serif"/>
                <a:ea typeface="PT Serif"/>
                <a:cs typeface="PT Serif"/>
                <a:sym typeface="PT Serif"/>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s://archive.ics.uci.edu/dataset/222/bank+marke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4"/>
          <p:cNvSpPr txBox="1"/>
          <p:nvPr>
            <p:ph type="ctrTitle"/>
          </p:nvPr>
        </p:nvSpPr>
        <p:spPr>
          <a:xfrm>
            <a:off x="1768800" y="1991813"/>
            <a:ext cx="56064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Science with R Final Project - Bank Marketing</a:t>
            </a:r>
            <a:endParaRPr/>
          </a:p>
          <a:p>
            <a:pPr indent="0" lvl="0" marL="0" rtl="0" algn="ctr">
              <a:spcBef>
                <a:spcPts val="0"/>
              </a:spcBef>
              <a:spcAft>
                <a:spcPts val="0"/>
              </a:spcAft>
              <a:buNone/>
            </a:pPr>
            <a:r>
              <a:rPr lang="en" sz="1700"/>
              <a:t>By: Navneet</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ctrTitle"/>
          </p:nvPr>
        </p:nvSpPr>
        <p:spPr>
          <a:xfrm>
            <a:off x="1619700" y="1839444"/>
            <a:ext cx="5904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r>
              <a:rPr lang="en"/>
              <a:t>.</a:t>
            </a:r>
            <a:endParaRPr/>
          </a:p>
          <a:p>
            <a:pPr indent="0" lvl="0" marL="0" rtl="0" algn="ctr">
              <a:spcBef>
                <a:spcPts val="0"/>
              </a:spcBef>
              <a:spcAft>
                <a:spcPts val="0"/>
              </a:spcAft>
              <a:buNone/>
            </a:pPr>
            <a:r>
              <a:rPr lang="en"/>
              <a:t>Model</a:t>
            </a:r>
            <a:endParaRPr/>
          </a:p>
        </p:txBody>
      </p:sp>
      <p:sp>
        <p:nvSpPr>
          <p:cNvPr id="168" name="Google Shape;168;p33"/>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Choice</a:t>
            </a:r>
            <a:endParaRPr/>
          </a:p>
        </p:txBody>
      </p:sp>
      <p:sp>
        <p:nvSpPr>
          <p:cNvPr id="174" name="Google Shape;174;p34"/>
          <p:cNvSpPr txBox="1"/>
          <p:nvPr>
            <p:ph idx="1" type="body"/>
          </p:nvPr>
        </p:nvSpPr>
        <p:spPr>
          <a:xfrm>
            <a:off x="829650" y="1272975"/>
            <a:ext cx="7484700" cy="30675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a:t>In the end, the model chosen was a random forest</a:t>
            </a:r>
            <a:endParaRPr/>
          </a:p>
          <a:p>
            <a:pPr indent="-355600" lvl="0" marL="457200" rtl="0" algn="l">
              <a:spcBef>
                <a:spcPts val="0"/>
              </a:spcBef>
              <a:spcAft>
                <a:spcPts val="0"/>
              </a:spcAft>
              <a:buSzPts val="2000"/>
              <a:buChar char="▣"/>
            </a:pPr>
            <a:r>
              <a:rPr lang="en"/>
              <a:t>At first, logistic regression was attempted using a GLM</a:t>
            </a:r>
            <a:endParaRPr/>
          </a:p>
          <a:p>
            <a:pPr indent="-355600" lvl="0" marL="457200" rtl="0" algn="l">
              <a:spcBef>
                <a:spcPts val="0"/>
              </a:spcBef>
              <a:spcAft>
                <a:spcPts val="0"/>
              </a:spcAft>
              <a:buSzPts val="2000"/>
              <a:buChar char="▣"/>
            </a:pPr>
            <a:r>
              <a:rPr lang="en"/>
              <a:t>However, all of the variables had a very low R^2 value (&lt;0.25)</a:t>
            </a:r>
            <a:endParaRPr/>
          </a:p>
          <a:p>
            <a:pPr indent="-355600" lvl="0" marL="457200" rtl="0" algn="l">
              <a:spcBef>
                <a:spcPts val="0"/>
              </a:spcBef>
              <a:spcAft>
                <a:spcPts val="0"/>
              </a:spcAft>
              <a:buSzPts val="2000"/>
              <a:buChar char="▣"/>
            </a:pPr>
            <a:r>
              <a:rPr lang="en"/>
              <a:t>Seemed like the dataset was hard to work with</a:t>
            </a:r>
            <a:endParaRPr/>
          </a:p>
          <a:p>
            <a:pPr indent="-355600" lvl="0" marL="457200" rtl="0" algn="l">
              <a:spcBef>
                <a:spcPts val="0"/>
              </a:spcBef>
              <a:spcAft>
                <a:spcPts val="0"/>
              </a:spcAft>
              <a:buSzPts val="2000"/>
              <a:buChar char="▣"/>
            </a:pPr>
            <a:r>
              <a:rPr lang="en"/>
              <a:t>Instead, a tree model was attempted</a:t>
            </a:r>
            <a:endParaRPr/>
          </a:p>
          <a:p>
            <a:pPr indent="-355600" lvl="0" marL="457200" rtl="0" algn="l">
              <a:spcBef>
                <a:spcPts val="0"/>
              </a:spcBef>
              <a:spcAft>
                <a:spcPts val="0"/>
              </a:spcAft>
              <a:buSzPts val="2000"/>
              <a:buChar char="▣"/>
            </a:pPr>
            <a:r>
              <a:rPr lang="en"/>
              <a:t>Performance was better, so to improve, a random forest was implemented, and was used as the final model</a:t>
            </a:r>
            <a:endParaRPr/>
          </a:p>
          <a:p>
            <a:pPr indent="-355600" lvl="0" marL="457200" rtl="0" algn="l">
              <a:spcBef>
                <a:spcPts val="0"/>
              </a:spcBef>
              <a:spcAft>
                <a:spcPts val="0"/>
              </a:spcAft>
              <a:buSzPts val="2000"/>
              <a:buChar char="▣"/>
            </a:pPr>
            <a:r>
              <a:rPr lang="en"/>
              <a:t>Note: using duration did improve performance significantly, but was not used in the model for aforementioned reasons</a:t>
            </a:r>
            <a:endParaRPr/>
          </a:p>
        </p:txBody>
      </p:sp>
      <p:sp>
        <p:nvSpPr>
          <p:cNvPr id="175" name="Google Shape;175;p34"/>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Choice (Continued)</a:t>
            </a:r>
            <a:endParaRPr/>
          </a:p>
        </p:txBody>
      </p:sp>
      <p:sp>
        <p:nvSpPr>
          <p:cNvPr id="181" name="Google Shape;181;p35"/>
          <p:cNvSpPr txBox="1"/>
          <p:nvPr>
            <p:ph idx="1" type="body"/>
          </p:nvPr>
        </p:nvSpPr>
        <p:spPr>
          <a:xfrm>
            <a:off x="829650" y="1349175"/>
            <a:ext cx="7484700" cy="30675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a:t>Furthermore, very imbalanced dataset (~36,000 observations for y = 0, ~4,600 observations for y = 1)</a:t>
            </a:r>
            <a:endParaRPr/>
          </a:p>
          <a:p>
            <a:pPr indent="-355600" lvl="0" marL="457200" rtl="0" algn="l">
              <a:spcBef>
                <a:spcPts val="0"/>
              </a:spcBef>
              <a:spcAft>
                <a:spcPts val="0"/>
              </a:spcAft>
              <a:buSzPts val="2000"/>
              <a:buChar char="▣"/>
            </a:pPr>
            <a:r>
              <a:rPr lang="en"/>
              <a:t>Random forest is good for working with imbalance, over- and under-sampling used along with class weights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82" name="Google Shape;182;p35"/>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83" name="Google Shape;183;p35"/>
          <p:cNvPicPr preferRelativeResize="0"/>
          <p:nvPr/>
        </p:nvPicPr>
        <p:blipFill rotWithShape="1">
          <a:blip r:embed="rId3">
            <a:alphaModFix/>
          </a:blip>
          <a:srcRect b="19980" l="0" r="25160" t="0"/>
          <a:stretch/>
        </p:blipFill>
        <p:spPr>
          <a:xfrm>
            <a:off x="4611059" y="2756075"/>
            <a:ext cx="2394150" cy="1914750"/>
          </a:xfrm>
          <a:prstGeom prst="rect">
            <a:avLst/>
          </a:prstGeom>
          <a:noFill/>
          <a:ln>
            <a:noFill/>
          </a:ln>
        </p:spPr>
      </p:pic>
      <p:sp>
        <p:nvSpPr>
          <p:cNvPr id="184" name="Google Shape;184;p35"/>
          <p:cNvSpPr txBox="1"/>
          <p:nvPr>
            <p:ph idx="1" type="body"/>
          </p:nvPr>
        </p:nvSpPr>
        <p:spPr>
          <a:xfrm>
            <a:off x="2138788" y="3388950"/>
            <a:ext cx="2394300" cy="454200"/>
          </a:xfrm>
          <a:prstGeom prst="rect">
            <a:avLst/>
          </a:prstGeom>
        </p:spPr>
        <p:txBody>
          <a:bodyPr anchorCtr="0" anchor="ctr" bIns="91425" lIns="91425" spcFirstLastPara="1" rIns="91425" wrap="square" tIns="91425">
            <a:noAutofit/>
          </a:bodyPr>
          <a:lstStyle/>
          <a:p>
            <a:pPr indent="0" lvl="0" marL="0" rtl="0" algn="r">
              <a:spcBef>
                <a:spcPts val="600"/>
              </a:spcBef>
              <a:spcAft>
                <a:spcPts val="0"/>
              </a:spcAft>
              <a:buNone/>
            </a:pPr>
            <a:r>
              <a:rPr b="1" lang="en" sz="1200"/>
              <a:t>Confusion Matrix: </a:t>
            </a:r>
            <a:r>
              <a:rPr lang="en" sz="1200"/>
              <a:t>The results of using the model to predict test$y.</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Multiple Models</a:t>
            </a:r>
            <a:endParaRPr/>
          </a:p>
        </p:txBody>
      </p:sp>
      <p:sp>
        <p:nvSpPr>
          <p:cNvPr id="190" name="Google Shape;190;p36"/>
          <p:cNvSpPr txBox="1"/>
          <p:nvPr>
            <p:ph idx="1" type="body"/>
          </p:nvPr>
        </p:nvSpPr>
        <p:spPr>
          <a:xfrm>
            <a:off x="829650" y="1272975"/>
            <a:ext cx="7484700" cy="30675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a:t>As mentioned, first, a logistic regression model was attempted. However, as seen, the r-squared values for these models were very low. For example, the r-squared value for using duration to predict y (the highest r-squared value of any variable) was ~0.19.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91" name="Google Shape;191;p36"/>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2" name="Google Shape;192;p36"/>
          <p:cNvPicPr preferRelativeResize="0"/>
          <p:nvPr/>
        </p:nvPicPr>
        <p:blipFill>
          <a:blip r:embed="rId3">
            <a:alphaModFix/>
          </a:blip>
          <a:stretch>
            <a:fillRect/>
          </a:stretch>
        </p:blipFill>
        <p:spPr>
          <a:xfrm>
            <a:off x="1517800" y="3056350"/>
            <a:ext cx="6108400" cy="703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Multiple Models (Continued)</a:t>
            </a:r>
            <a:endParaRPr/>
          </a:p>
        </p:txBody>
      </p:sp>
      <p:sp>
        <p:nvSpPr>
          <p:cNvPr id="198" name="Google Shape;198;p37"/>
          <p:cNvSpPr txBox="1"/>
          <p:nvPr>
            <p:ph idx="1" type="body"/>
          </p:nvPr>
        </p:nvSpPr>
        <p:spPr>
          <a:xfrm>
            <a:off x="829650" y="1272975"/>
            <a:ext cx="4287300" cy="30675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a:t>The next model attempted is a tree model. This had pretty good results, comparable to the final model. However, I believed I could increase its performance with a random forest</a:t>
            </a:r>
            <a:endParaRPr/>
          </a:p>
        </p:txBody>
      </p:sp>
      <p:sp>
        <p:nvSpPr>
          <p:cNvPr id="199" name="Google Shape;199;p37"/>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00" name="Google Shape;200;p37"/>
          <p:cNvPicPr preferRelativeResize="0"/>
          <p:nvPr/>
        </p:nvPicPr>
        <p:blipFill>
          <a:blip r:embed="rId3">
            <a:alphaModFix/>
          </a:blip>
          <a:stretch>
            <a:fillRect/>
          </a:stretch>
        </p:blipFill>
        <p:spPr>
          <a:xfrm>
            <a:off x="5116938" y="1411300"/>
            <a:ext cx="3495675" cy="279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Testing Multiple Models (Continued)</a:t>
            </a:r>
            <a:endParaRPr/>
          </a:p>
        </p:txBody>
      </p:sp>
      <p:sp>
        <p:nvSpPr>
          <p:cNvPr id="206" name="Google Shape;206;p38"/>
          <p:cNvSpPr txBox="1"/>
          <p:nvPr>
            <p:ph idx="1" type="body"/>
          </p:nvPr>
        </p:nvSpPr>
        <p:spPr>
          <a:xfrm>
            <a:off x="545259" y="1272975"/>
            <a:ext cx="4522200" cy="3067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The first random forest model performed similarly (maybe worse) than the tree model. However, After using a random forest and using k-folds cross validation to find tune the model with an mtry value of 2, the model was able to be slightly more effective than the tree model. Therefore, this tuned random forest was chosen as the final model.</a:t>
            </a:r>
            <a:endParaRPr/>
          </a:p>
        </p:txBody>
      </p:sp>
      <p:sp>
        <p:nvSpPr>
          <p:cNvPr id="207" name="Google Shape;207;p38"/>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08" name="Google Shape;208;p38"/>
          <p:cNvPicPr preferRelativeResize="0"/>
          <p:nvPr/>
        </p:nvPicPr>
        <p:blipFill>
          <a:blip r:embed="rId3">
            <a:alphaModFix/>
          </a:blip>
          <a:stretch>
            <a:fillRect/>
          </a:stretch>
        </p:blipFill>
        <p:spPr>
          <a:xfrm>
            <a:off x="5980250" y="3063858"/>
            <a:ext cx="2080275" cy="1673392"/>
          </a:xfrm>
          <a:prstGeom prst="rect">
            <a:avLst/>
          </a:prstGeom>
          <a:noFill/>
          <a:ln>
            <a:noFill/>
          </a:ln>
        </p:spPr>
      </p:pic>
      <p:pic>
        <p:nvPicPr>
          <p:cNvPr id="209" name="Google Shape;209;p38"/>
          <p:cNvPicPr preferRelativeResize="0"/>
          <p:nvPr/>
        </p:nvPicPr>
        <p:blipFill>
          <a:blip r:embed="rId4">
            <a:alphaModFix/>
          </a:blip>
          <a:stretch>
            <a:fillRect/>
          </a:stretch>
        </p:blipFill>
        <p:spPr>
          <a:xfrm>
            <a:off x="5980262" y="910350"/>
            <a:ext cx="2080275" cy="1675625"/>
          </a:xfrm>
          <a:prstGeom prst="rect">
            <a:avLst/>
          </a:prstGeom>
          <a:noFill/>
          <a:ln>
            <a:noFill/>
          </a:ln>
        </p:spPr>
      </p:pic>
      <p:cxnSp>
        <p:nvCxnSpPr>
          <p:cNvPr id="210" name="Google Shape;210;p38"/>
          <p:cNvCxnSpPr>
            <a:stCxn id="209" idx="2"/>
            <a:endCxn id="208" idx="0"/>
          </p:cNvCxnSpPr>
          <p:nvPr/>
        </p:nvCxnSpPr>
        <p:spPr>
          <a:xfrm>
            <a:off x="7020400" y="2585975"/>
            <a:ext cx="0" cy="477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Tuning details of model</a:t>
            </a:r>
            <a:endParaRPr/>
          </a:p>
        </p:txBody>
      </p:sp>
      <p:sp>
        <p:nvSpPr>
          <p:cNvPr id="216" name="Google Shape;216;p39"/>
          <p:cNvSpPr txBox="1"/>
          <p:nvPr>
            <p:ph idx="1" type="body"/>
          </p:nvPr>
        </p:nvSpPr>
        <p:spPr>
          <a:xfrm>
            <a:off x="583344" y="1272975"/>
            <a:ext cx="4287300" cy="3067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800"/>
              <a:t>Because of the fact that random forests take a very long time to run (especially using repeated k-folds validation), I was not able to tune the mo</a:t>
            </a:r>
            <a:r>
              <a:rPr lang="en" sz="1800"/>
              <a:t>del perfectly with multiple attempts. However, I was able to find that an mtry value of 2 worked the best for my model. Furthermore, I did multiple tests of editing the class weights, the sampling method (under, over, both, and ROSE), changing the train-test split, and other factors to decide upon the current model</a:t>
            </a:r>
            <a:endParaRPr sz="1800"/>
          </a:p>
        </p:txBody>
      </p:sp>
      <p:sp>
        <p:nvSpPr>
          <p:cNvPr id="217" name="Google Shape;217;p39"/>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8" name="Google Shape;218;p39"/>
          <p:cNvPicPr preferRelativeResize="0"/>
          <p:nvPr/>
        </p:nvPicPr>
        <p:blipFill>
          <a:blip r:embed="rId3">
            <a:alphaModFix/>
          </a:blip>
          <a:stretch>
            <a:fillRect/>
          </a:stretch>
        </p:blipFill>
        <p:spPr>
          <a:xfrm>
            <a:off x="4870644" y="2297931"/>
            <a:ext cx="3722250" cy="10175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Model Evaluation with Test Data</a:t>
            </a:r>
            <a:endParaRPr/>
          </a:p>
        </p:txBody>
      </p:sp>
      <p:sp>
        <p:nvSpPr>
          <p:cNvPr id="224" name="Google Shape;224;p40"/>
          <p:cNvSpPr txBox="1"/>
          <p:nvPr>
            <p:ph idx="1" type="body"/>
          </p:nvPr>
        </p:nvSpPr>
        <p:spPr>
          <a:xfrm>
            <a:off x="829650" y="1272975"/>
            <a:ext cx="7484700" cy="3067500"/>
          </a:xfrm>
          <a:prstGeom prst="rect">
            <a:avLst/>
          </a:prstGeom>
        </p:spPr>
        <p:txBody>
          <a:bodyPr anchorCtr="0" anchor="ctr" bIns="91425" lIns="91425" spcFirstLastPara="1" rIns="91425" wrap="square" tIns="91425">
            <a:noAutofit/>
          </a:bodyPr>
          <a:lstStyle/>
          <a:p>
            <a:pPr indent="-349250" lvl="0" marL="457200" rtl="0" algn="l">
              <a:spcBef>
                <a:spcPts val="600"/>
              </a:spcBef>
              <a:spcAft>
                <a:spcPts val="0"/>
              </a:spcAft>
              <a:buSzPts val="1900"/>
              <a:buChar char="▣"/>
            </a:pPr>
            <a:r>
              <a:rPr lang="en" sz="1900"/>
              <a:t>Metrics</a:t>
            </a:r>
            <a:endParaRPr sz="1900"/>
          </a:p>
          <a:p>
            <a:pPr indent="-349250" lvl="1" marL="914400" rtl="0" algn="l">
              <a:spcBef>
                <a:spcPts val="0"/>
              </a:spcBef>
              <a:spcAft>
                <a:spcPts val="0"/>
              </a:spcAft>
              <a:buSzPts val="1900"/>
              <a:buChar char="○"/>
            </a:pPr>
            <a:r>
              <a:rPr lang="en" sz="1900"/>
              <a:t>Accuracy: ~85% (good considering duration was not used)</a:t>
            </a:r>
            <a:endParaRPr sz="1900"/>
          </a:p>
          <a:p>
            <a:pPr indent="-349250" lvl="1" marL="914400" rtl="0" algn="l">
              <a:spcBef>
                <a:spcPts val="0"/>
              </a:spcBef>
              <a:spcAft>
                <a:spcPts val="0"/>
              </a:spcAft>
              <a:buSzPts val="1900"/>
              <a:buChar char="○"/>
            </a:pPr>
            <a:r>
              <a:rPr lang="en" sz="1900"/>
              <a:t>Kappa: ~0.40 (moderate)</a:t>
            </a:r>
            <a:endParaRPr sz="1900"/>
          </a:p>
          <a:p>
            <a:pPr indent="-349250" lvl="1" marL="914400" rtl="0" algn="l">
              <a:spcBef>
                <a:spcPts val="0"/>
              </a:spcBef>
              <a:spcAft>
                <a:spcPts val="0"/>
              </a:spcAft>
              <a:buSzPts val="1900"/>
              <a:buChar char="○"/>
            </a:pPr>
            <a:r>
              <a:rPr lang="en" sz="1900"/>
              <a:t>F1 Score: ~0.91 (very good score, indicates high performance for model)</a:t>
            </a:r>
            <a:endParaRPr sz="1900"/>
          </a:p>
          <a:p>
            <a:pPr indent="-349250" lvl="1" marL="914400" rtl="0" algn="l">
              <a:spcBef>
                <a:spcPts val="0"/>
              </a:spcBef>
              <a:spcAft>
                <a:spcPts val="0"/>
              </a:spcAft>
              <a:buSzPts val="1900"/>
              <a:buChar char="○"/>
            </a:pPr>
            <a:r>
              <a:rPr lang="en" sz="1900"/>
              <a:t>Precision: ~0.95 (this describes the model’s ability to recognize only </a:t>
            </a:r>
            <a:r>
              <a:rPr lang="en" sz="1900"/>
              <a:t>relevant</a:t>
            </a:r>
            <a:r>
              <a:rPr lang="en" sz="1900"/>
              <a:t> points and not misclassify irrelevant ones, very high and good score)</a:t>
            </a:r>
            <a:endParaRPr sz="1900"/>
          </a:p>
          <a:p>
            <a:pPr indent="-349250" lvl="1" marL="914400" rtl="0" algn="l">
              <a:spcBef>
                <a:spcPts val="0"/>
              </a:spcBef>
              <a:spcAft>
                <a:spcPts val="0"/>
              </a:spcAft>
              <a:buSzPts val="1900"/>
              <a:buChar char="○"/>
            </a:pPr>
            <a:r>
              <a:rPr lang="en" sz="1900"/>
              <a:t>Recall: ~0.88 (describes the model’s ability to recognize all of the relevant points, a little lower but still good)</a:t>
            </a:r>
            <a:endParaRPr sz="1900"/>
          </a:p>
          <a:p>
            <a:pPr indent="-349250" lvl="1" marL="914400" rtl="0" algn="l">
              <a:spcBef>
                <a:spcPts val="0"/>
              </a:spcBef>
              <a:spcAft>
                <a:spcPts val="0"/>
              </a:spcAft>
              <a:buSzPts val="1900"/>
              <a:buChar char="○"/>
            </a:pPr>
            <a:r>
              <a:rPr lang="en" sz="1900"/>
              <a:t>AUC: ~0.78 (explained on next slide)</a:t>
            </a:r>
            <a:endParaRPr sz="1900"/>
          </a:p>
        </p:txBody>
      </p:sp>
      <p:sp>
        <p:nvSpPr>
          <p:cNvPr id="225" name="Google Shape;225;p40"/>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Evaluation with Test Data (Continued)</a:t>
            </a:r>
            <a:endParaRPr/>
          </a:p>
        </p:txBody>
      </p:sp>
      <p:sp>
        <p:nvSpPr>
          <p:cNvPr id="231" name="Google Shape;231;p41"/>
          <p:cNvSpPr txBox="1"/>
          <p:nvPr>
            <p:ph idx="1" type="body"/>
          </p:nvPr>
        </p:nvSpPr>
        <p:spPr>
          <a:xfrm>
            <a:off x="564050" y="1280825"/>
            <a:ext cx="3320700" cy="3067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900"/>
              <a:t>Using the model’s probability predictions instead of its classification predictions, we can construct an ROC-AUC curve. This curve gives us a AUC value of around 0.78, which is considered good and means </a:t>
            </a:r>
            <a:r>
              <a:rPr lang="en" sz="1900"/>
              <a:t>the</a:t>
            </a:r>
            <a:r>
              <a:rPr lang="en" sz="1900"/>
              <a:t> model is not making random guesses and is performing acceptably.</a:t>
            </a:r>
            <a:endParaRPr sz="1900"/>
          </a:p>
        </p:txBody>
      </p:sp>
      <p:sp>
        <p:nvSpPr>
          <p:cNvPr id="232" name="Google Shape;232;p41"/>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3" name="Google Shape;233;p41"/>
          <p:cNvPicPr preferRelativeResize="0"/>
          <p:nvPr/>
        </p:nvPicPr>
        <p:blipFill>
          <a:blip r:embed="rId3">
            <a:alphaModFix/>
          </a:blip>
          <a:stretch>
            <a:fillRect/>
          </a:stretch>
        </p:blipFill>
        <p:spPr>
          <a:xfrm>
            <a:off x="3884750" y="1280813"/>
            <a:ext cx="4810601" cy="2959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p:nvPr/>
        </p:nvSpPr>
        <p:spPr>
          <a:xfrm>
            <a:off x="0" y="-7620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erif"/>
              <a:ea typeface="PT Serif"/>
              <a:cs typeface="PT Serif"/>
              <a:sym typeface="PT Serif"/>
            </a:endParaRPr>
          </a:p>
        </p:txBody>
      </p:sp>
      <p:pic>
        <p:nvPicPr>
          <p:cNvPr id="239" name="Google Shape;239;p42"/>
          <p:cNvPicPr preferRelativeResize="0"/>
          <p:nvPr/>
        </p:nvPicPr>
        <p:blipFill rotWithShape="1">
          <a:blip r:embed="rId3">
            <a:alphaModFix/>
          </a:blip>
          <a:srcRect b="0" l="0" r="0" t="15916"/>
          <a:stretch/>
        </p:blipFill>
        <p:spPr>
          <a:xfrm>
            <a:off x="711275" y="213775"/>
            <a:ext cx="7721427" cy="3328650"/>
          </a:xfrm>
          <a:prstGeom prst="rect">
            <a:avLst/>
          </a:prstGeom>
          <a:noFill/>
          <a:ln>
            <a:noFill/>
          </a:ln>
        </p:spPr>
      </p:pic>
      <p:sp>
        <p:nvSpPr>
          <p:cNvPr id="240" name="Google Shape;240;p42"/>
          <p:cNvSpPr txBox="1"/>
          <p:nvPr>
            <p:ph idx="4294967295" type="body"/>
          </p:nvPr>
        </p:nvSpPr>
        <p:spPr>
          <a:xfrm>
            <a:off x="711275" y="3562675"/>
            <a:ext cx="7721400" cy="4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Variable Importance: </a:t>
            </a:r>
            <a:r>
              <a:rPr lang="en" sz="1200"/>
              <a:t>The variable importance plots indicates that the most important variables include number employed, 3-month euribor rate, employment variation rate, consumer price and confidence index, and the previous outcome. This might mean that the most important variables in predicting a possible client are not demographics about the client, but information about the current state of the economy or company. However, the model also indicates that the outcome of contacting a client previously, the age of a client, and the client’s job and education are also important features to analyze, along with others.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1619700" y="1839444"/>
            <a:ext cx="5904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a:p>
            <a:pPr indent="0" lvl="0" marL="0" rtl="0" algn="ctr">
              <a:spcBef>
                <a:spcPts val="0"/>
              </a:spcBef>
              <a:spcAft>
                <a:spcPts val="0"/>
              </a:spcAft>
              <a:buNone/>
            </a:pPr>
            <a:r>
              <a:rPr lang="en"/>
              <a:t>Dataset Info &amp; Question</a:t>
            </a:r>
            <a:endParaRPr/>
          </a:p>
        </p:txBody>
      </p:sp>
      <p:sp>
        <p:nvSpPr>
          <p:cNvPr id="102" name="Google Shape;102;p25"/>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ctrTitle"/>
          </p:nvPr>
        </p:nvSpPr>
        <p:spPr>
          <a:xfrm>
            <a:off x="1353000" y="1839444"/>
            <a:ext cx="64380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a:t>
            </a:r>
            <a:r>
              <a:rPr lang="en"/>
              <a:t>.</a:t>
            </a:r>
            <a:endParaRPr/>
          </a:p>
          <a:p>
            <a:pPr indent="0" lvl="0" marL="0" rtl="0" algn="ctr">
              <a:spcBef>
                <a:spcPts val="0"/>
              </a:spcBef>
              <a:spcAft>
                <a:spcPts val="0"/>
              </a:spcAft>
              <a:buNone/>
            </a:pPr>
            <a:r>
              <a:rPr lang="en"/>
              <a:t>Final Results and Conclusion</a:t>
            </a:r>
            <a:endParaRPr/>
          </a:p>
        </p:txBody>
      </p:sp>
      <p:sp>
        <p:nvSpPr>
          <p:cNvPr id="246" name="Google Shape;246;p43"/>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Results/Conclusions</a:t>
            </a:r>
            <a:endParaRPr/>
          </a:p>
        </p:txBody>
      </p:sp>
      <p:sp>
        <p:nvSpPr>
          <p:cNvPr id="252" name="Google Shape;252;p44"/>
          <p:cNvSpPr txBox="1"/>
          <p:nvPr>
            <p:ph idx="1" type="body"/>
          </p:nvPr>
        </p:nvSpPr>
        <p:spPr>
          <a:xfrm>
            <a:off x="829650" y="1196775"/>
            <a:ext cx="7484700" cy="3067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1600"/>
              <a:t>It is clear that a bank’s marketing success can benefit from several factors. First, it is clear that the economy is a big indicator of marketing success for banks. Some of the most </a:t>
            </a:r>
            <a:r>
              <a:rPr lang="en" sz="1600"/>
              <a:t>important</a:t>
            </a:r>
            <a:r>
              <a:rPr lang="en" sz="1600"/>
              <a:t> variables in the model included the 3-month euribor interest rate, the employment variation rate, the consumer confidence index, and the consumer price index. These are all indicators of the economy and point towards that being a big factor. However, there are also many </a:t>
            </a:r>
            <a:r>
              <a:rPr lang="en" sz="1600"/>
              <a:t>variables</a:t>
            </a:r>
            <a:r>
              <a:rPr lang="en" sz="1600"/>
              <a:t> in the control of banks for them to improve their marketing. For example, it is evident that there is a positive relationship between marketing success and the number of employees a bank has. The number of employees may affect how the bank is viewed in terms of prestige. Also, it is evident that clients contacted in a previous campaign and those that are employed have a higher chance of subscribing. However, the most important thing may be conducting marketing campaigns at a time with stability in the economy economy and higher interest rates.</a:t>
            </a:r>
            <a:endParaRPr sz="1600"/>
          </a:p>
        </p:txBody>
      </p:sp>
      <p:sp>
        <p:nvSpPr>
          <p:cNvPr id="253" name="Google Shape;253;p44"/>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“Bank Marketing” from UC Irvine Machine Learning Repository</a:t>
            </a:r>
            <a:endParaRPr/>
          </a:p>
        </p:txBody>
      </p:sp>
      <p:sp>
        <p:nvSpPr>
          <p:cNvPr id="108" name="Google Shape;108;p26"/>
          <p:cNvSpPr txBox="1"/>
          <p:nvPr>
            <p:ph idx="1" type="body"/>
          </p:nvPr>
        </p:nvSpPr>
        <p:spPr>
          <a:xfrm>
            <a:off x="829650" y="1272975"/>
            <a:ext cx="7484700" cy="30675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u="sng">
                <a:solidFill>
                  <a:schemeClr val="hlink"/>
                </a:solidFill>
                <a:hlinkClick r:id="rId3"/>
              </a:rPr>
              <a:t>https://archive.ics.uci.edu/dataset/222/bank+marketing</a:t>
            </a:r>
            <a:endParaRPr/>
          </a:p>
          <a:p>
            <a:pPr indent="-355600" lvl="0" marL="457200" rtl="0" algn="l">
              <a:spcBef>
                <a:spcPts val="0"/>
              </a:spcBef>
              <a:spcAft>
                <a:spcPts val="0"/>
              </a:spcAft>
              <a:buSzPts val="2000"/>
              <a:buChar char="▣"/>
            </a:pPr>
            <a:r>
              <a:rPr lang="en"/>
              <a:t>Data collected from bank marketing campaigns. Goal is to classify if a client will subscribe (y = 1) or not (y = 0).</a:t>
            </a:r>
            <a:endParaRPr/>
          </a:p>
          <a:p>
            <a:pPr indent="-355600" lvl="0" marL="457200" rtl="0" algn="l">
              <a:spcBef>
                <a:spcPts val="0"/>
              </a:spcBef>
              <a:spcAft>
                <a:spcPts val="0"/>
              </a:spcAft>
              <a:buSzPts val="2000"/>
              <a:buChar char="▣"/>
            </a:pPr>
            <a:r>
              <a:rPr lang="en"/>
              <a:t>Features: age, job, marital, education, default, housing, loan, contact, day of week, duration, campaign, previous, previous </a:t>
            </a:r>
            <a:r>
              <a:rPr lang="en"/>
              <a:t>outcome, employment variation rate, consumer price index, consumer confidence index, 3 month euribor rate, number employed, y</a:t>
            </a:r>
            <a:endParaRPr/>
          </a:p>
          <a:p>
            <a:pPr indent="-355600" lvl="0" marL="457200" rtl="0" algn="l">
              <a:spcBef>
                <a:spcPts val="0"/>
              </a:spcBef>
              <a:spcAft>
                <a:spcPts val="0"/>
              </a:spcAft>
              <a:buSzPts val="2000"/>
              <a:buChar char="▣"/>
            </a:pPr>
            <a:r>
              <a:rPr lang="en"/>
              <a:t>Duration is not used in model as it is data collected after a call, goal is to predict before calling</a:t>
            </a:r>
            <a:endParaRPr/>
          </a:p>
        </p:txBody>
      </p:sp>
      <p:sp>
        <p:nvSpPr>
          <p:cNvPr id="109" name="Google Shape;109;p26"/>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“Bank Marketing” from UC Irvine Machine Learning Repository (Continued)</a:t>
            </a:r>
            <a:endParaRPr/>
          </a:p>
        </p:txBody>
      </p:sp>
      <p:sp>
        <p:nvSpPr>
          <p:cNvPr id="115" name="Google Shape;115;p27"/>
          <p:cNvSpPr txBox="1"/>
          <p:nvPr>
            <p:ph idx="1" type="body"/>
          </p:nvPr>
        </p:nvSpPr>
        <p:spPr>
          <a:xfrm>
            <a:off x="829650" y="1272975"/>
            <a:ext cx="7484700" cy="3067500"/>
          </a:xfrm>
          <a:prstGeom prst="rect">
            <a:avLst/>
          </a:prstGeom>
        </p:spPr>
        <p:txBody>
          <a:bodyPr anchorCtr="0" anchor="ctr" bIns="91425" lIns="91425" spcFirstLastPara="1" rIns="91425" wrap="square" tIns="91425">
            <a:noAutofit/>
          </a:bodyPr>
          <a:lstStyle/>
          <a:p>
            <a:pPr indent="-355600" lvl="0" marL="457200" rtl="0" algn="l">
              <a:spcBef>
                <a:spcPts val="600"/>
              </a:spcBef>
              <a:spcAft>
                <a:spcPts val="0"/>
              </a:spcAft>
              <a:buSzPts val="2000"/>
              <a:buChar char="▣"/>
            </a:pPr>
            <a:r>
              <a:rPr lang="en"/>
              <a:t>Around 40,000 observations used</a:t>
            </a:r>
            <a:endParaRPr/>
          </a:p>
          <a:p>
            <a:pPr indent="-355600" lvl="0" marL="457200" rtl="0" algn="l">
              <a:spcBef>
                <a:spcPts val="0"/>
              </a:spcBef>
              <a:spcAft>
                <a:spcPts val="0"/>
              </a:spcAft>
              <a:buSzPts val="2000"/>
              <a:buChar char="▣"/>
            </a:pPr>
            <a:r>
              <a:rPr lang="en"/>
              <a:t>Because data was collected in marketing campaigns, some null/unknown values because of clients’ unwillingness to provide certain information</a:t>
            </a:r>
            <a:endParaRPr/>
          </a:p>
          <a:p>
            <a:pPr indent="-355600" lvl="0" marL="457200" rtl="0" algn="l">
              <a:spcBef>
                <a:spcPts val="0"/>
              </a:spcBef>
              <a:spcAft>
                <a:spcPts val="0"/>
              </a:spcAft>
              <a:buSzPts val="2000"/>
              <a:buChar char="▣"/>
            </a:pPr>
            <a:r>
              <a:rPr lang="en"/>
              <a:t>Data collected from 2008 to 2010</a:t>
            </a:r>
            <a:endParaRPr/>
          </a:p>
          <a:p>
            <a:pPr indent="-355600" lvl="0" marL="457200" rtl="0" algn="l">
              <a:spcBef>
                <a:spcPts val="0"/>
              </a:spcBef>
              <a:spcAft>
                <a:spcPts val="0"/>
              </a:spcAft>
              <a:buSzPts val="2000"/>
              <a:buChar char="▣"/>
            </a:pPr>
            <a:r>
              <a:rPr lang="en"/>
              <a:t>Important summary statistics:</a:t>
            </a:r>
            <a:endParaRPr/>
          </a:p>
          <a:p>
            <a:pPr indent="-355600" lvl="1" marL="914400" rtl="0" algn="l">
              <a:spcBef>
                <a:spcPts val="0"/>
              </a:spcBef>
              <a:spcAft>
                <a:spcPts val="0"/>
              </a:spcAft>
              <a:buSzPts val="2000"/>
              <a:buChar char="○"/>
            </a:pPr>
            <a:r>
              <a:rPr lang="en"/>
              <a:t>High range in things like employment variation rate, consumer confidence index, and 3 month euribor rate because data collection began during Great Recession. Good because it allows us to analyze these variables’ relationship with output variable (y) better</a:t>
            </a:r>
            <a:endParaRPr/>
          </a:p>
        </p:txBody>
      </p:sp>
      <p:sp>
        <p:nvSpPr>
          <p:cNvPr id="116" name="Google Shape;116;p27"/>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88955" y="3383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“Bank Marketing” from UC Irvine Machine Learning Repository (Continued)</a:t>
            </a:r>
            <a:endParaRPr/>
          </a:p>
        </p:txBody>
      </p:sp>
      <p:sp>
        <p:nvSpPr>
          <p:cNvPr id="122" name="Google Shape;122;p28"/>
          <p:cNvSpPr txBox="1"/>
          <p:nvPr>
            <p:ph idx="1" type="body"/>
          </p:nvPr>
        </p:nvSpPr>
        <p:spPr>
          <a:xfrm>
            <a:off x="829650" y="1272975"/>
            <a:ext cx="7484700" cy="3067500"/>
          </a:xfrm>
          <a:prstGeom prst="rect">
            <a:avLst/>
          </a:prstGeom>
        </p:spPr>
        <p:txBody>
          <a:bodyPr anchorCtr="0" anchor="ctr" bIns="91425" lIns="91425" spcFirstLastPara="1" rIns="91425" wrap="square" tIns="91425">
            <a:noAutofit/>
          </a:bodyPr>
          <a:lstStyle/>
          <a:p>
            <a:pPr indent="-355600" lvl="1" marL="914400" rtl="0" algn="l">
              <a:spcBef>
                <a:spcPts val="480"/>
              </a:spcBef>
              <a:spcAft>
                <a:spcPts val="0"/>
              </a:spcAft>
              <a:buSzPts val="2000"/>
              <a:buChar char="○"/>
            </a:pPr>
            <a:r>
              <a:rPr lang="en"/>
              <a:t>Low amount of “yes” values for the output variable (y). Makes data </a:t>
            </a:r>
            <a:r>
              <a:rPr lang="en"/>
              <a:t>imbalanced</a:t>
            </a:r>
            <a:r>
              <a:rPr lang="en"/>
              <a:t>, requires using class weights in random forest + sampling techniques (I used undersampling of the majority class)</a:t>
            </a:r>
            <a:endParaRPr/>
          </a:p>
          <a:p>
            <a:pPr indent="-355600" lvl="1" marL="914400" rtl="0" algn="l">
              <a:spcBef>
                <a:spcPts val="0"/>
              </a:spcBef>
              <a:spcAft>
                <a:spcPts val="0"/>
              </a:spcAft>
              <a:buSzPts val="2000"/>
              <a:buChar char="○"/>
            </a:pPr>
            <a:r>
              <a:rPr lang="en"/>
              <a:t>Were some outliers for the campaign variable (mean was around 2.6 and 3rd quartile was 3 while max was 56), but shouldn’t matter too much because random forest is robust to outliers</a:t>
            </a:r>
            <a:endParaRPr/>
          </a:p>
          <a:p>
            <a:pPr indent="0" lvl="0" marL="91440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3" name="Google Shape;123;p28"/>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9"/>
          <p:cNvSpPr txBox="1"/>
          <p:nvPr>
            <p:ph type="ctrTitle"/>
          </p:nvPr>
        </p:nvSpPr>
        <p:spPr>
          <a:xfrm>
            <a:off x="1619700" y="1839444"/>
            <a:ext cx="59046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r>
              <a:rPr lang="en"/>
              <a:t>.</a:t>
            </a:r>
            <a:endParaRPr/>
          </a:p>
          <a:p>
            <a:pPr indent="0" lvl="0" marL="0" rtl="0" algn="ctr">
              <a:spcBef>
                <a:spcPts val="0"/>
              </a:spcBef>
              <a:spcAft>
                <a:spcPts val="0"/>
              </a:spcAft>
              <a:buNone/>
            </a:pPr>
            <a:r>
              <a:rPr lang="en"/>
              <a:t>Exploratory Analysis</a:t>
            </a:r>
            <a:endParaRPr/>
          </a:p>
        </p:txBody>
      </p:sp>
      <p:sp>
        <p:nvSpPr>
          <p:cNvPr id="129" name="Google Shape;129;p29"/>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erif"/>
              <a:ea typeface="PT Serif"/>
              <a:cs typeface="PT Serif"/>
              <a:sym typeface="PT Serif"/>
            </a:endParaRPr>
          </a:p>
        </p:txBody>
      </p:sp>
      <p:sp>
        <p:nvSpPr>
          <p:cNvPr id="135" name="Google Shape;135;p30"/>
          <p:cNvSpPr txBox="1"/>
          <p:nvPr>
            <p:ph idx="4294967295" type="title"/>
          </p:nvPr>
        </p:nvSpPr>
        <p:spPr>
          <a:xfrm>
            <a:off x="388955" y="1859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Analysis</a:t>
            </a:r>
            <a:endParaRPr/>
          </a:p>
        </p:txBody>
      </p:sp>
      <p:sp>
        <p:nvSpPr>
          <p:cNvPr id="136" name="Google Shape;136;p30"/>
          <p:cNvSpPr txBox="1"/>
          <p:nvPr>
            <p:ph idx="4294967295" type="body"/>
          </p:nvPr>
        </p:nvSpPr>
        <p:spPr>
          <a:xfrm>
            <a:off x="388950" y="948500"/>
            <a:ext cx="3308400" cy="394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There is a large distribution of the employment variation rate. This is because of the fact that the data collection started in 2008, during the Great Recession. This is also the reason for the large variation and low values in the consumer confidence index. This is good as it allows us to further examine the effect of the economy on the y value. Y, as shown, is </a:t>
            </a:r>
            <a:r>
              <a:rPr lang="en" sz="1300"/>
              <a:t>imbalanced, which was part of the decision of using sampling techniques and a random forest model. Finally, default had a very few amount of “yes” values. This is probably because these people did not want to disclose this private information. Even though they are outliers, the random forest model is robust to deal with this too.</a:t>
            </a:r>
            <a:endParaRPr sz="1300"/>
          </a:p>
        </p:txBody>
      </p:sp>
      <p:sp>
        <p:nvSpPr>
          <p:cNvPr id="137" name="Google Shape;137;p30"/>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38" name="Google Shape;138;p30"/>
          <p:cNvPicPr preferRelativeResize="0"/>
          <p:nvPr/>
        </p:nvPicPr>
        <p:blipFill>
          <a:blip r:embed="rId3">
            <a:alphaModFix/>
          </a:blip>
          <a:stretch>
            <a:fillRect/>
          </a:stretch>
        </p:blipFill>
        <p:spPr>
          <a:xfrm>
            <a:off x="3975174" y="948499"/>
            <a:ext cx="4502150" cy="2145100"/>
          </a:xfrm>
          <a:prstGeom prst="rect">
            <a:avLst/>
          </a:prstGeom>
          <a:noFill/>
          <a:ln>
            <a:noFill/>
          </a:ln>
        </p:spPr>
      </p:pic>
      <p:pic>
        <p:nvPicPr>
          <p:cNvPr id="139" name="Google Shape;139;p30"/>
          <p:cNvPicPr preferRelativeResize="0"/>
          <p:nvPr/>
        </p:nvPicPr>
        <p:blipFill rotWithShape="1">
          <a:blip r:embed="rId4">
            <a:alphaModFix/>
          </a:blip>
          <a:srcRect b="13097" l="467" r="0" t="9359"/>
          <a:stretch/>
        </p:blipFill>
        <p:spPr>
          <a:xfrm>
            <a:off x="4343275" y="3192400"/>
            <a:ext cx="3765950" cy="180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erif"/>
              <a:ea typeface="PT Serif"/>
              <a:cs typeface="PT Serif"/>
              <a:sym typeface="PT Serif"/>
            </a:endParaRPr>
          </a:p>
        </p:txBody>
      </p:sp>
      <p:sp>
        <p:nvSpPr>
          <p:cNvPr id="145" name="Google Shape;145;p31"/>
          <p:cNvSpPr txBox="1"/>
          <p:nvPr>
            <p:ph idx="4294967295" type="title"/>
          </p:nvPr>
        </p:nvSpPr>
        <p:spPr>
          <a:xfrm>
            <a:off x="388955" y="1859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Analysis</a:t>
            </a:r>
            <a:endParaRPr/>
          </a:p>
        </p:txBody>
      </p:sp>
      <p:sp>
        <p:nvSpPr>
          <p:cNvPr id="146" name="Google Shape;146;p31"/>
          <p:cNvSpPr txBox="1"/>
          <p:nvPr>
            <p:ph idx="4294967295" type="body"/>
          </p:nvPr>
        </p:nvSpPr>
        <p:spPr>
          <a:xfrm>
            <a:off x="388950" y="948500"/>
            <a:ext cx="3308400" cy="394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There seems to be a negative relationship between the consumer price index and confidence index. Furthermore, it seems that this relationship is </a:t>
            </a:r>
            <a:r>
              <a:rPr lang="en" sz="1300"/>
              <a:t>positively</a:t>
            </a:r>
            <a:r>
              <a:rPr lang="en" sz="1300"/>
              <a:t> tied to the “yes” outcome in y, meaning that a higher price index and lower confidence index means more “yes” in y. </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rPr lang="en" sz="1300"/>
              <a:t>There is a loosely negative relationship between age and duration of call. It also seems that most of the “yes” responses come from younger people.</a:t>
            </a:r>
            <a:endParaRPr sz="1300"/>
          </a:p>
        </p:txBody>
      </p:sp>
      <p:sp>
        <p:nvSpPr>
          <p:cNvPr id="147" name="Google Shape;147;p31"/>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8" name="Google Shape;148;p31"/>
          <p:cNvPicPr preferRelativeResize="0"/>
          <p:nvPr/>
        </p:nvPicPr>
        <p:blipFill>
          <a:blip r:embed="rId3">
            <a:alphaModFix/>
          </a:blip>
          <a:stretch>
            <a:fillRect/>
          </a:stretch>
        </p:blipFill>
        <p:spPr>
          <a:xfrm>
            <a:off x="5071049" y="719900"/>
            <a:ext cx="3683999" cy="2267100"/>
          </a:xfrm>
          <a:prstGeom prst="rect">
            <a:avLst/>
          </a:prstGeom>
          <a:noFill/>
          <a:ln>
            <a:noFill/>
          </a:ln>
        </p:spPr>
      </p:pic>
      <p:pic>
        <p:nvPicPr>
          <p:cNvPr id="149" name="Google Shape;149;p31"/>
          <p:cNvPicPr preferRelativeResize="0"/>
          <p:nvPr/>
        </p:nvPicPr>
        <p:blipFill>
          <a:blip r:embed="rId4">
            <a:alphaModFix/>
          </a:blip>
          <a:stretch>
            <a:fillRect/>
          </a:stretch>
        </p:blipFill>
        <p:spPr>
          <a:xfrm>
            <a:off x="5141850" y="2997100"/>
            <a:ext cx="3308400" cy="20482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T Serif"/>
              <a:ea typeface="PT Serif"/>
              <a:cs typeface="PT Serif"/>
              <a:sym typeface="PT Serif"/>
            </a:endParaRPr>
          </a:p>
        </p:txBody>
      </p:sp>
      <p:sp>
        <p:nvSpPr>
          <p:cNvPr id="155" name="Google Shape;155;p32"/>
          <p:cNvSpPr txBox="1"/>
          <p:nvPr>
            <p:ph idx="4294967295" type="title"/>
          </p:nvPr>
        </p:nvSpPr>
        <p:spPr>
          <a:xfrm>
            <a:off x="388955" y="185906"/>
            <a:ext cx="8366100" cy="76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Analysis: Chi-Squared Tests</a:t>
            </a:r>
            <a:endParaRPr/>
          </a:p>
        </p:txBody>
      </p:sp>
      <p:sp>
        <p:nvSpPr>
          <p:cNvPr id="156" name="Google Shape;156;p32"/>
          <p:cNvSpPr txBox="1"/>
          <p:nvPr>
            <p:ph idx="4294967295" type="body"/>
          </p:nvPr>
        </p:nvSpPr>
        <p:spPr>
          <a:xfrm>
            <a:off x="388950" y="948500"/>
            <a:ext cx="4028400" cy="39411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SzPts val="1300"/>
              <a:buChar char="▣"/>
            </a:pPr>
            <a:r>
              <a:rPr lang="en" sz="1300"/>
              <a:t>It seems that the education (1 - 7) variable is positively correlated with y (0 - 1). As job increases, the ratio of 1 to 0 of y increases.</a:t>
            </a:r>
            <a:endParaRPr sz="1300"/>
          </a:p>
          <a:p>
            <a:pPr indent="-311150" lvl="0" marL="457200" rtl="0" algn="l">
              <a:spcBef>
                <a:spcPts val="0"/>
              </a:spcBef>
              <a:spcAft>
                <a:spcPts val="0"/>
              </a:spcAft>
              <a:buSzPts val="1300"/>
              <a:buChar char="▣"/>
            </a:pPr>
            <a:r>
              <a:rPr lang="en" sz="1300"/>
              <a:t>Previous outcome (-1 to 1, nonexistent, no, and yes) is also highly positively correlated with y.</a:t>
            </a:r>
            <a:endParaRPr sz="1300"/>
          </a:p>
          <a:p>
            <a:pPr indent="-311150" lvl="0" marL="457200" rtl="0" algn="l">
              <a:spcBef>
                <a:spcPts val="0"/>
              </a:spcBef>
              <a:spcAft>
                <a:spcPts val="0"/>
              </a:spcAft>
              <a:buSzPts val="1300"/>
              <a:buChar char="▣"/>
            </a:pPr>
            <a:r>
              <a:rPr lang="en" sz="1300"/>
              <a:t>The number of previous contacts (0 - 7) is also positively correlated with y.</a:t>
            </a:r>
            <a:endParaRPr sz="1300"/>
          </a:p>
          <a:p>
            <a:pPr indent="-311150" lvl="0" marL="457200" rtl="0" algn="l">
              <a:spcBef>
                <a:spcPts val="0"/>
              </a:spcBef>
              <a:spcAft>
                <a:spcPts val="0"/>
              </a:spcAft>
              <a:buSzPts val="1300"/>
              <a:buChar char="▣"/>
            </a:pPr>
            <a:r>
              <a:rPr lang="en" sz="1300"/>
              <a:t>The number of contacts during this campaign until a response was received (1 to 56 but only 13 shown) is </a:t>
            </a:r>
            <a:r>
              <a:rPr lang="en" sz="1300"/>
              <a:t>negatively</a:t>
            </a:r>
            <a:r>
              <a:rPr lang="en" sz="1300"/>
              <a:t> correlated to y, and as the number of contacts go on, the ratio of a value of 1 to 0 is reduced.</a:t>
            </a:r>
            <a:endParaRPr sz="1300"/>
          </a:p>
          <a:p>
            <a:pPr indent="-311150" lvl="0" marL="457200" rtl="0" algn="l">
              <a:spcBef>
                <a:spcPts val="0"/>
              </a:spcBef>
              <a:spcAft>
                <a:spcPts val="0"/>
              </a:spcAft>
              <a:buSzPts val="1300"/>
              <a:buChar char="▣"/>
            </a:pPr>
            <a:r>
              <a:rPr lang="en" sz="1300"/>
              <a:t>Marital state (1 to 3) and housing (0 to 1) seem to be slightly correlated, but the higher p-value indicates that it is probably due to random chance.</a:t>
            </a:r>
            <a:endParaRPr sz="1300"/>
          </a:p>
          <a:p>
            <a:pPr indent="0" lvl="0" marL="0" rtl="0" algn="l">
              <a:spcBef>
                <a:spcPts val="600"/>
              </a:spcBef>
              <a:spcAft>
                <a:spcPts val="0"/>
              </a:spcAft>
              <a:buNone/>
            </a:pPr>
            <a:r>
              <a:t/>
            </a:r>
            <a:endParaRPr sz="1300"/>
          </a:p>
        </p:txBody>
      </p:sp>
      <p:sp>
        <p:nvSpPr>
          <p:cNvPr id="157" name="Google Shape;157;p32"/>
          <p:cNvSpPr txBox="1"/>
          <p:nvPr>
            <p:ph idx="12" type="sldNum"/>
          </p:nvPr>
        </p:nvSpPr>
        <p:spPr>
          <a:xfrm>
            <a:off x="4297650" y="4419838"/>
            <a:ext cx="5487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58" name="Google Shape;158;p32"/>
          <p:cNvPicPr preferRelativeResize="0"/>
          <p:nvPr/>
        </p:nvPicPr>
        <p:blipFill>
          <a:blip r:embed="rId3">
            <a:alphaModFix/>
          </a:blip>
          <a:stretch>
            <a:fillRect/>
          </a:stretch>
        </p:blipFill>
        <p:spPr>
          <a:xfrm>
            <a:off x="4417400" y="948488"/>
            <a:ext cx="4381500" cy="676275"/>
          </a:xfrm>
          <a:prstGeom prst="rect">
            <a:avLst/>
          </a:prstGeom>
          <a:noFill/>
          <a:ln>
            <a:noFill/>
          </a:ln>
        </p:spPr>
      </p:pic>
      <p:pic>
        <p:nvPicPr>
          <p:cNvPr id="159" name="Google Shape;159;p32"/>
          <p:cNvPicPr preferRelativeResize="0"/>
          <p:nvPr/>
        </p:nvPicPr>
        <p:blipFill>
          <a:blip r:embed="rId4">
            <a:alphaModFix/>
          </a:blip>
          <a:stretch>
            <a:fillRect/>
          </a:stretch>
        </p:blipFill>
        <p:spPr>
          <a:xfrm>
            <a:off x="4417388" y="1624775"/>
            <a:ext cx="1895475" cy="647700"/>
          </a:xfrm>
          <a:prstGeom prst="rect">
            <a:avLst/>
          </a:prstGeom>
          <a:noFill/>
          <a:ln>
            <a:noFill/>
          </a:ln>
        </p:spPr>
      </p:pic>
      <p:pic>
        <p:nvPicPr>
          <p:cNvPr id="160" name="Google Shape;160;p32"/>
          <p:cNvPicPr preferRelativeResize="0"/>
          <p:nvPr/>
        </p:nvPicPr>
        <p:blipFill>
          <a:blip r:embed="rId5">
            <a:alphaModFix/>
          </a:blip>
          <a:stretch>
            <a:fillRect/>
          </a:stretch>
        </p:blipFill>
        <p:spPr>
          <a:xfrm>
            <a:off x="4417349" y="2272475"/>
            <a:ext cx="4328551" cy="550750"/>
          </a:xfrm>
          <a:prstGeom prst="rect">
            <a:avLst/>
          </a:prstGeom>
          <a:noFill/>
          <a:ln>
            <a:noFill/>
          </a:ln>
        </p:spPr>
      </p:pic>
      <p:pic>
        <p:nvPicPr>
          <p:cNvPr id="161" name="Google Shape;161;p32"/>
          <p:cNvPicPr preferRelativeResize="0"/>
          <p:nvPr/>
        </p:nvPicPr>
        <p:blipFill>
          <a:blip r:embed="rId6">
            <a:alphaModFix/>
          </a:blip>
          <a:stretch>
            <a:fillRect/>
          </a:stretch>
        </p:blipFill>
        <p:spPr>
          <a:xfrm>
            <a:off x="4417350" y="2822575"/>
            <a:ext cx="4328550" cy="399486"/>
          </a:xfrm>
          <a:prstGeom prst="rect">
            <a:avLst/>
          </a:prstGeom>
          <a:noFill/>
          <a:ln>
            <a:noFill/>
          </a:ln>
        </p:spPr>
      </p:pic>
      <p:pic>
        <p:nvPicPr>
          <p:cNvPr id="162" name="Google Shape;162;p32"/>
          <p:cNvPicPr preferRelativeResize="0"/>
          <p:nvPr/>
        </p:nvPicPr>
        <p:blipFill>
          <a:blip r:embed="rId7">
            <a:alphaModFix/>
          </a:blip>
          <a:stretch>
            <a:fillRect/>
          </a:stretch>
        </p:blipFill>
        <p:spPr>
          <a:xfrm>
            <a:off x="4417400" y="3222050"/>
            <a:ext cx="3507650" cy="152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