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83" r:id="rId5"/>
    <p:sldId id="284" r:id="rId6"/>
    <p:sldId id="285" r:id="rId7"/>
    <p:sldId id="300" r:id="rId8"/>
    <p:sldId id="259" r:id="rId9"/>
    <p:sldId id="286" r:id="rId10"/>
    <p:sldId id="287" r:id="rId11"/>
    <p:sldId id="289" r:id="rId12"/>
    <p:sldId id="291" r:id="rId13"/>
    <p:sldId id="288" r:id="rId14"/>
    <p:sldId id="260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1" r:id="rId24"/>
    <p:sldId id="303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8"/>
            <p14:sldId id="257"/>
            <p14:sldId id="283"/>
            <p14:sldId id="284"/>
            <p14:sldId id="285"/>
            <p14:sldId id="300"/>
          </p14:sldIdLst>
        </p14:section>
        <p14:section name="Cosine Similarity" id="{6844172C-9703-4DC7-908A-C23538616A3C}">
          <p14:sldIdLst>
            <p14:sldId id="259"/>
            <p14:sldId id="286"/>
            <p14:sldId id="287"/>
            <p14:sldId id="289"/>
            <p14:sldId id="291"/>
          </p14:sldIdLst>
        </p14:section>
        <p14:section name="Machine Learning Approach" id="{66737F24-1C36-4DF4-A00F-927A3F1468AC}">
          <p14:sldIdLst>
            <p14:sldId id="288"/>
            <p14:sldId id="260"/>
            <p14:sldId id="290"/>
            <p14:sldId id="292"/>
            <p14:sldId id="293"/>
          </p14:sldIdLst>
        </p14:section>
        <p14:section name="Conclusion" id="{A08F0015-E7F5-4E26-BBAF-AEE4F9A16AD2}">
          <p14:sldIdLst>
            <p14:sldId id="294"/>
            <p14:sldId id="295"/>
            <p14:sldId id="296"/>
            <p14:sldId id="297"/>
            <p14:sldId id="298"/>
            <p14:sldId id="301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310D0-0373-4477-8653-357C1BD30D1F}" v="4409" dt="2019-04-07T20:50:36.097"/>
    <p1510:client id="{C6830387-3965-0CDA-1D9C-225EE2DAEC43}" v="760" dt="2019-04-07T17:38:14.513"/>
    <p1510:client id="{CB7C2C44-FA1B-3991-7DA8-23FD15DC4140}" v="202" dt="2019-04-07T19:18:51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1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CA" dirty="0"/>
              <a:t>Quora Question Pairs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cs typeface="Segoe UI Light"/>
              </a:rPr>
              <a:t>Aman Arya (B00816348) and Navneet Singh (B00810744)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144AF-2976-415A-A08F-3D04E984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 Light"/>
              </a:rPr>
              <a:t>Cosine Similarity</a:t>
            </a:r>
          </a:p>
          <a:p>
            <a:endParaRPr lang="en-US" dirty="0">
              <a:cs typeface="Segoe UI Light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A9C9BE4-4B3E-433D-84FE-E7B9D917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126" y="1463936"/>
            <a:ext cx="10409813" cy="888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Calculate Cosine Similarity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F416B-3EA1-4A95-A78E-B15BD61D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54003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/>
                <a:cs typeface="Segoe UI Semibold"/>
              </a:rPr>
              <a:t>3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C6D0C31-68B4-42EE-86B8-F0DC1DCF626F}"/>
              </a:ext>
            </a:extLst>
          </p:cNvPr>
          <p:cNvSpPr txBox="1">
            <a:spLocks/>
          </p:cNvSpPr>
          <p:nvPr/>
        </p:nvSpPr>
        <p:spPr>
          <a:xfrm>
            <a:off x="2048394" y="1975770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>
                <a:latin typeface="Segoe UI Light"/>
                <a:cs typeface="Segoe UI Light"/>
              </a:rPr>
              <a:t>Passed Two </a:t>
            </a:r>
            <a:r>
              <a:rPr lang="en-US" sz="2400" dirty="0">
                <a:latin typeface="Segoe UI Light"/>
                <a:cs typeface="Segoe UI Light"/>
              </a:rPr>
              <a:t>Documents/List of Sentences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E6196DF-057B-4959-8F47-4B7D937862DE}"/>
              </a:ext>
            </a:extLst>
          </p:cNvPr>
          <p:cNvSpPr txBox="1">
            <a:spLocks/>
          </p:cNvSpPr>
          <p:nvPr/>
        </p:nvSpPr>
        <p:spPr>
          <a:xfrm>
            <a:off x="2062771" y="2421467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Formulae: Cosine Similarity (d1, d2) =  Dot product(d1, d2) </a:t>
            </a:r>
            <a:r>
              <a:rPr lang="en-US" sz="2400" b="1" dirty="0">
                <a:latin typeface="Segoe UI Light"/>
                <a:cs typeface="Segoe UI Light"/>
              </a:rPr>
              <a:t>/</a:t>
            </a:r>
            <a:r>
              <a:rPr lang="en-US" sz="2400" dirty="0">
                <a:latin typeface="Segoe UI Light"/>
                <a:cs typeface="Segoe UI Light"/>
              </a:rPr>
              <a:t> ||d1|| * ||d2||</a:t>
            </a:r>
            <a:endParaRPr lang="en-US" dirty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46C3453-D2A8-4C5A-8282-FD819C2BA9B5}"/>
              </a:ext>
            </a:extLst>
          </p:cNvPr>
          <p:cNvSpPr txBox="1">
            <a:spLocks/>
          </p:cNvSpPr>
          <p:nvPr/>
        </p:nvSpPr>
        <p:spPr>
          <a:xfrm>
            <a:off x="2048392" y="2939053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>
                <a:latin typeface="Segoe UI Light"/>
                <a:cs typeface="Segoe UI Light"/>
              </a:rPr>
              <a:t>Values ranged between 0 to 1, </a:t>
            </a:r>
            <a:r>
              <a:rPr lang="en-US" sz="2400" dirty="0">
                <a:latin typeface="Segoe UI Light"/>
                <a:cs typeface="Segoe UI Light"/>
              </a:rPr>
              <a:t>threshold of 0.6</a:t>
            </a:r>
          </a:p>
        </p:txBody>
      </p:sp>
    </p:spTree>
    <p:extLst>
      <p:ext uri="{BB962C8B-B14F-4D97-AF65-F5344CB8AC3E}">
        <p14:creationId xmlns:p14="http://schemas.microsoft.com/office/powerpoint/2010/main" val="143452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EC893B-0FC7-4948-B0A1-1F6A0669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 Light"/>
              </a:rPr>
              <a:t>Predicted Outcomes vs True Outcomes</a:t>
            </a:r>
            <a:endParaRPr lang="en-US"/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40FE5C-3604-4137-A672-2202DF528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69" y="1280839"/>
            <a:ext cx="6049992" cy="495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8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01D461-705E-4226-80BB-CDFBCE92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/>
              </a:rPr>
              <a:t>Confusion Matrix for Cosine Similarity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E863BC-C92F-4808-A6E1-5F174DA13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54003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/>
                <a:cs typeface="Segoe UI Semibold"/>
              </a:rPr>
              <a:t>5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564E3C5E-4403-41BE-9AF6-75DC194F601E}"/>
              </a:ext>
            </a:extLst>
          </p:cNvPr>
          <p:cNvSpPr txBox="1">
            <a:spLocks/>
          </p:cNvSpPr>
          <p:nvPr/>
        </p:nvSpPr>
        <p:spPr>
          <a:xfrm>
            <a:off x="1177126" y="1463936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>
                <a:latin typeface="Segoe UI Light"/>
                <a:cs typeface="Segoe UI"/>
              </a:rPr>
              <a:t>Confusion Matrix</a:t>
            </a: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B36E567-C00F-4419-A527-A89B6D0B13F3}"/>
              </a:ext>
            </a:extLst>
          </p:cNvPr>
          <p:cNvSpPr txBox="1">
            <a:spLocks/>
          </p:cNvSpPr>
          <p:nvPr/>
        </p:nvSpPr>
        <p:spPr>
          <a:xfrm>
            <a:off x="1780973" y="2039030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>
                <a:latin typeface="Segoe UI Light"/>
                <a:cs typeface="Segoe UI"/>
              </a:rPr>
              <a:t>Matrix created using calculated values and actual values</a:t>
            </a:r>
            <a:endParaRPr lang="en-US" sz="2400" dirty="0">
              <a:latin typeface="Segoe UI Light"/>
              <a:cs typeface="Segoe U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8AC9F1-DCD6-4040-92D5-A1EFD4B83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79233"/>
              </p:ext>
            </p:extLst>
          </p:nvPr>
        </p:nvGraphicFramePr>
        <p:xfrm>
          <a:off x="3242405" y="3214912"/>
          <a:ext cx="3836139" cy="130213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78713">
                  <a:extLst>
                    <a:ext uri="{9D8B030D-6E8A-4147-A177-3AD203B41FA5}">
                      <a16:colId xmlns:a16="http://schemas.microsoft.com/office/drawing/2014/main" val="977612954"/>
                    </a:ext>
                  </a:extLst>
                </a:gridCol>
                <a:gridCol w="1278713">
                  <a:extLst>
                    <a:ext uri="{9D8B030D-6E8A-4147-A177-3AD203B41FA5}">
                      <a16:colId xmlns:a16="http://schemas.microsoft.com/office/drawing/2014/main" val="3008087175"/>
                    </a:ext>
                  </a:extLst>
                </a:gridCol>
                <a:gridCol w="1278713">
                  <a:extLst>
                    <a:ext uri="{9D8B030D-6E8A-4147-A177-3AD203B41FA5}">
                      <a16:colId xmlns:a16="http://schemas.microsoft.com/office/drawing/2014/main" val="2454106979"/>
                    </a:ext>
                  </a:extLst>
                </a:gridCol>
              </a:tblGrid>
              <a:tr h="43404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No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5613"/>
                  </a:ext>
                </a:extLst>
              </a:tr>
              <a:tr h="434045"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No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615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/>
                        <a:t>377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87599"/>
                  </a:ext>
                </a:extLst>
              </a:tr>
              <a:tr h="434045"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1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9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EB0BBD-73B0-45AC-AC0E-3FA1E9FDB08F}"/>
              </a:ext>
            </a:extLst>
          </p:cNvPr>
          <p:cNvSpPr/>
          <p:nvPr/>
        </p:nvSpPr>
        <p:spPr>
          <a:xfrm>
            <a:off x="5140691" y="2813109"/>
            <a:ext cx="6398751" cy="26466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65441-BFB4-4DD4-839A-A81EC8CE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1" dirty="0">
                <a:solidFill>
                  <a:srgbClr val="C00000"/>
                </a:solidFill>
                <a:latin typeface="+mj-lt"/>
              </a:rPr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5E20-0001-4278-A051-CCF6CE2116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40691" y="2065346"/>
            <a:ext cx="6398751" cy="747763"/>
          </a:xfrm>
          <a:solidFill>
            <a:srgbClr val="D24726"/>
          </a:solidFill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3–Step Process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5CA8B-80CA-462A-B1FF-B8ED44B5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 Method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59E211D-0051-4D1C-9D38-7D742A99D55B}"/>
              </a:ext>
            </a:extLst>
          </p:cNvPr>
          <p:cNvSpPr txBox="1">
            <a:spLocks/>
          </p:cNvSpPr>
          <p:nvPr/>
        </p:nvSpPr>
        <p:spPr>
          <a:xfrm>
            <a:off x="5900051" y="2979550"/>
            <a:ext cx="4386956" cy="864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egoe UI" panose="020B0502040204020203" pitchFamily="34" charset="0"/>
              <a:buNone/>
            </a:pPr>
            <a:r>
              <a:rPr lang="en-US" sz="2400" b="1" i="1" dirty="0">
                <a:latin typeface="Segoe UI Light"/>
                <a:cs typeface="Segoe UI"/>
              </a:rPr>
              <a:t>Combine dataset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E7B629-EC22-4F15-8BE8-E2B104FD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327124" y="3121598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5377409-375E-4EC9-A91B-C43FF7906F16}"/>
              </a:ext>
            </a:extLst>
          </p:cNvPr>
          <p:cNvSpPr txBox="1">
            <a:spLocks/>
          </p:cNvSpPr>
          <p:nvPr/>
        </p:nvSpPr>
        <p:spPr>
          <a:xfrm>
            <a:off x="5910178" y="3713278"/>
            <a:ext cx="4297958" cy="1526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Segoe UI Light"/>
                <a:cs typeface="Segoe UI Light"/>
              </a:rPr>
              <a:t>Combine the data into a single column for the classifier</a:t>
            </a:r>
            <a:endParaRPr lang="en-US" sz="2400" dirty="0">
              <a:latin typeface="Segoe UI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3867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4683BE24-CE46-4A65-A9DD-8DBB8EB2B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00" y="1354086"/>
            <a:ext cx="4387776" cy="3162967"/>
          </a:xfrm>
          <a:prstGeom prst="rect">
            <a:avLst/>
          </a:prstGeom>
        </p:spPr>
      </p:pic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B5CB64EA-C2A7-4BCA-BD61-D648DCB4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400" b="1" i="1" dirty="0">
                <a:effectLst/>
                <a:latin typeface="Segoe UI Light"/>
                <a:cs typeface="Segoe UI"/>
              </a:rPr>
              <a:t>Cleaning Data Set</a:t>
            </a:r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effectLst/>
                <a:latin typeface="Segoe UI Light"/>
                <a:cs typeface="Segoe UI Light"/>
              </a:rPr>
              <a:t>Removing non-alphabets </a:t>
            </a:r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effectLst/>
                <a:latin typeface="Segoe UI Light"/>
                <a:cs typeface="Segoe UI"/>
              </a:rPr>
              <a:t>Removing stop words</a:t>
            </a:r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effectLst/>
                <a:latin typeface="Segoe UI Light"/>
                <a:cs typeface="Segoe UI"/>
              </a:rPr>
              <a:t>Stemming words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 Classifier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D818A-6772-4140-9BA1-3E5C4AC8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480F38-DD40-446F-99BC-0C69AA185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25267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8BF356-A4C5-4C87-AEBA-BE8FCE6F0676}"/>
              </a:ext>
            </a:extLst>
          </p:cNvPr>
          <p:cNvSpPr txBox="1"/>
          <p:nvPr/>
        </p:nvSpPr>
        <p:spPr>
          <a:xfrm>
            <a:off x="4724400" y="3360196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latin typeface="Segoe UI Light"/>
              <a:cs typeface="Segoe UI Light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B09182D-07C9-4596-8755-B203E3F26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1" y="3106034"/>
            <a:ext cx="4387776" cy="3162967"/>
          </a:xfrm>
          <a:prstGeom prst="rect">
            <a:avLst/>
          </a:prstGeom>
        </p:spPr>
      </p:pic>
      <p:sp>
        <p:nvSpPr>
          <p:cNvPr id="47" name="Arrow: Bent 46">
            <a:extLst>
              <a:ext uri="{FF2B5EF4-FFF2-40B4-BE49-F238E27FC236}">
                <a16:creationId xmlns:a16="http://schemas.microsoft.com/office/drawing/2014/main" id="{3D138F23-E9A6-4589-BC27-807C52A391B4}"/>
              </a:ext>
            </a:extLst>
          </p:cNvPr>
          <p:cNvSpPr/>
          <p:nvPr/>
        </p:nvSpPr>
        <p:spPr>
          <a:xfrm rot="5400000">
            <a:off x="9330427" y="2432485"/>
            <a:ext cx="760696" cy="594804"/>
          </a:xfrm>
          <a:prstGeom prst="bentArrow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0783A4-3871-4ECC-9DC4-D70898CE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latin typeface="Segoe UI Light"/>
                <a:cs typeface="Segoe UI"/>
              </a:rPr>
              <a:t>Creating TFIDF</a:t>
            </a:r>
            <a:endParaRPr lang="en-US" sz="2400" b="1" i="1" dirty="0"/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latin typeface="Segoe UI Light"/>
                <a:cs typeface="Segoe UI Light"/>
              </a:rPr>
              <a:t>Frequency of words in a document </a:t>
            </a:r>
          </a:p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Reduced Sparsity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2323C0-B93A-43EA-BD64-7B05580D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 Classifier</a:t>
            </a:r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A01590-A6C1-4B72-A3CF-40C31374D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89320" y="2781472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/>
                <a:cs typeface="Segoe UI Semibold"/>
              </a:rPr>
              <a:t>3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58F4234-833B-448D-BF30-F04100E3DE2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88" y="1540890"/>
            <a:ext cx="7143750" cy="4601721"/>
          </a:xfrm>
        </p:spPr>
      </p:pic>
    </p:spTree>
    <p:extLst>
      <p:ext uri="{BB962C8B-B14F-4D97-AF65-F5344CB8AC3E}">
        <p14:creationId xmlns:p14="http://schemas.microsoft.com/office/powerpoint/2010/main" val="409652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B81372-14B8-40FA-A39C-4050544E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1" dirty="0">
                <a:solidFill>
                  <a:srgbClr val="C00000"/>
                </a:solidFill>
                <a:latin typeface="+mj-lt"/>
              </a:rPr>
              <a:t>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B14C-A24E-4A82-B1CB-EA551EB33F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09351" y="1507068"/>
            <a:ext cx="6630091" cy="4669896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+mj-lt"/>
              </a:rPr>
              <a:t>Split the data into training and test datasets</a:t>
            </a:r>
          </a:p>
          <a:p>
            <a:r>
              <a:rPr lang="en-CA" sz="2400" dirty="0">
                <a:latin typeface="+mj-lt"/>
              </a:rPr>
              <a:t>Apply standard scalar</a:t>
            </a:r>
          </a:p>
          <a:p>
            <a:r>
              <a:rPr lang="en-CA" sz="2400" dirty="0">
                <a:latin typeface="+mj-lt"/>
              </a:rPr>
              <a:t>Train the Gaussian Naïve Bayes Classifier</a:t>
            </a:r>
          </a:p>
          <a:p>
            <a:r>
              <a:rPr lang="en-CA" sz="2400" dirty="0">
                <a:latin typeface="+mj-lt"/>
              </a:rPr>
              <a:t>Predict and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E16E85-B0B6-4B38-9B29-5D2AAFB9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 Classifier</a:t>
            </a:r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2D48C-4F00-4950-993D-3CB9684B3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4341714" y="273098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B94316-8EDC-4466-8126-D633B71E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4343194" y="3336138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4FF077-6A8B-4286-B605-8963B72B9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4343191" y="3930952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A4F2D0-C98B-4063-A321-637839691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4343191" y="453463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8527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34CFBC-42AE-4770-911F-F9464DE5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1" dirty="0">
                <a:solidFill>
                  <a:srgbClr val="C00000"/>
                </a:solidFill>
                <a:latin typeface="+mj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4C97-38AA-4695-8174-A2B389B9CA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+mj-lt"/>
              </a:rPr>
              <a:t>Accuracy = 67%</a:t>
            </a:r>
          </a:p>
          <a:p>
            <a:r>
              <a:rPr lang="en-CA" sz="2400" dirty="0">
                <a:latin typeface="+mj-lt"/>
              </a:rPr>
              <a:t>Confusion Matrix with 10% training data:</a:t>
            </a:r>
          </a:p>
          <a:p>
            <a:endParaRPr lang="en-CA" sz="2400" dirty="0">
              <a:latin typeface="+mj-lt"/>
            </a:endParaRPr>
          </a:p>
          <a:p>
            <a:endParaRPr lang="en-CA" sz="2400" dirty="0">
              <a:latin typeface="+mj-lt"/>
            </a:endParaRPr>
          </a:p>
          <a:p>
            <a:endParaRPr lang="en-CA" sz="2400" dirty="0">
              <a:latin typeface="+mj-lt"/>
            </a:endParaRPr>
          </a:p>
          <a:p>
            <a:endParaRPr lang="en-CA" sz="24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354E1B-C457-4746-A446-40D7837C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 Classifier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C385C7-943E-4B6C-9D30-795A7E529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40229"/>
              </p:ext>
            </p:extLst>
          </p:nvPr>
        </p:nvGraphicFramePr>
        <p:xfrm>
          <a:off x="4464481" y="3356339"/>
          <a:ext cx="5256568" cy="19258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4142">
                  <a:extLst>
                    <a:ext uri="{9D8B030D-6E8A-4147-A177-3AD203B41FA5}">
                      <a16:colId xmlns:a16="http://schemas.microsoft.com/office/drawing/2014/main" val="2854366394"/>
                    </a:ext>
                  </a:extLst>
                </a:gridCol>
                <a:gridCol w="1314142">
                  <a:extLst>
                    <a:ext uri="{9D8B030D-6E8A-4147-A177-3AD203B41FA5}">
                      <a16:colId xmlns:a16="http://schemas.microsoft.com/office/drawing/2014/main" val="977612954"/>
                    </a:ext>
                  </a:extLst>
                </a:gridCol>
                <a:gridCol w="1314142">
                  <a:extLst>
                    <a:ext uri="{9D8B030D-6E8A-4147-A177-3AD203B41FA5}">
                      <a16:colId xmlns:a16="http://schemas.microsoft.com/office/drawing/2014/main" val="3008087175"/>
                    </a:ext>
                  </a:extLst>
                </a:gridCol>
                <a:gridCol w="1314142">
                  <a:extLst>
                    <a:ext uri="{9D8B030D-6E8A-4147-A177-3AD203B41FA5}">
                      <a16:colId xmlns:a16="http://schemas.microsoft.com/office/drawing/2014/main" val="2454106979"/>
                    </a:ext>
                  </a:extLst>
                </a:gridCol>
              </a:tblGrid>
              <a:tr h="48146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j-lt"/>
                        </a:rPr>
                        <a:t>Actual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D247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latin typeface="+mj-lt"/>
                      </a:endParaRPr>
                    </a:p>
                  </a:txBody>
                  <a:tcPr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12768"/>
                  </a:ext>
                </a:extLst>
              </a:tr>
              <a:tr h="48146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5613"/>
                  </a:ext>
                </a:extLst>
              </a:tr>
              <a:tr h="481468">
                <a:tc rowSpan="2"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Predicted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87599"/>
                  </a:ext>
                </a:extLst>
              </a:tr>
              <a:tr h="481468">
                <a:tc vMerge="1">
                  <a:txBody>
                    <a:bodyPr/>
                    <a:lstStyle/>
                    <a:p>
                      <a:endParaRPr lang="en-CA" dirty="0">
                        <a:latin typeface="+mj-lt"/>
                      </a:endParaRPr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1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3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 and 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B3A26-9D73-4232-9CA7-EDDBFE9900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CA" dirty="0"/>
              <a:t>Detailed Results</a:t>
            </a:r>
          </a:p>
          <a:p>
            <a:pPr>
              <a:buClr>
                <a:srgbClr val="C00000"/>
              </a:buClr>
            </a:pPr>
            <a:r>
              <a:rPr lang="en-CA" dirty="0"/>
              <a:t>What do they mean?</a:t>
            </a:r>
          </a:p>
          <a:p>
            <a:pPr>
              <a:buClr>
                <a:srgbClr val="C00000"/>
              </a:buClr>
            </a:pPr>
            <a:r>
              <a:rPr lang="en-CA" dirty="0"/>
              <a:t>What more can be done?</a:t>
            </a:r>
          </a:p>
          <a:p>
            <a:pPr>
              <a:buClr>
                <a:srgbClr val="C00000"/>
              </a:buClr>
            </a:pPr>
            <a:r>
              <a:rPr lang="en-CA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3924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81EF23-2AEC-4AF7-936A-6D70F93D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B2F841-80BB-4189-A27D-DA4D9C917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00843"/>
              </p:ext>
            </p:extLst>
          </p:nvPr>
        </p:nvGraphicFramePr>
        <p:xfrm>
          <a:off x="861134" y="1367161"/>
          <a:ext cx="10164933" cy="439977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88311">
                  <a:extLst>
                    <a:ext uri="{9D8B030D-6E8A-4147-A177-3AD203B41FA5}">
                      <a16:colId xmlns:a16="http://schemas.microsoft.com/office/drawing/2014/main" val="977612954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3008087175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2454106979"/>
                    </a:ext>
                  </a:extLst>
                </a:gridCol>
              </a:tblGrid>
              <a:tr h="62853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Cosine Similarity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latin typeface="+mj-lt"/>
                        </a:rPr>
                        <a:t>Naïve Bayes</a:t>
                      </a:r>
                      <a:endParaRPr lang="en-CA" dirty="0">
                        <a:latin typeface="+mj-lt"/>
                      </a:endParaRP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5613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r>
                        <a:rPr lang="en-CA">
                          <a:latin typeface="+mj-lt"/>
                        </a:rPr>
                        <a:t>Accuracy</a:t>
                      </a:r>
                      <a:endParaRPr lang="en-CA" dirty="0">
                        <a:latin typeface="+mj-lt"/>
                      </a:endParaRP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62%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87599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>
                          <a:latin typeface="+mj-lt"/>
                        </a:rPr>
                        <a:t>F-measure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/>
                        <a:t>0.02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517723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>
                          <a:latin typeface="+mj-lt"/>
                        </a:rPr>
                        <a:t>Precision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Segoe UI"/>
                        </a:rPr>
                        <a:t>0.43 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728429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>
                          <a:latin typeface="+mj-lt"/>
                        </a:rPr>
                        <a:t>Recall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goe UI"/>
                        </a:rPr>
                        <a:t>0.008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320742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>
                          <a:latin typeface="+mj-lt"/>
                        </a:rPr>
                        <a:t>Fallout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158164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>
                          <a:latin typeface="+mj-lt"/>
                        </a:rPr>
                        <a:t>Specificity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12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61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r>
              <a:rPr lang="en-US" sz="3200" dirty="0"/>
              <a:t>What is our Project about?</a:t>
            </a:r>
            <a:endParaRPr lang="en-US" sz="3200" dirty="0">
              <a:cs typeface="Segoe U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126" y="1463936"/>
            <a:ext cx="10409813" cy="888651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Kaggle Challenge</a:t>
            </a:r>
            <a:endParaRPr lang="en-US" sz="2400" dirty="0" err="1">
              <a:latin typeface="Segoe UI Light"/>
              <a:cs typeface="Segoe U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305F2C-91BA-480C-9F82-20D09170F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74131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BD281EA-58BE-46F6-9857-D28296B0EC97}"/>
              </a:ext>
            </a:extLst>
          </p:cNvPr>
          <p:cNvSpPr txBox="1">
            <a:spLocks/>
          </p:cNvSpPr>
          <p:nvPr/>
        </p:nvSpPr>
        <p:spPr>
          <a:xfrm>
            <a:off x="1185752" y="2090789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Corpus Provided by Quora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472D35-6DE8-4062-92BC-46F2CD039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199" y="235954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754110E8-CAAC-4DCA-A615-FB3918EAEFED}"/>
              </a:ext>
            </a:extLst>
          </p:cNvPr>
          <p:cNvSpPr txBox="1">
            <a:spLocks/>
          </p:cNvSpPr>
          <p:nvPr/>
        </p:nvSpPr>
        <p:spPr>
          <a:xfrm>
            <a:off x="1228884" y="2694638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egoe UI" panose="020B0502040204020203" pitchFamily="34" charset="0"/>
              <a:buNone/>
            </a:pPr>
            <a:r>
              <a:rPr lang="en-US" sz="2400" dirty="0">
                <a:latin typeface="Segoe UI Light"/>
                <a:cs typeface="Segoe UI"/>
              </a:rPr>
              <a:t>Aim</a:t>
            </a:r>
            <a:endParaRPr lang="en-US" sz="2400" err="1">
              <a:latin typeface="Segoe UI Light"/>
              <a:cs typeface="Segoe U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460A04-8355-4294-8255-83883867D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293463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50DED95-2984-4C45-9255-00A961459D24}"/>
              </a:ext>
            </a:extLst>
          </p:cNvPr>
          <p:cNvSpPr txBox="1">
            <a:spLocks/>
          </p:cNvSpPr>
          <p:nvPr/>
        </p:nvSpPr>
        <p:spPr>
          <a:xfrm>
            <a:off x="1243262" y="3974223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Approaches Taken</a:t>
            </a:r>
            <a:endParaRPr lang="en-US" sz="2400" dirty="0" err="1">
              <a:latin typeface="Segoe UI Light"/>
              <a:cs typeface="Segoe U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47117A-607C-4484-98CD-593ADFF3C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4185465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C2173B1-D974-4C63-9739-3C041C267BFD}"/>
              </a:ext>
            </a:extLst>
          </p:cNvPr>
          <p:cNvSpPr txBox="1">
            <a:spLocks/>
          </p:cNvSpPr>
          <p:nvPr/>
        </p:nvSpPr>
        <p:spPr>
          <a:xfrm>
            <a:off x="1228884" y="4578072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Results Obtained</a:t>
            </a:r>
            <a:endParaRPr lang="en-US" sz="2400" dirty="0" err="1">
              <a:latin typeface="Segoe UI Light"/>
              <a:cs typeface="Segoe U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8E9E49-BF16-46A8-9A63-2D864CFF7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89822" y="4789313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/>
                <a:cs typeface="Segoe UI Semibold"/>
              </a:rPr>
              <a:t>6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01DC3523-28F4-40C2-BF11-B4F8E1A5BBBF}"/>
              </a:ext>
            </a:extLst>
          </p:cNvPr>
          <p:cNvSpPr txBox="1">
            <a:spLocks/>
          </p:cNvSpPr>
          <p:nvPr/>
        </p:nvSpPr>
        <p:spPr>
          <a:xfrm>
            <a:off x="1214506" y="3341619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Technology Used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C83BBB-05EB-412D-9F80-408573500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89822" y="3581615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9DB207-FBEC-45DC-96F1-8CB43F98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>
                <a:solidFill>
                  <a:srgbClr val="C00000"/>
                </a:solidFill>
                <a:latin typeface="Segoe UI Light"/>
              </a:rPr>
              <a:t>Cosine Similarity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70FE-94B8-45DE-9B0B-A0566086449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FFD3E5-1D66-4442-8A05-9BD86514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Results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517F8E-E358-4506-BD69-D55E44D0E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71046"/>
              </p:ext>
            </p:extLst>
          </p:nvPr>
        </p:nvGraphicFramePr>
        <p:xfrm>
          <a:off x="4395537" y="1507068"/>
          <a:ext cx="7143905" cy="46698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8781">
                  <a:extLst>
                    <a:ext uri="{9D8B030D-6E8A-4147-A177-3AD203B41FA5}">
                      <a16:colId xmlns:a16="http://schemas.microsoft.com/office/drawing/2014/main" val="3008087175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454106979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903617033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32176833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100857834"/>
                    </a:ext>
                  </a:extLst>
                </a:gridCol>
              </a:tblGrid>
              <a:tr h="778316"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Threshold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Accuracy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Precision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Recall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F-measure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5613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87599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61.9%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517723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goe UI"/>
                        </a:rPr>
                        <a:t>0.4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728429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goe UI"/>
                        </a:rPr>
                        <a:t>0.3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320742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158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17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9DB207-FBEC-45DC-96F1-8CB43F98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>
                <a:solidFill>
                  <a:srgbClr val="C00000"/>
                </a:solidFill>
                <a:latin typeface="Segoe UI Light"/>
              </a:rPr>
              <a:t>Naïve Bayes Classifier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70FE-94B8-45DE-9B0B-A0566086449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FFD3E5-1D66-4442-8A05-9BD86514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Results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517F8E-E358-4506-BD69-D55E44D0E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65828"/>
              </p:ext>
            </p:extLst>
          </p:nvPr>
        </p:nvGraphicFramePr>
        <p:xfrm>
          <a:off x="4395537" y="1507068"/>
          <a:ext cx="7143905" cy="46698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8781">
                  <a:extLst>
                    <a:ext uri="{9D8B030D-6E8A-4147-A177-3AD203B41FA5}">
                      <a16:colId xmlns:a16="http://schemas.microsoft.com/office/drawing/2014/main" val="3008087175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454106979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903617033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32176833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100857834"/>
                    </a:ext>
                  </a:extLst>
                </a:gridCol>
              </a:tblGrid>
              <a:tr h="778316"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Train Set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Accuracy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Precision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Recall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F-measure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5613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87599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63.5%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517723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728429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320742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158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73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25A914-670A-4A00-91F1-B1B6C6D88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sz="2400" dirty="0">
                <a:latin typeface="+mj-lt"/>
              </a:rPr>
              <a:t>Better dataset</a:t>
            </a:r>
          </a:p>
          <a:p>
            <a:pPr>
              <a:buNone/>
            </a:pPr>
            <a:r>
              <a:rPr lang="en-CA" sz="2400" dirty="0">
                <a:latin typeface="+mj-lt"/>
              </a:rPr>
              <a:t>Expanded dataset </a:t>
            </a:r>
            <a:r>
              <a:rPr lang="en-CA" sz="2000" dirty="0">
                <a:latin typeface="+mj-lt"/>
                <a:cs typeface="Arial" panose="020B0604020202020204" pitchFamily="34" charset="0"/>
              </a:rPr>
              <a:t>[1]</a:t>
            </a:r>
          </a:p>
          <a:p>
            <a:pPr lvl="0">
              <a:buNone/>
            </a:pPr>
            <a:r>
              <a:rPr lang="en-CA" sz="2400" dirty="0">
                <a:latin typeface="+mj-lt"/>
              </a:rPr>
              <a:t>Modify authorship attribution algorithm and use it </a:t>
            </a:r>
            <a:r>
              <a:rPr lang="en-CA" sz="2000" dirty="0">
                <a:solidFill>
                  <a:prstClr val="black"/>
                </a:solidFill>
                <a:latin typeface="Segoe UI Light"/>
                <a:cs typeface="Arial" panose="020B0604020202020204" pitchFamily="34" charset="0"/>
              </a:rPr>
              <a:t>[2]</a:t>
            </a:r>
            <a:endParaRPr lang="en-CA" sz="2400" dirty="0">
              <a:latin typeface="+mj-lt"/>
            </a:endParaRPr>
          </a:p>
          <a:p>
            <a:pPr>
              <a:buNone/>
            </a:pPr>
            <a:r>
              <a:rPr lang="en-CA" sz="2400" dirty="0">
                <a:latin typeface="+mj-lt"/>
              </a:rPr>
              <a:t>Other machine learning classifiers</a:t>
            </a:r>
          </a:p>
          <a:p>
            <a:pPr>
              <a:buNone/>
            </a:pPr>
            <a:r>
              <a:rPr lang="en-CA" sz="2400" dirty="0">
                <a:latin typeface="+mj-lt"/>
              </a:rPr>
              <a:t>Deep learning and neural networks</a:t>
            </a:r>
          </a:p>
          <a:p>
            <a:pPr>
              <a:buNone/>
            </a:pPr>
            <a:r>
              <a:rPr lang="en-CA" sz="2400" dirty="0">
                <a:latin typeface="+mj-lt"/>
              </a:rPr>
              <a:t>Weighted combination of various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79AA0E-77F1-46A0-A96D-C724A128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28158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E01B68-3894-4EEC-8D9F-A7A137892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+mj-lt"/>
              </a:rPr>
              <a:t>Duplicate Support Ticket detection</a:t>
            </a:r>
          </a:p>
          <a:p>
            <a:r>
              <a:rPr lang="en-CA" sz="2400" dirty="0">
                <a:latin typeface="+mj-lt"/>
              </a:rPr>
              <a:t>Plagiarism detection</a:t>
            </a:r>
          </a:p>
          <a:p>
            <a:r>
              <a:rPr lang="en-CA" sz="2400" dirty="0">
                <a:latin typeface="+mj-lt"/>
              </a:rPr>
              <a:t>Similar content suggestions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7C6228-8A2B-43A9-A1A4-7700CD7A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this project useful?</a:t>
            </a:r>
          </a:p>
        </p:txBody>
      </p:sp>
    </p:spTree>
    <p:extLst>
      <p:ext uri="{BB962C8B-B14F-4D97-AF65-F5344CB8AC3E}">
        <p14:creationId xmlns:p14="http://schemas.microsoft.com/office/powerpoint/2010/main" val="263740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F89E-FEF4-497C-BBA4-B3DA5CEA5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ctr"/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120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7DAB7A-22DA-4A0D-AB59-2B8735E0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[1]D. </a:t>
            </a:r>
            <a:r>
              <a:rPr lang="en-CA" sz="2000" dirty="0" err="1"/>
              <a:t>Bogdanova</a:t>
            </a:r>
            <a:r>
              <a:rPr lang="en-CA" sz="2000" dirty="0"/>
              <a:t>, C. dos Santos, L. Barbosa and B. </a:t>
            </a:r>
            <a:r>
              <a:rPr lang="en-CA" sz="2000" dirty="0" err="1"/>
              <a:t>Zadrozn</a:t>
            </a:r>
            <a:r>
              <a:rPr lang="en-CA" sz="2000" dirty="0"/>
              <a:t>, "Detecting Semantically Equivalent Questions in Online User Forums", in </a:t>
            </a:r>
            <a:r>
              <a:rPr lang="en-CA" sz="2000" i="1" dirty="0"/>
              <a:t>Proceedings of the 19th Conference on Computational Language Learning</a:t>
            </a:r>
            <a:r>
              <a:rPr lang="en-CA" sz="2000" dirty="0"/>
              <a:t>, Beijing, China, 2015, pp. 123-131.</a:t>
            </a:r>
          </a:p>
          <a:p>
            <a:r>
              <a:rPr lang="en-US" sz="2000" dirty="0"/>
              <a:t>[2]M. </a:t>
            </a:r>
            <a:r>
              <a:rPr lang="en-US" sz="2000" dirty="0" err="1"/>
              <a:t>Jankowska</a:t>
            </a:r>
            <a:r>
              <a:rPr lang="en-US" sz="2000" dirty="0"/>
              <a:t>, E. </a:t>
            </a:r>
            <a:r>
              <a:rPr lang="en-US" sz="2000" dirty="0" err="1"/>
              <a:t>Milios</a:t>
            </a:r>
            <a:r>
              <a:rPr lang="en-US" sz="2000" dirty="0"/>
              <a:t> and V. </a:t>
            </a:r>
            <a:r>
              <a:rPr lang="en-US" sz="2000" dirty="0" err="1"/>
              <a:t>Keselj</a:t>
            </a:r>
            <a:r>
              <a:rPr lang="en-US" sz="2000" dirty="0"/>
              <a:t>, "Author Verification Using Common N-Gram Profiles of Text Documents", in </a:t>
            </a:r>
            <a:r>
              <a:rPr lang="en-US" sz="2000" i="1" dirty="0"/>
              <a:t>Proceedings of COLING 2014, the 25th International Conference on Computational Linguistics: Technical Papers</a:t>
            </a:r>
            <a:r>
              <a:rPr lang="en-US" sz="2000" dirty="0"/>
              <a:t>, Dublin, Ireland, 2014, pp. 387-397.</a:t>
            </a:r>
            <a:endParaRPr lang="en-CA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34992-0245-4FA5-AD17-B13DB745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2987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pairs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Number 1" descr="Method 1">
            <a:extLst>
              <a:ext uri="{FF2B5EF4-FFF2-40B4-BE49-F238E27FC236}">
                <a16:creationId xmlns:a16="http://schemas.microsoft.com/office/drawing/2014/main" id="{1F060D06-4280-4A32-8436-4834A8BE5A40}"/>
              </a:ext>
            </a:extLst>
          </p:cNvPr>
          <p:cNvSpPr/>
          <p:nvPr/>
        </p:nvSpPr>
        <p:spPr bwMode="blackWhite">
          <a:xfrm>
            <a:off x="630366" y="19179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4" name="Step 2 Number" descr="Method 2:">
            <a:extLst>
              <a:ext uri="{FF2B5EF4-FFF2-40B4-BE49-F238E27FC236}">
                <a16:creationId xmlns:a16="http://schemas.microsoft.com/office/drawing/2014/main" id="{3F9BB39D-013C-4A6E-AE3A-83443F7E071C}"/>
              </a:ext>
            </a:extLst>
          </p:cNvPr>
          <p:cNvSpPr/>
          <p:nvPr/>
        </p:nvSpPr>
        <p:spPr bwMode="blackWhite">
          <a:xfrm>
            <a:off x="630366" y="320569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8EF10E-E11D-450C-B7EA-DAEC488D6803}"/>
              </a:ext>
            </a:extLst>
          </p:cNvPr>
          <p:cNvSpPr txBox="1"/>
          <p:nvPr/>
        </p:nvSpPr>
        <p:spPr>
          <a:xfrm>
            <a:off x="1420427" y="1917997"/>
            <a:ext cx="10014012" cy="9406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D7054D-4E96-4A8B-B1FF-3A222AA27100}"/>
              </a:ext>
            </a:extLst>
          </p:cNvPr>
          <p:cNvSpPr txBox="1"/>
          <p:nvPr/>
        </p:nvSpPr>
        <p:spPr>
          <a:xfrm>
            <a:off x="1518082" y="1891364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5AA7B5-3110-4EA5-B534-53B7A5109E35}"/>
              </a:ext>
            </a:extLst>
          </p:cNvPr>
          <p:cNvSpPr txBox="1"/>
          <p:nvPr/>
        </p:nvSpPr>
        <p:spPr>
          <a:xfrm>
            <a:off x="1519556" y="3171228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A4DF44-E693-4438-9D56-3893186C9AA8}"/>
              </a:ext>
            </a:extLst>
          </p:cNvPr>
          <p:cNvSpPr txBox="1"/>
          <p:nvPr/>
        </p:nvSpPr>
        <p:spPr>
          <a:xfrm>
            <a:off x="1004655" y="4636050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</a:t>
            </a: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Question Pair</a:t>
            </a:r>
            <a:endParaRPr lang="en-CA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pairs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Number 1" descr="Method 1">
            <a:extLst>
              <a:ext uri="{FF2B5EF4-FFF2-40B4-BE49-F238E27FC236}">
                <a16:creationId xmlns:a16="http://schemas.microsoft.com/office/drawing/2014/main" id="{1F060D06-4280-4A32-8436-4834A8BE5A40}"/>
              </a:ext>
            </a:extLst>
          </p:cNvPr>
          <p:cNvSpPr/>
          <p:nvPr/>
        </p:nvSpPr>
        <p:spPr bwMode="blackWhite">
          <a:xfrm>
            <a:off x="630366" y="19179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4" name="Step 2 Number" descr="Method 2:">
            <a:extLst>
              <a:ext uri="{FF2B5EF4-FFF2-40B4-BE49-F238E27FC236}">
                <a16:creationId xmlns:a16="http://schemas.microsoft.com/office/drawing/2014/main" id="{3F9BB39D-013C-4A6E-AE3A-83443F7E071C}"/>
              </a:ext>
            </a:extLst>
          </p:cNvPr>
          <p:cNvSpPr/>
          <p:nvPr/>
        </p:nvSpPr>
        <p:spPr bwMode="blackWhite">
          <a:xfrm>
            <a:off x="630366" y="320569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8EF10E-E11D-450C-B7EA-DAEC488D6803}"/>
              </a:ext>
            </a:extLst>
          </p:cNvPr>
          <p:cNvSpPr txBox="1"/>
          <p:nvPr/>
        </p:nvSpPr>
        <p:spPr>
          <a:xfrm>
            <a:off x="1420427" y="1917997"/>
            <a:ext cx="10014012" cy="9406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D7054D-4E96-4A8B-B1FF-3A222AA27100}"/>
              </a:ext>
            </a:extLst>
          </p:cNvPr>
          <p:cNvSpPr txBox="1"/>
          <p:nvPr/>
        </p:nvSpPr>
        <p:spPr>
          <a:xfrm>
            <a:off x="1518082" y="1891364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5AA7B5-3110-4EA5-B534-53B7A5109E35}"/>
              </a:ext>
            </a:extLst>
          </p:cNvPr>
          <p:cNvSpPr txBox="1"/>
          <p:nvPr/>
        </p:nvSpPr>
        <p:spPr>
          <a:xfrm>
            <a:off x="1519556" y="3171228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need some help investing in the stock market.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A4DF44-E693-4438-9D56-3893186C9AA8}"/>
              </a:ext>
            </a:extLst>
          </p:cNvPr>
          <p:cNvSpPr txBox="1"/>
          <p:nvPr/>
        </p:nvSpPr>
        <p:spPr>
          <a:xfrm>
            <a:off x="1004655" y="4636050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Similar </a:t>
            </a: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Question Pair</a:t>
            </a:r>
            <a:endParaRPr lang="en-CA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5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pairs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Number 1" descr="Method 1">
            <a:extLst>
              <a:ext uri="{FF2B5EF4-FFF2-40B4-BE49-F238E27FC236}">
                <a16:creationId xmlns:a16="http://schemas.microsoft.com/office/drawing/2014/main" id="{1F060D06-4280-4A32-8436-4834A8BE5A40}"/>
              </a:ext>
            </a:extLst>
          </p:cNvPr>
          <p:cNvSpPr/>
          <p:nvPr/>
        </p:nvSpPr>
        <p:spPr bwMode="blackWhite">
          <a:xfrm>
            <a:off x="630366" y="19179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4" name="Step 2 Number" descr="Method 2:">
            <a:extLst>
              <a:ext uri="{FF2B5EF4-FFF2-40B4-BE49-F238E27FC236}">
                <a16:creationId xmlns:a16="http://schemas.microsoft.com/office/drawing/2014/main" id="{3F9BB39D-013C-4A6E-AE3A-83443F7E071C}"/>
              </a:ext>
            </a:extLst>
          </p:cNvPr>
          <p:cNvSpPr/>
          <p:nvPr/>
        </p:nvSpPr>
        <p:spPr bwMode="blackWhite">
          <a:xfrm>
            <a:off x="630366" y="320569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8EF10E-E11D-450C-B7EA-DAEC488D6803}"/>
              </a:ext>
            </a:extLst>
          </p:cNvPr>
          <p:cNvSpPr txBox="1"/>
          <p:nvPr/>
        </p:nvSpPr>
        <p:spPr>
          <a:xfrm>
            <a:off x="1420427" y="1917997"/>
            <a:ext cx="10014012" cy="9406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D7054D-4E96-4A8B-B1FF-3A222AA27100}"/>
              </a:ext>
            </a:extLst>
          </p:cNvPr>
          <p:cNvSpPr txBox="1"/>
          <p:nvPr/>
        </p:nvSpPr>
        <p:spPr>
          <a:xfrm>
            <a:off x="1518082" y="1891364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5AA7B5-3110-4EA5-B534-53B7A5109E35}"/>
              </a:ext>
            </a:extLst>
          </p:cNvPr>
          <p:cNvSpPr txBox="1"/>
          <p:nvPr/>
        </p:nvSpPr>
        <p:spPr>
          <a:xfrm>
            <a:off x="1519556" y="3171228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is the weather outside?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A4DF44-E693-4438-9D56-3893186C9AA8}"/>
              </a:ext>
            </a:extLst>
          </p:cNvPr>
          <p:cNvSpPr txBox="1"/>
          <p:nvPr/>
        </p:nvSpPr>
        <p:spPr>
          <a:xfrm>
            <a:off x="1004655" y="4636050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Dissimilar </a:t>
            </a: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Not a Question Pair</a:t>
            </a:r>
            <a:endParaRPr lang="en-CA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41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pairs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Number 1" descr="Method 1">
            <a:extLst>
              <a:ext uri="{FF2B5EF4-FFF2-40B4-BE49-F238E27FC236}">
                <a16:creationId xmlns:a16="http://schemas.microsoft.com/office/drawing/2014/main" id="{1F060D06-4280-4A32-8436-4834A8BE5A40}"/>
              </a:ext>
            </a:extLst>
          </p:cNvPr>
          <p:cNvSpPr/>
          <p:nvPr/>
        </p:nvSpPr>
        <p:spPr bwMode="blackWhite">
          <a:xfrm>
            <a:off x="630366" y="19179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4" name="Step 2 Number" descr="Method 2:">
            <a:extLst>
              <a:ext uri="{FF2B5EF4-FFF2-40B4-BE49-F238E27FC236}">
                <a16:creationId xmlns:a16="http://schemas.microsoft.com/office/drawing/2014/main" id="{3F9BB39D-013C-4A6E-AE3A-83443F7E071C}"/>
              </a:ext>
            </a:extLst>
          </p:cNvPr>
          <p:cNvSpPr/>
          <p:nvPr/>
        </p:nvSpPr>
        <p:spPr bwMode="blackWhite">
          <a:xfrm>
            <a:off x="630366" y="320569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8EF10E-E11D-450C-B7EA-DAEC488D6803}"/>
              </a:ext>
            </a:extLst>
          </p:cNvPr>
          <p:cNvSpPr txBox="1"/>
          <p:nvPr/>
        </p:nvSpPr>
        <p:spPr>
          <a:xfrm>
            <a:off x="1420427" y="1917997"/>
            <a:ext cx="10014012" cy="9406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D7054D-4E96-4A8B-B1FF-3A222AA27100}"/>
              </a:ext>
            </a:extLst>
          </p:cNvPr>
          <p:cNvSpPr txBox="1"/>
          <p:nvPr/>
        </p:nvSpPr>
        <p:spPr>
          <a:xfrm>
            <a:off x="1518082" y="1891364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5AA7B5-3110-4EA5-B534-53B7A5109E35}"/>
              </a:ext>
            </a:extLst>
          </p:cNvPr>
          <p:cNvSpPr txBox="1"/>
          <p:nvPr/>
        </p:nvSpPr>
        <p:spPr>
          <a:xfrm>
            <a:off x="1519556" y="3171228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 in Westeros?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A4DF44-E693-4438-9D56-3893186C9AA8}"/>
              </a:ext>
            </a:extLst>
          </p:cNvPr>
          <p:cNvSpPr txBox="1"/>
          <p:nvPr/>
        </p:nvSpPr>
        <p:spPr>
          <a:xfrm>
            <a:off x="1004655" y="4636050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Similar </a:t>
            </a: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Not a Question Pair</a:t>
            </a:r>
            <a:endParaRPr lang="en-CA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8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EB0BBD-73B0-45AC-AC0E-3FA1E9FDB08F}"/>
              </a:ext>
            </a:extLst>
          </p:cNvPr>
          <p:cNvSpPr/>
          <p:nvPr/>
        </p:nvSpPr>
        <p:spPr>
          <a:xfrm>
            <a:off x="5140691" y="2813109"/>
            <a:ext cx="6398751" cy="26466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65441-BFB4-4DD4-839A-A81EC8CE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1" dirty="0">
                <a:solidFill>
                  <a:srgbClr val="C00000"/>
                </a:solidFill>
                <a:latin typeface="+mj-lt"/>
              </a:rPr>
              <a:t>Cosine Similarity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5E20-0001-4278-A051-CCF6CE2116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40691" y="2065346"/>
            <a:ext cx="6398751" cy="747763"/>
          </a:xfrm>
          <a:solidFill>
            <a:srgbClr val="D24726"/>
          </a:solidFill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4–Step Process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5CA8B-80CA-462A-B1FF-B8ED44B5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Cosine Similarity Model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59E211D-0051-4D1C-9D38-7D742A99D55B}"/>
              </a:ext>
            </a:extLst>
          </p:cNvPr>
          <p:cNvSpPr txBox="1">
            <a:spLocks/>
          </p:cNvSpPr>
          <p:nvPr/>
        </p:nvSpPr>
        <p:spPr>
          <a:xfrm>
            <a:off x="5900051" y="2979550"/>
            <a:ext cx="4386956" cy="864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i="1" dirty="0">
                <a:latin typeface="Segoe UI Light"/>
                <a:cs typeface="Segoe UI"/>
              </a:rPr>
              <a:t>Clean Corpus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E7B629-EC22-4F15-8BE8-E2B104FD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327124" y="3121598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5704775C-43CE-47C9-A1CD-47B9B732226B}"/>
              </a:ext>
            </a:extLst>
          </p:cNvPr>
          <p:cNvSpPr txBox="1">
            <a:spLocks/>
          </p:cNvSpPr>
          <p:nvPr/>
        </p:nvSpPr>
        <p:spPr>
          <a:xfrm>
            <a:off x="5900050" y="3597776"/>
            <a:ext cx="4386956" cy="864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i="1" dirty="0">
                <a:latin typeface="Segoe UI Light"/>
                <a:cs typeface="Segoe UI"/>
              </a:rPr>
              <a:t>Creating TF-IDF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8F8200-8F93-4BDA-8676-A5BC8C36A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327123" y="373982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366CDA-56A5-4AA4-8976-747377595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327124" y="4372428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6CC6E6D-14F1-4E26-BE77-DB911E548CF7}"/>
              </a:ext>
            </a:extLst>
          </p:cNvPr>
          <p:cNvSpPr txBox="1">
            <a:spLocks/>
          </p:cNvSpPr>
          <p:nvPr/>
        </p:nvSpPr>
        <p:spPr>
          <a:xfrm>
            <a:off x="5900049" y="4216002"/>
            <a:ext cx="5680918" cy="864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i="1" dirty="0">
                <a:latin typeface="Segoe UI Light"/>
                <a:cs typeface="Segoe UI"/>
              </a:rPr>
              <a:t>Apply Cosine Similarity Algorithm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3BDA10-874C-40E5-9D54-CCAB71F1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370256" y="4904390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7EE3F6ED-8B4D-40A6-9D9C-18AF9363D7D4}"/>
              </a:ext>
            </a:extLst>
          </p:cNvPr>
          <p:cNvSpPr txBox="1">
            <a:spLocks/>
          </p:cNvSpPr>
          <p:nvPr/>
        </p:nvSpPr>
        <p:spPr>
          <a:xfrm>
            <a:off x="5900048" y="4676077"/>
            <a:ext cx="5680918" cy="864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i="1" dirty="0">
                <a:latin typeface="Segoe UI Light"/>
                <a:cs typeface="Segoe UI"/>
              </a:rPr>
              <a:t>Confusion Matrix</a:t>
            </a:r>
            <a:endParaRPr lang="en-US" dirty="0"/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8769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/>
              </a:rPr>
              <a:t>Cosine Similarity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653ADFBD-7DFB-4A13-85F6-656DF928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126" y="1463936"/>
            <a:ext cx="10409813" cy="888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Cleaning Data Set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678A5C-7DE6-4DBC-B093-F5D603A7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54003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DE94C-3362-4BBA-AF8E-00857D6B92FF}"/>
              </a:ext>
            </a:extLst>
          </p:cNvPr>
          <p:cNvSpPr txBox="1"/>
          <p:nvPr/>
        </p:nvSpPr>
        <p:spPr>
          <a:xfrm>
            <a:off x="4724400" y="3200400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latin typeface="Segoe UI Light"/>
              <a:cs typeface="Segoe UI Light"/>
            </a:endParaRP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4F2E9494-A24A-4FBC-B04E-435B8A92AAEB}"/>
              </a:ext>
            </a:extLst>
          </p:cNvPr>
          <p:cNvSpPr txBox="1">
            <a:spLocks/>
          </p:cNvSpPr>
          <p:nvPr/>
        </p:nvSpPr>
        <p:spPr>
          <a:xfrm>
            <a:off x="2048394" y="1975770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 Removing non-alphabets 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A54FFC52-47B3-4ACE-8C13-605D4CB5C946}"/>
              </a:ext>
            </a:extLst>
          </p:cNvPr>
          <p:cNvSpPr txBox="1">
            <a:spLocks/>
          </p:cNvSpPr>
          <p:nvPr/>
        </p:nvSpPr>
        <p:spPr>
          <a:xfrm>
            <a:off x="2149035" y="2421467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Removing stop words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2432AAAC-D1D4-471F-9820-B7893D48B451}"/>
              </a:ext>
            </a:extLst>
          </p:cNvPr>
          <p:cNvSpPr txBox="1">
            <a:spLocks/>
          </p:cNvSpPr>
          <p:nvPr/>
        </p:nvSpPr>
        <p:spPr>
          <a:xfrm>
            <a:off x="2149034" y="2910297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Stemming words</a:t>
            </a:r>
            <a:endParaRPr lang="en-US" dirty="0"/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01295E62-AF30-42F3-841F-D8CF527BCF05}"/>
              </a:ext>
            </a:extLst>
          </p:cNvPr>
          <p:cNvSpPr txBox="1">
            <a:spLocks/>
          </p:cNvSpPr>
          <p:nvPr/>
        </p:nvSpPr>
        <p:spPr>
          <a:xfrm>
            <a:off x="1156998" y="3844827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Creating TFIDF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1715A-4FFF-4FB0-AA12-8787AFB4F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75445" y="3912295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/>
                <a:cs typeface="Segoe UI Semibold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778E8F15-5C6E-4E10-8082-F187B1E8872A}"/>
              </a:ext>
            </a:extLst>
          </p:cNvPr>
          <p:cNvSpPr txBox="1">
            <a:spLocks/>
          </p:cNvSpPr>
          <p:nvPr/>
        </p:nvSpPr>
        <p:spPr>
          <a:xfrm>
            <a:off x="2048393" y="4333656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 Frequency of words in a document 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8300787A-CE5F-4ADB-B141-0A3372E0ECA2}"/>
              </a:ext>
            </a:extLst>
          </p:cNvPr>
          <p:cNvSpPr txBox="1">
            <a:spLocks/>
          </p:cNvSpPr>
          <p:nvPr/>
        </p:nvSpPr>
        <p:spPr>
          <a:xfrm>
            <a:off x="2149034" y="4879996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Reduced Sparsity</a:t>
            </a: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/>
              </a:rPr>
              <a:t>Cosine Similarity</a:t>
            </a:r>
          </a:p>
        </p:txBody>
      </p:sp>
      <p:pic>
        <p:nvPicPr>
          <p:cNvPr id="2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1FDC57A1-9FF4-4076-82C2-1330133A2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79" y="1422367"/>
            <a:ext cx="8609161" cy="47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7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567</Words>
  <Application>Microsoft Office PowerPoint</Application>
  <PresentationFormat>Widescreen</PresentationFormat>
  <Paragraphs>229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UI</vt:lpstr>
      <vt:lpstr>Segoe UI Light</vt:lpstr>
      <vt:lpstr>Segoe UI Semibold</vt:lpstr>
      <vt:lpstr>Get Started with 3D</vt:lpstr>
      <vt:lpstr>Quora Question Pairs Detection</vt:lpstr>
      <vt:lpstr>What is our Project about?</vt:lpstr>
      <vt:lpstr>Question pairs</vt:lpstr>
      <vt:lpstr>Question pairs</vt:lpstr>
      <vt:lpstr>Question pairs</vt:lpstr>
      <vt:lpstr>Question pairs</vt:lpstr>
      <vt:lpstr>Cosine Similarity Model</vt:lpstr>
      <vt:lpstr>Cosine Similarity</vt:lpstr>
      <vt:lpstr>Cosine Similarity</vt:lpstr>
      <vt:lpstr>Cosine Similarity </vt:lpstr>
      <vt:lpstr>Predicted Outcomes vs True Outcomes</vt:lpstr>
      <vt:lpstr>Confusion Matrix for Cosine Similarity</vt:lpstr>
      <vt:lpstr>Machine Learning Method</vt:lpstr>
      <vt:lpstr>Naïve Bayes Classifier</vt:lpstr>
      <vt:lpstr>Naïve Bayes Classifier</vt:lpstr>
      <vt:lpstr>Naïve Bayes Classifier</vt:lpstr>
      <vt:lpstr>Naïve Bayes Classifier</vt:lpstr>
      <vt:lpstr>Conclusion and Future Work</vt:lpstr>
      <vt:lpstr>Detailed Results</vt:lpstr>
      <vt:lpstr>Detailed Results</vt:lpstr>
      <vt:lpstr>Detailed Results</vt:lpstr>
      <vt:lpstr>Future Work</vt:lpstr>
      <vt:lpstr>Why is this project useful?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Presentations  to Life with 3D</dc:title>
  <dc:creator/>
  <cp:lastModifiedBy/>
  <cp:revision>1</cp:revision>
  <dcterms:created xsi:type="dcterms:W3CDTF">2019-04-06T16:00:30Z</dcterms:created>
  <dcterms:modified xsi:type="dcterms:W3CDTF">2019-04-07T20:51:28Z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