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PENETRATION TESTING</a:t>
            </a:r>
            <a:endParaRPr lang="en-US" dirty="0"/>
          </a:p>
        </p:txBody>
      </p:sp>
      <p:sp>
        <p:nvSpPr>
          <p:cNvPr id="3" name="Subtitle 2"/>
          <p:cNvSpPr>
            <a:spLocks noGrp="1"/>
          </p:cNvSpPr>
          <p:nvPr>
            <p:ph type="subTitle" idx="1"/>
          </p:nvPr>
        </p:nvSpPr>
        <p:spPr/>
        <p:txBody>
          <a:bodyPr/>
          <a:lstStyle/>
          <a:p>
            <a:r>
              <a:rPr lang="en-US" dirty="0" smtClean="0"/>
              <a:t>-Naveen</a:t>
            </a:r>
            <a:endParaRPr lang="en-US" dirty="0"/>
          </a:p>
        </p:txBody>
      </p:sp>
    </p:spTree>
    <p:extLst>
      <p:ext uri="{BB962C8B-B14F-4D97-AF65-F5344CB8AC3E}">
        <p14:creationId xmlns:p14="http://schemas.microsoft.com/office/powerpoint/2010/main" val="848008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Method – 4 : </a:t>
            </a:r>
            <a:r>
              <a:rPr lang="en-US" dirty="0"/>
              <a:t>Analyzing Information and Risks</a:t>
            </a:r>
            <a:br>
              <a:rPr lang="en-US" dirty="0"/>
            </a:br>
            <a:endParaRPr lang="en-US" dirty="0"/>
          </a:p>
        </p:txBody>
      </p:sp>
      <p:sp>
        <p:nvSpPr>
          <p:cNvPr id="3" name="Content Placeholder 2"/>
          <p:cNvSpPr>
            <a:spLocks noGrp="1"/>
          </p:cNvSpPr>
          <p:nvPr>
            <p:ph idx="1"/>
          </p:nvPr>
        </p:nvSpPr>
        <p:spPr>
          <a:xfrm>
            <a:off x="677334" y="1828801"/>
            <a:ext cx="8596668" cy="4212562"/>
          </a:xfrm>
        </p:spPr>
        <p:txBody>
          <a:bodyPr/>
          <a:lstStyle/>
          <a:p>
            <a:r>
              <a:rPr lang="en-US" dirty="0"/>
              <a:t>In this step, tester analyzes and assesses the information gathered before the test steps for dynamically penetrating the system. Because of larger number of systems and size of infrastructure, it is extremely time consuming. While analyzing, the tester considers the following elements −</a:t>
            </a:r>
          </a:p>
          <a:p>
            <a:r>
              <a:rPr lang="en-US" dirty="0"/>
              <a:t>The defined goals of the penetration test.</a:t>
            </a:r>
          </a:p>
          <a:p>
            <a:r>
              <a:rPr lang="en-US" dirty="0"/>
              <a:t>The potential risks to the system.</a:t>
            </a:r>
          </a:p>
          <a:p>
            <a:r>
              <a:rPr lang="en-US" dirty="0"/>
              <a:t>The estimated time required for evaluating potential security flaws for the subsequent active penetration testing.</a:t>
            </a:r>
          </a:p>
          <a:p>
            <a:r>
              <a:rPr lang="en-US" dirty="0"/>
              <a:t>However, from the list of identified systems, the tester may choose to test only those which contain potential vulnerabilities.</a:t>
            </a:r>
          </a:p>
          <a:p>
            <a:endParaRPr lang="en-US" dirty="0"/>
          </a:p>
        </p:txBody>
      </p:sp>
    </p:spTree>
    <p:extLst>
      <p:ext uri="{BB962C8B-B14F-4D97-AF65-F5344CB8AC3E}">
        <p14:creationId xmlns:p14="http://schemas.microsoft.com/office/powerpoint/2010/main" val="16539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 5 :</a:t>
            </a:r>
            <a:r>
              <a:rPr lang="en-US" dirty="0"/>
              <a:t> Active Intrusion Attempts</a:t>
            </a:r>
            <a:br>
              <a:rPr lang="en-US" dirty="0"/>
            </a:br>
            <a:endParaRPr lang="en-US" dirty="0"/>
          </a:p>
        </p:txBody>
      </p:sp>
      <p:sp>
        <p:nvSpPr>
          <p:cNvPr id="3" name="Content Placeholder 2"/>
          <p:cNvSpPr>
            <a:spLocks noGrp="1"/>
          </p:cNvSpPr>
          <p:nvPr>
            <p:ph idx="1"/>
          </p:nvPr>
        </p:nvSpPr>
        <p:spPr/>
        <p:txBody>
          <a:bodyPr/>
          <a:lstStyle/>
          <a:p>
            <a:r>
              <a:rPr lang="en-US" dirty="0"/>
              <a:t>This is the most important step that has to be performed with due care. This step entails the extent to which the potential vulnerabilities that was identified in the discovery step which possess the actual risks</a:t>
            </a:r>
            <a:r>
              <a:rPr lang="en-US" dirty="0" smtClean="0"/>
              <a:t>.</a:t>
            </a:r>
          </a:p>
          <a:p>
            <a:r>
              <a:rPr lang="en-US" dirty="0"/>
              <a:t>This step must be performed when a verification of potential vulnerabilities is needed</a:t>
            </a:r>
            <a:r>
              <a:rPr lang="en-US" dirty="0" smtClean="0"/>
              <a:t>.</a:t>
            </a:r>
          </a:p>
          <a:p>
            <a:r>
              <a:rPr lang="en-US" dirty="0"/>
              <a:t>For those systems having very high integrity requirements, the potential vulnerability and risk needs to be carefully considered before conducting critical clean up procedures.</a:t>
            </a:r>
            <a:endParaRPr lang="en-US" dirty="0"/>
          </a:p>
        </p:txBody>
      </p:sp>
    </p:spTree>
    <p:extLst>
      <p:ext uri="{BB962C8B-B14F-4D97-AF65-F5344CB8AC3E}">
        <p14:creationId xmlns:p14="http://schemas.microsoft.com/office/powerpoint/2010/main" val="2811878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419497"/>
          </a:xfrm>
        </p:spPr>
        <p:txBody>
          <a:bodyPr>
            <a:normAutofit/>
          </a:bodyPr>
          <a:lstStyle/>
          <a:p>
            <a:r>
              <a:rPr lang="en-US" dirty="0" smtClean="0"/>
              <a:t>Method – 6 :</a:t>
            </a:r>
            <a:r>
              <a:rPr lang="en-US" dirty="0"/>
              <a:t>Final Analysis</a:t>
            </a:r>
            <a:br>
              <a:rPr lang="en-US" dirty="0"/>
            </a:br>
            <a:endParaRPr lang="en-US" dirty="0"/>
          </a:p>
        </p:txBody>
      </p:sp>
      <p:sp>
        <p:nvSpPr>
          <p:cNvPr id="3" name="Content Placeholder 2"/>
          <p:cNvSpPr>
            <a:spLocks noGrp="1"/>
          </p:cNvSpPr>
          <p:nvPr>
            <p:ph idx="1"/>
          </p:nvPr>
        </p:nvSpPr>
        <p:spPr>
          <a:xfrm>
            <a:off x="677334" y="2160590"/>
            <a:ext cx="8596668" cy="3160348"/>
          </a:xfrm>
        </p:spPr>
        <p:txBody>
          <a:bodyPr/>
          <a:lstStyle/>
          <a:p>
            <a:r>
              <a:rPr lang="en-US" dirty="0"/>
              <a:t>This step primarily considers all the steps conducted (discussed above) till that time and an evaluation of the vulnerabilities present in the form of potential risks</a:t>
            </a:r>
            <a:r>
              <a:rPr lang="en-US" dirty="0" smtClean="0"/>
              <a:t>..</a:t>
            </a:r>
          </a:p>
          <a:p>
            <a:r>
              <a:rPr lang="en-US" dirty="0" smtClean="0"/>
              <a:t>Further, the tester recommends to eliminate the vulnerabilities and risks.</a:t>
            </a:r>
          </a:p>
          <a:p>
            <a:r>
              <a:rPr lang="en-US" dirty="0"/>
              <a:t>Above all, the tester must assure the transparency of the tests and the vulnerabilities that it disclosed</a:t>
            </a:r>
          </a:p>
        </p:txBody>
      </p:sp>
    </p:spTree>
    <p:extLst>
      <p:ext uri="{BB962C8B-B14F-4D97-AF65-F5344CB8AC3E}">
        <p14:creationId xmlns:p14="http://schemas.microsoft.com/office/powerpoint/2010/main" val="2566513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 7 : </a:t>
            </a:r>
            <a:r>
              <a:rPr lang="en-US" dirty="0"/>
              <a:t>Report Preparation</a:t>
            </a:r>
            <a:br>
              <a:rPr lang="en-US" dirty="0"/>
            </a:br>
            <a:endParaRPr lang="en-US" dirty="0"/>
          </a:p>
        </p:txBody>
      </p:sp>
      <p:sp>
        <p:nvSpPr>
          <p:cNvPr id="3" name="Content Placeholder 2"/>
          <p:cNvSpPr>
            <a:spLocks noGrp="1"/>
          </p:cNvSpPr>
          <p:nvPr>
            <p:ph idx="1"/>
          </p:nvPr>
        </p:nvSpPr>
        <p:spPr/>
        <p:txBody>
          <a:bodyPr/>
          <a:lstStyle/>
          <a:p>
            <a:r>
              <a:rPr lang="en-US" dirty="0"/>
              <a:t>Report preparation must start with overall testing procedures, followed by an analysis of vulnerabilities and risks. The high risks and critical vulnerabilities must have priorities and then followed by the lower order.</a:t>
            </a:r>
          </a:p>
          <a:p>
            <a:r>
              <a:rPr lang="en-US" dirty="0"/>
              <a:t>However, while documenting the final report, the following points needs to be considered −</a:t>
            </a:r>
          </a:p>
          <a:p>
            <a:r>
              <a:rPr lang="en-US" dirty="0"/>
              <a:t>Overall summary of penetration testing.</a:t>
            </a:r>
          </a:p>
          <a:p>
            <a:r>
              <a:rPr lang="en-US" dirty="0"/>
              <a:t>Details of each step and the information gathered during the pen testing.</a:t>
            </a:r>
          </a:p>
          <a:p>
            <a:r>
              <a:rPr lang="en-US" dirty="0"/>
              <a:t>Details of all the vulnerabilities and risks discovered.</a:t>
            </a:r>
          </a:p>
          <a:p>
            <a:r>
              <a:rPr lang="en-US" dirty="0"/>
              <a:t>Details of cleaning and fixing the systems.</a:t>
            </a:r>
          </a:p>
          <a:p>
            <a:r>
              <a:rPr lang="en-US" dirty="0"/>
              <a:t>Suggestions for future security.</a:t>
            </a:r>
          </a:p>
          <a:p>
            <a:endParaRPr lang="en-US" dirty="0"/>
          </a:p>
        </p:txBody>
      </p:sp>
    </p:spTree>
    <p:extLst>
      <p:ext uri="{BB962C8B-B14F-4D97-AF65-F5344CB8AC3E}">
        <p14:creationId xmlns:p14="http://schemas.microsoft.com/office/powerpoint/2010/main" val="3636864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Penetration Testing Vs. Vulnerability</a:t>
            </a:r>
            <a:br>
              <a:rPr lang="en-US" dirty="0"/>
            </a:br>
            <a:endParaRPr lang="en-US" dirty="0"/>
          </a:p>
        </p:txBody>
      </p:sp>
      <p:sp>
        <p:nvSpPr>
          <p:cNvPr id="3" name="Content Placeholder 2"/>
          <p:cNvSpPr>
            <a:spLocks noGrp="1"/>
          </p:cNvSpPr>
          <p:nvPr>
            <p:ph idx="1"/>
          </p:nvPr>
        </p:nvSpPr>
        <p:spPr/>
        <p:txBody>
          <a:bodyPr/>
          <a:lstStyle/>
          <a:p>
            <a:r>
              <a:rPr lang="en-US" dirty="0"/>
              <a:t> Penetration Testing and Vulnerability assessment are used interchangeably by many people, either because of misunderstanding or marketing hype. But, both the terms are different from each other in terms of their objectives and other means. However, before describing the differences, let us first understand </a:t>
            </a:r>
            <a:r>
              <a:rPr lang="en-US" dirty="0" smtClean="0"/>
              <a:t>both </a:t>
            </a:r>
            <a:r>
              <a:rPr lang="en-US" dirty="0"/>
              <a:t>the terms one-by one</a:t>
            </a:r>
            <a:r>
              <a:rPr lang="en-US" dirty="0" smtClean="0"/>
              <a:t>.</a:t>
            </a:r>
          </a:p>
          <a:p>
            <a:r>
              <a:rPr lang="en-US" dirty="0"/>
              <a:t>Penetration </a:t>
            </a:r>
            <a:r>
              <a:rPr lang="en-US" dirty="0" smtClean="0"/>
              <a:t>Testing </a:t>
            </a:r>
            <a:r>
              <a:rPr lang="en-US" dirty="0"/>
              <a:t>replicates the actions of an external or/and internal cyber attacker/s that is intended to break the information security and hack the valuable data or disrupt the normal functioning of the organization. So, with the help of advanced tools and techniques, a penetration tester (also known as </a:t>
            </a:r>
            <a:r>
              <a:rPr lang="en-US" b="1" dirty="0"/>
              <a:t>ethical hacker</a:t>
            </a:r>
            <a:r>
              <a:rPr lang="en-US" dirty="0"/>
              <a:t>) makes an effort to control critical systems and acquire access to sensitive data.</a:t>
            </a:r>
          </a:p>
          <a:p>
            <a:endParaRPr lang="en-US" dirty="0"/>
          </a:p>
        </p:txBody>
      </p:sp>
    </p:spTree>
    <p:extLst>
      <p:ext uri="{BB962C8B-B14F-4D97-AF65-F5344CB8AC3E}">
        <p14:creationId xmlns:p14="http://schemas.microsoft.com/office/powerpoint/2010/main" val="3524838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Vulnerability Assessment</a:t>
            </a:r>
            <a:br>
              <a:rPr lang="en-US" dirty="0"/>
            </a:br>
            <a:endParaRPr lang="en-US" dirty="0"/>
          </a:p>
        </p:txBody>
      </p:sp>
      <p:sp>
        <p:nvSpPr>
          <p:cNvPr id="3" name="Content Placeholder 2"/>
          <p:cNvSpPr>
            <a:spLocks noGrp="1"/>
          </p:cNvSpPr>
          <p:nvPr>
            <p:ph idx="1"/>
          </p:nvPr>
        </p:nvSpPr>
        <p:spPr/>
        <p:txBody>
          <a:bodyPr/>
          <a:lstStyle/>
          <a:p>
            <a:r>
              <a:rPr lang="en-US" dirty="0"/>
              <a:t>A</a:t>
            </a:r>
            <a:r>
              <a:rPr lang="en-US" dirty="0" smtClean="0"/>
              <a:t> </a:t>
            </a:r>
            <a:r>
              <a:rPr lang="en-US" dirty="0"/>
              <a:t>vulnerability assessment is the technique of identifying (discovery) and measuring security vulnerabilities (scanning) in a given environment. </a:t>
            </a:r>
            <a:endParaRPr lang="en-US" dirty="0" smtClean="0"/>
          </a:p>
          <a:p>
            <a:r>
              <a:rPr lang="en-US" dirty="0" smtClean="0"/>
              <a:t>It </a:t>
            </a:r>
            <a:r>
              <a:rPr lang="en-US" dirty="0"/>
              <a:t>is a comprehensive assessment of the information security position (result analysis). </a:t>
            </a:r>
            <a:endParaRPr lang="en-US" dirty="0" smtClean="0"/>
          </a:p>
          <a:p>
            <a:r>
              <a:rPr lang="en-US" dirty="0" smtClean="0"/>
              <a:t>It </a:t>
            </a:r>
            <a:r>
              <a:rPr lang="en-US" dirty="0"/>
              <a:t>identifies the potential weaknesses and provides the proper mitigation measures (remediation) to either remove those weaknesses or reduce below the risk level.</a:t>
            </a:r>
            <a:endParaRPr lang="en-US" dirty="0"/>
          </a:p>
        </p:txBody>
      </p:sp>
    </p:spTree>
    <p:extLst>
      <p:ext uri="{BB962C8B-B14F-4D97-AF65-F5344CB8AC3E}">
        <p14:creationId xmlns:p14="http://schemas.microsoft.com/office/powerpoint/2010/main" val="2965234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Types of Penetration Testing</a:t>
            </a:r>
            <a:br>
              <a:rPr lang="en-US" dirty="0"/>
            </a:br>
            <a:endParaRPr lang="en-US" dirty="0"/>
          </a:p>
        </p:txBody>
      </p:sp>
      <p:sp>
        <p:nvSpPr>
          <p:cNvPr id="5" name="Content Placeholder 4"/>
          <p:cNvSpPr>
            <a:spLocks noGrp="1"/>
          </p:cNvSpPr>
          <p:nvPr>
            <p:ph idx="1"/>
          </p:nvPr>
        </p:nvSpPr>
        <p:spPr>
          <a:xfrm>
            <a:off x="677334" y="2160589"/>
            <a:ext cx="8596668" cy="4571137"/>
          </a:xfrm>
        </p:spPr>
        <p:txBody>
          <a:bodyPr/>
          <a:lstStyle/>
          <a:p>
            <a:r>
              <a:rPr lang="en-US" dirty="0"/>
              <a:t>It is also known as </a:t>
            </a:r>
            <a:r>
              <a:rPr lang="en-US" b="1" dirty="0"/>
              <a:t>Pen Testing</a:t>
            </a:r>
            <a:r>
              <a:rPr lang="en-US" dirty="0" smtClean="0"/>
              <a:t>.</a:t>
            </a:r>
          </a:p>
          <a:p>
            <a:r>
              <a:rPr lang="en-US" dirty="0" smtClean="0"/>
              <a:t>Following </a:t>
            </a:r>
            <a:r>
              <a:rPr lang="en-US" dirty="0"/>
              <a:t>are the important types of pen testing </a:t>
            </a:r>
            <a:r>
              <a:rPr lang="en-US" dirty="0" smtClean="0"/>
              <a:t>:</a:t>
            </a:r>
            <a:endParaRPr lang="en-US" dirty="0"/>
          </a:p>
          <a:p>
            <a:r>
              <a:rPr lang="en-US" dirty="0" smtClean="0"/>
              <a:t>(</a:t>
            </a:r>
            <a:r>
              <a:rPr lang="en-US" dirty="0"/>
              <a:t>1</a:t>
            </a:r>
            <a:r>
              <a:rPr lang="en-US" dirty="0" smtClean="0"/>
              <a:t>)Black </a:t>
            </a:r>
            <a:r>
              <a:rPr lang="en-US" dirty="0"/>
              <a:t>Box Penetration Testing</a:t>
            </a:r>
          </a:p>
          <a:p>
            <a:r>
              <a:rPr lang="en-US" dirty="0" smtClean="0"/>
              <a:t>(</a:t>
            </a:r>
            <a:r>
              <a:rPr lang="en-US" dirty="0"/>
              <a:t>2</a:t>
            </a:r>
            <a:r>
              <a:rPr lang="en-US" dirty="0" smtClean="0"/>
              <a:t>)White </a:t>
            </a:r>
            <a:r>
              <a:rPr lang="en-US" dirty="0"/>
              <a:t>Box Penetration Testing</a:t>
            </a:r>
          </a:p>
          <a:p>
            <a:r>
              <a:rPr lang="en-US" dirty="0" smtClean="0"/>
              <a:t>(</a:t>
            </a:r>
            <a:r>
              <a:rPr lang="en-US" dirty="0"/>
              <a:t>3</a:t>
            </a:r>
            <a:r>
              <a:rPr lang="en-US" dirty="0" smtClean="0"/>
              <a:t>)Grey </a:t>
            </a:r>
            <a:r>
              <a:rPr lang="en-US" dirty="0"/>
              <a:t>Box Penetration Testing</a:t>
            </a:r>
          </a:p>
          <a:p>
            <a:pPr marL="0" indent="0">
              <a:buNone/>
            </a:pPr>
            <a:r>
              <a:rPr lang="en-US" dirty="0"/>
              <a:t/>
            </a:r>
            <a:br>
              <a:rPr lang="en-US" dirty="0"/>
            </a:b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9680" y="3209379"/>
            <a:ext cx="3676649" cy="2903902"/>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608948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8674"/>
            <a:ext cx="8596668" cy="757646"/>
          </a:xfrm>
        </p:spPr>
        <p:txBody>
          <a:bodyPr>
            <a:normAutofit fontScale="90000"/>
          </a:bodyPr>
          <a:lstStyle/>
          <a:p>
            <a:pPr algn="ctr"/>
            <a:r>
              <a:rPr lang="en-US" dirty="0"/>
              <a:t>Black Box Penetration Testing</a:t>
            </a:r>
            <a:br>
              <a:rPr lang="en-US" dirty="0"/>
            </a:br>
            <a:endParaRPr lang="en-US" dirty="0"/>
          </a:p>
        </p:txBody>
      </p:sp>
      <p:sp>
        <p:nvSpPr>
          <p:cNvPr id="3" name="Content Placeholder 2"/>
          <p:cNvSpPr>
            <a:spLocks noGrp="1"/>
          </p:cNvSpPr>
          <p:nvPr>
            <p:ph idx="1"/>
          </p:nvPr>
        </p:nvSpPr>
        <p:spPr>
          <a:xfrm>
            <a:off x="677334" y="905691"/>
            <a:ext cx="8596668" cy="5135671"/>
          </a:xfrm>
        </p:spPr>
        <p:txBody>
          <a:bodyPr>
            <a:normAutofit/>
          </a:bodyPr>
          <a:lstStyle/>
          <a:p>
            <a:r>
              <a:rPr lang="en-US" dirty="0"/>
              <a:t>In black box penetration testing, tester has no idea about the systems that he is going to test. He is interested to gather information about the target network or system. For example, in this testing, a tester only knows what should be the expected outcome and he does not know how the outcomes arrives. He does not examine any programming codes.</a:t>
            </a:r>
          </a:p>
          <a:p>
            <a:r>
              <a:rPr lang="en-US" dirty="0"/>
              <a:t>Advantages of Black Box Penetration </a:t>
            </a:r>
            <a:r>
              <a:rPr lang="en-US" dirty="0" smtClean="0"/>
              <a:t>Testing :</a:t>
            </a:r>
            <a:endParaRPr lang="en-US" dirty="0"/>
          </a:p>
          <a:p>
            <a:pPr marL="0" indent="0">
              <a:buNone/>
            </a:pPr>
            <a:r>
              <a:rPr lang="en-US" dirty="0" smtClean="0"/>
              <a:t>(1)Tester </a:t>
            </a:r>
            <a:r>
              <a:rPr lang="en-US" dirty="0"/>
              <a:t>need not necessarily be an expert, as it does not demand specific language knowledge</a:t>
            </a:r>
          </a:p>
          <a:p>
            <a:pPr marL="0" indent="0">
              <a:buNone/>
            </a:pPr>
            <a:r>
              <a:rPr lang="en-US" dirty="0" smtClean="0"/>
              <a:t>(2)Tester </a:t>
            </a:r>
            <a:r>
              <a:rPr lang="en-US" dirty="0"/>
              <a:t>verifies contradictions in the actual system and the specifications</a:t>
            </a:r>
          </a:p>
          <a:p>
            <a:pPr marL="0" indent="0">
              <a:buNone/>
            </a:pPr>
            <a:r>
              <a:rPr lang="en-US" dirty="0" smtClean="0"/>
              <a:t>(3)Test </a:t>
            </a:r>
            <a:r>
              <a:rPr lang="en-US" dirty="0"/>
              <a:t>is generally conducted with the perspective of a user, not the designer</a:t>
            </a:r>
          </a:p>
          <a:p>
            <a:r>
              <a:rPr lang="en-US" dirty="0"/>
              <a:t>Disadvantages of Black Box Penetration </a:t>
            </a:r>
            <a:r>
              <a:rPr lang="en-US" dirty="0" smtClean="0"/>
              <a:t>Testing :</a:t>
            </a:r>
            <a:endParaRPr lang="en-US" dirty="0"/>
          </a:p>
          <a:p>
            <a:pPr marL="0" indent="0">
              <a:buNone/>
            </a:pPr>
            <a:r>
              <a:rPr lang="en-US" dirty="0" smtClean="0"/>
              <a:t>(1)Particularly</a:t>
            </a:r>
            <a:r>
              <a:rPr lang="en-US" dirty="0"/>
              <a:t>, these kinds of test cases are difficult to design.</a:t>
            </a:r>
          </a:p>
          <a:p>
            <a:pPr marL="0" indent="0">
              <a:buNone/>
            </a:pPr>
            <a:r>
              <a:rPr lang="en-US" dirty="0" smtClean="0"/>
              <a:t>(2)Possibly</a:t>
            </a:r>
            <a:r>
              <a:rPr lang="en-US" dirty="0"/>
              <a:t>, it is not worth, incase designer has already conducted a test case.</a:t>
            </a:r>
          </a:p>
          <a:p>
            <a:pPr marL="0" indent="0">
              <a:buNone/>
            </a:pPr>
            <a:r>
              <a:rPr lang="en-US" dirty="0" smtClean="0"/>
              <a:t>(3)It </a:t>
            </a:r>
            <a:r>
              <a:rPr lang="en-US" dirty="0"/>
              <a:t>does not conduct everything.</a:t>
            </a:r>
          </a:p>
          <a:p>
            <a:endParaRPr lang="en-US" dirty="0"/>
          </a:p>
        </p:txBody>
      </p:sp>
    </p:spTree>
    <p:extLst>
      <p:ext uri="{BB962C8B-B14F-4D97-AF65-F5344CB8AC3E}">
        <p14:creationId xmlns:p14="http://schemas.microsoft.com/office/powerpoint/2010/main" val="1419817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White Box Penetration Testing</a:t>
            </a:r>
            <a:br>
              <a:rPr lang="en-US" dirty="0"/>
            </a:b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92696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White Box Penetration Testing</a:t>
            </a:r>
            <a:br>
              <a:rPr lang="en-US" dirty="0"/>
            </a:b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48648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Penetration Testing?</a:t>
            </a:r>
            <a:br>
              <a:rPr lang="en-US" dirty="0"/>
            </a:br>
            <a:endParaRPr lang="en-US" dirty="0"/>
          </a:p>
        </p:txBody>
      </p:sp>
      <p:sp>
        <p:nvSpPr>
          <p:cNvPr id="3" name="Content Placeholder 2"/>
          <p:cNvSpPr>
            <a:spLocks noGrp="1"/>
          </p:cNvSpPr>
          <p:nvPr>
            <p:ph idx="1"/>
          </p:nvPr>
        </p:nvSpPr>
        <p:spPr>
          <a:xfrm>
            <a:off x="677334" y="1506584"/>
            <a:ext cx="8596668" cy="3413760"/>
          </a:xfrm>
        </p:spPr>
        <p:txBody>
          <a:bodyPr/>
          <a:lstStyle/>
          <a:p>
            <a:r>
              <a:rPr lang="en-US" dirty="0" smtClean="0"/>
              <a:t>Penetration </a:t>
            </a:r>
            <a:r>
              <a:rPr lang="en-US" dirty="0"/>
              <a:t>testing is a type of security testing that is used to test the insecurity of an application. It is conducted to find the security risk which might be present in the system.</a:t>
            </a:r>
          </a:p>
          <a:p>
            <a:r>
              <a:rPr lang="en-US" dirty="0"/>
              <a:t>If a system is not secured, then any attacker can disrupt or take authorized access to that system. Security risk is normally an accidental error that occurs while developing and implementing the software. For example, configuration errors, design errors, and software bugs, etc.</a:t>
            </a:r>
          </a:p>
          <a:p>
            <a:endParaRPr lang="en-US" dirty="0"/>
          </a:p>
        </p:txBody>
      </p:sp>
    </p:spTree>
    <p:extLst>
      <p:ext uri="{BB962C8B-B14F-4D97-AF65-F5344CB8AC3E}">
        <p14:creationId xmlns:p14="http://schemas.microsoft.com/office/powerpoint/2010/main" val="3870845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11460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16609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96388"/>
            <a:ext cx="8596668" cy="1320800"/>
          </a:xfrm>
        </p:spPr>
        <p:txBody>
          <a:bodyPr/>
          <a:lstStyle/>
          <a:p>
            <a:r>
              <a:rPr lang="en-US" dirty="0"/>
              <a:t>Why is Penetration Testing Required?</a:t>
            </a:r>
            <a:br>
              <a:rPr lang="en-US" dirty="0"/>
            </a:br>
            <a:endParaRPr lang="en-US" dirty="0"/>
          </a:p>
        </p:txBody>
      </p:sp>
      <p:sp>
        <p:nvSpPr>
          <p:cNvPr id="3" name="Content Placeholder 2"/>
          <p:cNvSpPr>
            <a:spLocks noGrp="1"/>
          </p:cNvSpPr>
          <p:nvPr>
            <p:ph idx="1"/>
          </p:nvPr>
        </p:nvSpPr>
        <p:spPr>
          <a:xfrm>
            <a:off x="677334" y="1463903"/>
            <a:ext cx="8596668" cy="3880773"/>
          </a:xfrm>
        </p:spPr>
        <p:txBody>
          <a:bodyPr>
            <a:normAutofit fontScale="92500" lnSpcReduction="10000"/>
          </a:bodyPr>
          <a:lstStyle/>
          <a:p>
            <a:r>
              <a:rPr lang="en-US" dirty="0"/>
              <a:t>Penetration testing normally evaluates a system’s ability to protect its networks, applications, endpoints and users from external or internal threats. It also attempts to protect the security controls and ensures only authorized access.</a:t>
            </a:r>
          </a:p>
          <a:p>
            <a:r>
              <a:rPr lang="en-US" dirty="0"/>
              <a:t>Penetration testing is essential because −</a:t>
            </a:r>
          </a:p>
          <a:p>
            <a:r>
              <a:rPr lang="en-US" dirty="0"/>
              <a:t>It identifies a simulation environment i.e., how an intruder may attack the system through </a:t>
            </a:r>
            <a:r>
              <a:rPr lang="en-US" b="1" dirty="0"/>
              <a:t>white hat attack</a:t>
            </a:r>
            <a:r>
              <a:rPr lang="en-US" dirty="0"/>
              <a:t>.</a:t>
            </a:r>
          </a:p>
          <a:p>
            <a:r>
              <a:rPr lang="en-US" dirty="0"/>
              <a:t>It helps to find weak areas where an intruder can attack to gain access to the computer’s features and data.</a:t>
            </a:r>
          </a:p>
          <a:p>
            <a:r>
              <a:rPr lang="en-US" dirty="0"/>
              <a:t>It supports to avoid </a:t>
            </a:r>
            <a:r>
              <a:rPr lang="en-US" b="1" dirty="0"/>
              <a:t>black hat attack</a:t>
            </a:r>
            <a:r>
              <a:rPr lang="en-US" dirty="0"/>
              <a:t> and protects the original data.</a:t>
            </a:r>
          </a:p>
          <a:p>
            <a:r>
              <a:rPr lang="en-US" dirty="0"/>
              <a:t>It estimates the magnitude of the attack on potential business.</a:t>
            </a:r>
          </a:p>
          <a:p>
            <a:r>
              <a:rPr lang="en-US" dirty="0"/>
              <a:t>It provides evidence to suggest, why it is important to increase investments in security aspect of technology</a:t>
            </a:r>
          </a:p>
          <a:p>
            <a:endParaRPr lang="en-US" dirty="0"/>
          </a:p>
        </p:txBody>
      </p:sp>
    </p:spTree>
    <p:extLst>
      <p:ext uri="{BB962C8B-B14F-4D97-AF65-F5344CB8AC3E}">
        <p14:creationId xmlns:p14="http://schemas.microsoft.com/office/powerpoint/2010/main" val="3616140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7680"/>
            <a:ext cx="8596668" cy="1320800"/>
          </a:xfrm>
        </p:spPr>
        <p:txBody>
          <a:bodyPr/>
          <a:lstStyle/>
          <a:p>
            <a:r>
              <a:rPr lang="en-US" dirty="0"/>
              <a:t>When to Perform Penetration Testing?</a:t>
            </a:r>
            <a:br>
              <a:rPr lang="en-US" dirty="0"/>
            </a:br>
            <a:endParaRPr lang="en-US" dirty="0"/>
          </a:p>
        </p:txBody>
      </p:sp>
      <p:sp>
        <p:nvSpPr>
          <p:cNvPr id="3" name="Content Placeholder 2"/>
          <p:cNvSpPr>
            <a:spLocks noGrp="1"/>
          </p:cNvSpPr>
          <p:nvPr>
            <p:ph idx="1"/>
          </p:nvPr>
        </p:nvSpPr>
        <p:spPr>
          <a:xfrm>
            <a:off x="677334" y="1472612"/>
            <a:ext cx="8596668" cy="3880773"/>
          </a:xfrm>
        </p:spPr>
        <p:txBody>
          <a:bodyPr/>
          <a:lstStyle/>
          <a:p>
            <a:r>
              <a:rPr lang="en-US" dirty="0"/>
              <a:t>Penetration testing is an essential feature that needs to be performed regularly for securing the functioning of a system. In addition to this, it should be performed whenever −</a:t>
            </a:r>
          </a:p>
          <a:p>
            <a:r>
              <a:rPr lang="en-US" dirty="0"/>
              <a:t>Security system discovers new threats by attackers.</a:t>
            </a:r>
          </a:p>
          <a:p>
            <a:r>
              <a:rPr lang="en-US" dirty="0"/>
              <a:t>You add a new network infrastructure.</a:t>
            </a:r>
          </a:p>
          <a:p>
            <a:r>
              <a:rPr lang="en-US" dirty="0"/>
              <a:t>You update your system or install new software.</a:t>
            </a:r>
          </a:p>
          <a:p>
            <a:r>
              <a:rPr lang="en-US" dirty="0"/>
              <a:t>You relocate your office.</a:t>
            </a:r>
          </a:p>
          <a:p>
            <a:r>
              <a:rPr lang="en-US" dirty="0"/>
              <a:t>You set up a new end-user program/policy.</a:t>
            </a:r>
          </a:p>
          <a:p>
            <a:endParaRPr lang="en-US" dirty="0"/>
          </a:p>
        </p:txBody>
      </p:sp>
    </p:spTree>
    <p:extLst>
      <p:ext uri="{BB962C8B-B14F-4D97-AF65-F5344CB8AC3E}">
        <p14:creationId xmlns:p14="http://schemas.microsoft.com/office/powerpoint/2010/main" val="3613376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Penetration Testing Beneficial?</a:t>
            </a:r>
            <a:br>
              <a:rPr lang="en-US" dirty="0"/>
            </a:br>
            <a:endParaRPr lang="en-US" dirty="0"/>
          </a:p>
        </p:txBody>
      </p:sp>
      <p:sp>
        <p:nvSpPr>
          <p:cNvPr id="3" name="Content Placeholder 2"/>
          <p:cNvSpPr>
            <a:spLocks noGrp="1"/>
          </p:cNvSpPr>
          <p:nvPr>
            <p:ph idx="1"/>
          </p:nvPr>
        </p:nvSpPr>
        <p:spPr>
          <a:xfrm>
            <a:off x="677334" y="1402081"/>
            <a:ext cx="8596668" cy="4639282"/>
          </a:xfrm>
        </p:spPr>
        <p:txBody>
          <a:bodyPr>
            <a:normAutofit/>
          </a:bodyPr>
          <a:lstStyle/>
          <a:p>
            <a:r>
              <a:rPr lang="en-US" b="1" dirty="0"/>
              <a:t>Enhancement of the Management System</a:t>
            </a:r>
            <a:r>
              <a:rPr lang="en-US" dirty="0"/>
              <a:t> − It provides detailed information about the security threats. In addition to this, it also categorizes the degree of vulnerabilities and suggests you, which one is more vulnerable and which one is less. So, you can easily and accurately manage your security system by allocating the security resources accordingly.</a:t>
            </a:r>
          </a:p>
          <a:p>
            <a:r>
              <a:rPr lang="en-US" b="1" dirty="0"/>
              <a:t>Avoid Fines</a:t>
            </a:r>
            <a:r>
              <a:rPr lang="en-US" dirty="0"/>
              <a:t> − Penetration testing keeps your organization’s major activities updated and complies with the auditing system. So, penetration testing protects you from giving fines.</a:t>
            </a:r>
          </a:p>
          <a:p>
            <a:r>
              <a:rPr lang="en-US" b="1" dirty="0"/>
              <a:t>Protection from Financial Damage</a:t>
            </a:r>
            <a:r>
              <a:rPr lang="en-US" dirty="0"/>
              <a:t> − A simple breach of security system may cause millions of dollars of damage. Penetration testing can protect your organization from such damages.</a:t>
            </a:r>
          </a:p>
          <a:p>
            <a:r>
              <a:rPr lang="en-US" b="1" dirty="0"/>
              <a:t>Customer Protection</a:t>
            </a:r>
            <a:r>
              <a:rPr lang="en-US" dirty="0"/>
              <a:t> − Breach of even a single customer’s data may cause big financial damage as well as reputation damage. It protects the organizations who deal with the customers and keep their data intact.</a:t>
            </a:r>
          </a:p>
          <a:p>
            <a:endParaRPr lang="en-US" dirty="0"/>
          </a:p>
        </p:txBody>
      </p:sp>
    </p:spTree>
    <p:extLst>
      <p:ext uri="{BB962C8B-B14F-4D97-AF65-F5344CB8AC3E}">
        <p14:creationId xmlns:p14="http://schemas.microsoft.com/office/powerpoint/2010/main" val="1244950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2" y="539931"/>
            <a:ext cx="8596668" cy="1320800"/>
          </a:xfrm>
        </p:spPr>
        <p:txBody>
          <a:bodyPr>
            <a:normAutofit fontScale="90000"/>
          </a:bodyPr>
          <a:lstStyle/>
          <a:p>
            <a:pPr algn="ctr"/>
            <a:r>
              <a:rPr lang="en-US" dirty="0"/>
              <a:t>Penetration Testing - Method</a:t>
            </a:r>
            <a:br>
              <a:rPr lang="en-US" dirty="0"/>
            </a:br>
            <a:r>
              <a:rPr lang="en-US" dirty="0"/>
              <a:t>Steps </a:t>
            </a:r>
            <a:r>
              <a:rPr lang="en-US" dirty="0" smtClean="0"/>
              <a:t>Available in </a:t>
            </a:r>
            <a:r>
              <a:rPr lang="en-US" dirty="0"/>
              <a:t>Penetration Testing Method</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5868" y="2243909"/>
            <a:ext cx="2419597" cy="3881437"/>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091586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4468"/>
            <a:ext cx="8596668" cy="1320800"/>
          </a:xfrm>
        </p:spPr>
        <p:txBody>
          <a:bodyPr/>
          <a:lstStyle/>
          <a:p>
            <a:r>
              <a:rPr lang="en-US" dirty="0" smtClean="0"/>
              <a:t>Method - 1 :Planning </a:t>
            </a:r>
            <a:r>
              <a:rPr lang="en-US" dirty="0"/>
              <a:t>&amp; Preparation</a:t>
            </a:r>
            <a:br>
              <a:rPr lang="en-US" dirty="0"/>
            </a:br>
            <a:endParaRPr lang="en-US" dirty="0"/>
          </a:p>
        </p:txBody>
      </p:sp>
      <p:sp>
        <p:nvSpPr>
          <p:cNvPr id="3" name="Content Placeholder 2"/>
          <p:cNvSpPr>
            <a:spLocks noGrp="1"/>
          </p:cNvSpPr>
          <p:nvPr>
            <p:ph idx="1"/>
          </p:nvPr>
        </p:nvSpPr>
        <p:spPr>
          <a:xfrm>
            <a:off x="677334" y="1445623"/>
            <a:ext cx="8596668" cy="4317065"/>
          </a:xfrm>
        </p:spPr>
        <p:txBody>
          <a:bodyPr/>
          <a:lstStyle/>
          <a:p>
            <a:r>
              <a:rPr lang="en-US" dirty="0"/>
              <a:t>Planning and preparation starts with defining the goals and objectives of the penetration testing.</a:t>
            </a:r>
          </a:p>
          <a:p>
            <a:r>
              <a:rPr lang="en-US" dirty="0"/>
              <a:t>The client and the tester jointly define the goals so that both the parties have the same objectives and understanding. The common objectives of penetration testing are −</a:t>
            </a:r>
          </a:p>
          <a:p>
            <a:r>
              <a:rPr lang="en-US" dirty="0"/>
              <a:t>To identify the vulnerability and improve the security of the technical systems.</a:t>
            </a:r>
          </a:p>
          <a:p>
            <a:r>
              <a:rPr lang="en-US" dirty="0"/>
              <a:t>Have IT security confirmed by an external third party.</a:t>
            </a:r>
          </a:p>
          <a:p>
            <a:r>
              <a:rPr lang="en-US" dirty="0"/>
              <a:t>Increase the security of the organizational/personnel infrastructure.</a:t>
            </a:r>
          </a:p>
          <a:p>
            <a:endParaRPr lang="en-US" dirty="0"/>
          </a:p>
        </p:txBody>
      </p:sp>
    </p:spTree>
    <p:extLst>
      <p:ext uri="{BB962C8B-B14F-4D97-AF65-F5344CB8AC3E}">
        <p14:creationId xmlns:p14="http://schemas.microsoft.com/office/powerpoint/2010/main" val="387038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 </a:t>
            </a:r>
            <a:r>
              <a:rPr lang="en-US" dirty="0" smtClean="0"/>
              <a:t>2 </a:t>
            </a:r>
            <a:r>
              <a:rPr lang="en-US" dirty="0"/>
              <a:t>: </a:t>
            </a:r>
            <a:r>
              <a:rPr lang="en-US" dirty="0" smtClean="0"/>
              <a:t>Reconnaissance</a:t>
            </a:r>
            <a:r>
              <a:rPr lang="en-US" dirty="0"/>
              <a:t/>
            </a:r>
            <a:br>
              <a:rPr lang="en-US" dirty="0"/>
            </a:br>
            <a:endParaRPr lang="en-US" dirty="0"/>
          </a:p>
        </p:txBody>
      </p:sp>
      <p:sp>
        <p:nvSpPr>
          <p:cNvPr id="3" name="Content Placeholder 2"/>
          <p:cNvSpPr>
            <a:spLocks noGrp="1"/>
          </p:cNvSpPr>
          <p:nvPr>
            <p:ph idx="1"/>
          </p:nvPr>
        </p:nvSpPr>
        <p:spPr>
          <a:xfrm>
            <a:off x="677334" y="2020389"/>
            <a:ext cx="8596668" cy="3204755"/>
          </a:xfrm>
        </p:spPr>
        <p:txBody>
          <a:bodyPr/>
          <a:lstStyle/>
          <a:p>
            <a:r>
              <a:rPr lang="en-US" dirty="0"/>
              <a:t>Reconnaissance includes an analysis of the preliminary information. Many times, a tester doesn’t have much information other than the preliminary information, i.e., an IP address or IP address block. </a:t>
            </a:r>
            <a:endParaRPr lang="en-US" dirty="0" smtClean="0"/>
          </a:p>
          <a:p>
            <a:r>
              <a:rPr lang="en-US" dirty="0"/>
              <a:t>The tester starts by analyzing the available information and, if required, requests for more information such as system descriptions, network plans, etc. from the client. </a:t>
            </a:r>
            <a:endParaRPr lang="en-US" dirty="0" smtClean="0"/>
          </a:p>
          <a:p>
            <a:r>
              <a:rPr lang="en-US" dirty="0"/>
              <a:t>This step is the passive penetration test, a sort of. The sole objective is to obtain a complete and detailed information of the systems.</a:t>
            </a:r>
          </a:p>
          <a:p>
            <a:endParaRPr lang="en-US" dirty="0"/>
          </a:p>
        </p:txBody>
      </p:sp>
    </p:spTree>
    <p:extLst>
      <p:ext uri="{BB962C8B-B14F-4D97-AF65-F5344CB8AC3E}">
        <p14:creationId xmlns:p14="http://schemas.microsoft.com/office/powerpoint/2010/main" val="1300887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 3 :Discovery</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In this step, a penetration tester will most likely use the automated tools to scan target assets for discovering vulnerabilities. These tools normally have their own databases giving the details of the latest vulnerabilities. However, tester discover</a:t>
            </a:r>
          </a:p>
          <a:p>
            <a:r>
              <a:rPr lang="en-US" b="1" dirty="0"/>
              <a:t>Network Discovery</a:t>
            </a:r>
            <a:r>
              <a:rPr lang="en-US" dirty="0"/>
              <a:t> − Such as discovery of additional systems, servers, and other devices.</a:t>
            </a:r>
          </a:p>
          <a:p>
            <a:r>
              <a:rPr lang="en-US" b="1" dirty="0"/>
              <a:t>Host Discovery</a:t>
            </a:r>
            <a:r>
              <a:rPr lang="en-US" dirty="0"/>
              <a:t> − It determines open ports on these devices.</a:t>
            </a:r>
          </a:p>
          <a:p>
            <a:r>
              <a:rPr lang="en-US" b="1" dirty="0"/>
              <a:t>Service Interrogation</a:t>
            </a:r>
            <a:r>
              <a:rPr lang="en-US" dirty="0"/>
              <a:t> − It interrogates ports to discover actual services which are running on them.</a:t>
            </a:r>
          </a:p>
          <a:p>
            <a:endParaRPr lang="en-US" dirty="0"/>
          </a:p>
        </p:txBody>
      </p:sp>
    </p:spTree>
    <p:extLst>
      <p:ext uri="{BB962C8B-B14F-4D97-AF65-F5344CB8AC3E}">
        <p14:creationId xmlns:p14="http://schemas.microsoft.com/office/powerpoint/2010/main" val="16407206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89</TotalTime>
  <Words>1085</Words>
  <Application>Microsoft Office PowerPoint</Application>
  <PresentationFormat>Widescreen</PresentationFormat>
  <Paragraphs>89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Trebuchet MS</vt:lpstr>
      <vt:lpstr>Wingdings 3</vt:lpstr>
      <vt:lpstr>Facet</vt:lpstr>
      <vt:lpstr>PENETRATION TESTING</vt:lpstr>
      <vt:lpstr>What is Penetration Testing? </vt:lpstr>
      <vt:lpstr>Why is Penetration Testing Required? </vt:lpstr>
      <vt:lpstr>When to Perform Penetration Testing? </vt:lpstr>
      <vt:lpstr>How is Penetration Testing Beneficial? </vt:lpstr>
      <vt:lpstr>Penetration Testing - Method Steps Available in Penetration Testing Method </vt:lpstr>
      <vt:lpstr>Method - 1 :Planning &amp; Preparation </vt:lpstr>
      <vt:lpstr>Method - 2 : Reconnaissance </vt:lpstr>
      <vt:lpstr>Method – 3 :Discovery </vt:lpstr>
      <vt:lpstr>Method – 4 : Analyzing Information and Risks </vt:lpstr>
      <vt:lpstr>Method – 5 : Active Intrusion Attempts </vt:lpstr>
      <vt:lpstr>Method – 6 :Final Analysis </vt:lpstr>
      <vt:lpstr>Method – 7 : Report Preparation </vt:lpstr>
      <vt:lpstr>Penetration Testing Vs. Vulnerability </vt:lpstr>
      <vt:lpstr>Vulnerability Assessment </vt:lpstr>
      <vt:lpstr>Types of Penetration Testing </vt:lpstr>
      <vt:lpstr>Black Box Penetration Testing </vt:lpstr>
      <vt:lpstr>White Box Penetration Testing </vt:lpstr>
      <vt:lpstr>White Box Penetration Testing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PENETRATION TESTING</dc:title>
  <dc:creator>dell</dc:creator>
  <cp:lastModifiedBy>dell</cp:lastModifiedBy>
  <cp:revision>31</cp:revision>
  <dcterms:created xsi:type="dcterms:W3CDTF">2020-07-03T16:56:08Z</dcterms:created>
  <dcterms:modified xsi:type="dcterms:W3CDTF">2020-07-03T18:25:47Z</dcterms:modified>
</cp:coreProperties>
</file>