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9" r:id="rId27"/>
    <p:sldId id="285" r:id="rId28"/>
    <p:sldId id="286" r:id="rId29"/>
    <p:sldId id="287" r:id="rId30"/>
    <p:sldId id="288" r:id="rId31"/>
    <p:sldId id="290" r:id="rId32"/>
    <p:sldId id="295"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PENETRATION TESTING</a:t>
            </a:r>
            <a:endParaRPr lang="en-US" dirty="0"/>
          </a:p>
        </p:txBody>
      </p:sp>
      <p:sp>
        <p:nvSpPr>
          <p:cNvPr id="3" name="Subtitle 2"/>
          <p:cNvSpPr>
            <a:spLocks noGrp="1"/>
          </p:cNvSpPr>
          <p:nvPr>
            <p:ph type="subTitle" idx="1"/>
          </p:nvPr>
        </p:nvSpPr>
        <p:spPr/>
        <p:txBody>
          <a:bodyPr/>
          <a:lstStyle/>
          <a:p>
            <a:r>
              <a:rPr lang="en-US" dirty="0" smtClean="0"/>
              <a:t>-Naveen</a:t>
            </a:r>
            <a:endParaRPr lang="en-US" dirty="0"/>
          </a:p>
        </p:txBody>
      </p:sp>
    </p:spTree>
    <p:extLst>
      <p:ext uri="{BB962C8B-B14F-4D97-AF65-F5344CB8AC3E}">
        <p14:creationId xmlns:p14="http://schemas.microsoft.com/office/powerpoint/2010/main" val="848008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 4 : </a:t>
            </a:r>
            <a:r>
              <a:rPr lang="en-US" dirty="0"/>
              <a:t>Analyzing Information and Risks</a:t>
            </a:r>
            <a:br>
              <a:rPr lang="en-US" dirty="0"/>
            </a:br>
            <a:endParaRPr lang="en-US" dirty="0"/>
          </a:p>
        </p:txBody>
      </p:sp>
      <p:sp>
        <p:nvSpPr>
          <p:cNvPr id="3" name="Content Placeholder 2"/>
          <p:cNvSpPr>
            <a:spLocks noGrp="1"/>
          </p:cNvSpPr>
          <p:nvPr>
            <p:ph idx="1"/>
          </p:nvPr>
        </p:nvSpPr>
        <p:spPr>
          <a:xfrm>
            <a:off x="677334" y="1828801"/>
            <a:ext cx="8596668" cy="4212562"/>
          </a:xfrm>
        </p:spPr>
        <p:txBody>
          <a:bodyPr/>
          <a:lstStyle/>
          <a:p>
            <a:r>
              <a:rPr lang="en-US" dirty="0"/>
              <a:t>In this step, tester analyzes and assesses the information gathered before the test steps for dynamically penetrating the system. Because of larger number of systems and size of infrastructure, it is extremely time consuming. While analyzing, the tester considers the following elements −</a:t>
            </a:r>
          </a:p>
          <a:p>
            <a:r>
              <a:rPr lang="en-US" dirty="0"/>
              <a:t>The defined goals of the penetration test.</a:t>
            </a:r>
          </a:p>
          <a:p>
            <a:r>
              <a:rPr lang="en-US" dirty="0"/>
              <a:t>The potential risks to the system.</a:t>
            </a:r>
          </a:p>
          <a:p>
            <a:r>
              <a:rPr lang="en-US" dirty="0"/>
              <a:t>The estimated time required for evaluating potential security flaws for the subsequent active penetration testing.</a:t>
            </a:r>
          </a:p>
          <a:p>
            <a:r>
              <a:rPr lang="en-US" dirty="0"/>
              <a:t>However, from the list of identified systems, the tester may choose to test only those which contain potential vulnerabilities.</a:t>
            </a:r>
          </a:p>
          <a:p>
            <a:endParaRPr lang="en-US" dirty="0"/>
          </a:p>
        </p:txBody>
      </p:sp>
    </p:spTree>
    <p:extLst>
      <p:ext uri="{BB962C8B-B14F-4D97-AF65-F5344CB8AC3E}">
        <p14:creationId xmlns:p14="http://schemas.microsoft.com/office/powerpoint/2010/main" val="1653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5 :</a:t>
            </a:r>
            <a:r>
              <a:rPr lang="en-US" dirty="0"/>
              <a:t> Active Intrusion Attempts</a:t>
            </a:r>
            <a:br>
              <a:rPr lang="en-US" dirty="0"/>
            </a:br>
            <a:endParaRPr lang="en-US" dirty="0"/>
          </a:p>
        </p:txBody>
      </p:sp>
      <p:sp>
        <p:nvSpPr>
          <p:cNvPr id="3" name="Content Placeholder 2"/>
          <p:cNvSpPr>
            <a:spLocks noGrp="1"/>
          </p:cNvSpPr>
          <p:nvPr>
            <p:ph idx="1"/>
          </p:nvPr>
        </p:nvSpPr>
        <p:spPr/>
        <p:txBody>
          <a:bodyPr/>
          <a:lstStyle/>
          <a:p>
            <a:r>
              <a:rPr lang="en-US" dirty="0"/>
              <a:t>This is the most important step that has to be performed with due care. This step entails the extent to which the potential vulnerabilities that was identified in the discovery step which possess the actual risks</a:t>
            </a:r>
            <a:r>
              <a:rPr lang="en-US" dirty="0" smtClean="0"/>
              <a:t>.</a:t>
            </a:r>
          </a:p>
          <a:p>
            <a:r>
              <a:rPr lang="en-US" dirty="0"/>
              <a:t>This step must be performed when a verification of potential vulnerabilities is needed</a:t>
            </a:r>
            <a:r>
              <a:rPr lang="en-US" dirty="0" smtClean="0"/>
              <a:t>.</a:t>
            </a:r>
          </a:p>
          <a:p>
            <a:r>
              <a:rPr lang="en-US" dirty="0"/>
              <a:t>For those systems having very high integrity requirements, the potential vulnerability and risk needs to be carefully considered before conducting critical clean up procedures.</a:t>
            </a:r>
          </a:p>
        </p:txBody>
      </p:sp>
    </p:spTree>
    <p:extLst>
      <p:ext uri="{BB962C8B-B14F-4D97-AF65-F5344CB8AC3E}">
        <p14:creationId xmlns:p14="http://schemas.microsoft.com/office/powerpoint/2010/main" val="281187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419497"/>
          </a:xfrm>
        </p:spPr>
        <p:txBody>
          <a:bodyPr>
            <a:normAutofit/>
          </a:bodyPr>
          <a:lstStyle/>
          <a:p>
            <a:r>
              <a:rPr lang="en-US" dirty="0" smtClean="0"/>
              <a:t>Method – 6 :</a:t>
            </a:r>
            <a:r>
              <a:rPr lang="en-US" dirty="0"/>
              <a:t>Final Analysis</a:t>
            </a:r>
            <a:br>
              <a:rPr lang="en-US" dirty="0"/>
            </a:br>
            <a:endParaRPr lang="en-US" dirty="0"/>
          </a:p>
        </p:txBody>
      </p:sp>
      <p:sp>
        <p:nvSpPr>
          <p:cNvPr id="3" name="Content Placeholder 2"/>
          <p:cNvSpPr>
            <a:spLocks noGrp="1"/>
          </p:cNvSpPr>
          <p:nvPr>
            <p:ph idx="1"/>
          </p:nvPr>
        </p:nvSpPr>
        <p:spPr>
          <a:xfrm>
            <a:off x="677334" y="2160590"/>
            <a:ext cx="8596668" cy="3160348"/>
          </a:xfrm>
        </p:spPr>
        <p:txBody>
          <a:bodyPr/>
          <a:lstStyle/>
          <a:p>
            <a:r>
              <a:rPr lang="en-US" dirty="0"/>
              <a:t>This step primarily considers all the steps conducted (discussed above) till that time and an evaluation of the vulnerabilities present in the form of potential risks</a:t>
            </a:r>
            <a:r>
              <a:rPr lang="en-US" dirty="0" smtClean="0"/>
              <a:t>..</a:t>
            </a:r>
          </a:p>
          <a:p>
            <a:r>
              <a:rPr lang="en-US" dirty="0" smtClean="0"/>
              <a:t>Further, the tester recommends to eliminate the vulnerabilities and risks.</a:t>
            </a:r>
          </a:p>
          <a:p>
            <a:r>
              <a:rPr lang="en-US" dirty="0"/>
              <a:t>Above all, the tester must assure the transparency of the tests and the vulnerabilities that it disclosed</a:t>
            </a:r>
          </a:p>
        </p:txBody>
      </p:sp>
    </p:spTree>
    <p:extLst>
      <p:ext uri="{BB962C8B-B14F-4D97-AF65-F5344CB8AC3E}">
        <p14:creationId xmlns:p14="http://schemas.microsoft.com/office/powerpoint/2010/main" val="256651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7 : </a:t>
            </a:r>
            <a:r>
              <a:rPr lang="en-US" dirty="0"/>
              <a:t>Report Preparation</a:t>
            </a:r>
            <a:br>
              <a:rPr lang="en-US" dirty="0"/>
            </a:br>
            <a:endParaRPr lang="en-US" dirty="0"/>
          </a:p>
        </p:txBody>
      </p:sp>
      <p:sp>
        <p:nvSpPr>
          <p:cNvPr id="3" name="Content Placeholder 2"/>
          <p:cNvSpPr>
            <a:spLocks noGrp="1"/>
          </p:cNvSpPr>
          <p:nvPr>
            <p:ph idx="1"/>
          </p:nvPr>
        </p:nvSpPr>
        <p:spPr/>
        <p:txBody>
          <a:bodyPr/>
          <a:lstStyle/>
          <a:p>
            <a:r>
              <a:rPr lang="en-US" dirty="0"/>
              <a:t>Report preparation must start with overall testing procedures, followed by an analysis of vulnerabilities and risks. The high risks and critical vulnerabilities must have priorities and then followed by the lower order.</a:t>
            </a:r>
          </a:p>
          <a:p>
            <a:r>
              <a:rPr lang="en-US" dirty="0"/>
              <a:t>However, while documenting the final report, the following points needs to be considered −</a:t>
            </a:r>
          </a:p>
          <a:p>
            <a:r>
              <a:rPr lang="en-US" dirty="0"/>
              <a:t>Overall summary of penetration testing.</a:t>
            </a:r>
          </a:p>
          <a:p>
            <a:r>
              <a:rPr lang="en-US" dirty="0"/>
              <a:t>Details of each step and the information gathered during the pen testing.</a:t>
            </a:r>
          </a:p>
          <a:p>
            <a:r>
              <a:rPr lang="en-US" dirty="0"/>
              <a:t>Details of all the vulnerabilities and risks discovered.</a:t>
            </a:r>
          </a:p>
          <a:p>
            <a:r>
              <a:rPr lang="en-US" dirty="0"/>
              <a:t>Details of cleaning and fixing the systems.</a:t>
            </a:r>
          </a:p>
          <a:p>
            <a:r>
              <a:rPr lang="en-US" dirty="0"/>
              <a:t>Suggestions for future security.</a:t>
            </a:r>
          </a:p>
          <a:p>
            <a:endParaRPr lang="en-US" dirty="0"/>
          </a:p>
        </p:txBody>
      </p:sp>
    </p:spTree>
    <p:extLst>
      <p:ext uri="{BB962C8B-B14F-4D97-AF65-F5344CB8AC3E}">
        <p14:creationId xmlns:p14="http://schemas.microsoft.com/office/powerpoint/2010/main" val="363686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Penetration Testing Vs. Vulnerability</a:t>
            </a:r>
            <a:br>
              <a:rPr lang="en-US" dirty="0"/>
            </a:br>
            <a:endParaRPr lang="en-US" dirty="0"/>
          </a:p>
        </p:txBody>
      </p:sp>
      <p:sp>
        <p:nvSpPr>
          <p:cNvPr id="3" name="Content Placeholder 2"/>
          <p:cNvSpPr>
            <a:spLocks noGrp="1"/>
          </p:cNvSpPr>
          <p:nvPr>
            <p:ph idx="1"/>
          </p:nvPr>
        </p:nvSpPr>
        <p:spPr/>
        <p:txBody>
          <a:bodyPr/>
          <a:lstStyle/>
          <a:p>
            <a:r>
              <a:rPr lang="en-US" dirty="0"/>
              <a:t> Penetration Testing and Vulnerability assessment are used interchangeably by many people, either because of misunderstanding or marketing hype. But, both the terms are different from each other in terms of their objectives and other means. However, before describing the differences, let us first understand </a:t>
            </a:r>
            <a:r>
              <a:rPr lang="en-US" dirty="0" smtClean="0"/>
              <a:t>both </a:t>
            </a:r>
            <a:r>
              <a:rPr lang="en-US" dirty="0"/>
              <a:t>the terms one-by one</a:t>
            </a:r>
            <a:r>
              <a:rPr lang="en-US" dirty="0" smtClean="0"/>
              <a:t>.</a:t>
            </a:r>
          </a:p>
          <a:p>
            <a:r>
              <a:rPr lang="en-US" dirty="0"/>
              <a:t>Penetration </a:t>
            </a:r>
            <a:r>
              <a:rPr lang="en-US" dirty="0" smtClean="0"/>
              <a:t>Testing </a:t>
            </a:r>
            <a:r>
              <a:rPr lang="en-US" dirty="0"/>
              <a:t>replicates the actions of an external or/and internal cyber attacker/s that is intended to break the information security and hack the valuable data or disrupt the normal functioning of the organization. So, with the help of advanced tools and techniques, a penetration tester (also known as </a:t>
            </a:r>
            <a:r>
              <a:rPr lang="en-US" b="1" dirty="0"/>
              <a:t>ethical hacker</a:t>
            </a:r>
            <a:r>
              <a:rPr lang="en-US" dirty="0"/>
              <a:t>) makes an effort to control critical systems and acquire access to sensitive data.</a:t>
            </a:r>
          </a:p>
          <a:p>
            <a:endParaRPr lang="en-US" dirty="0"/>
          </a:p>
        </p:txBody>
      </p:sp>
    </p:spTree>
    <p:extLst>
      <p:ext uri="{BB962C8B-B14F-4D97-AF65-F5344CB8AC3E}">
        <p14:creationId xmlns:p14="http://schemas.microsoft.com/office/powerpoint/2010/main" val="3524838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Vulnerability Assessment</a:t>
            </a:r>
            <a:br>
              <a:rPr lang="en-US" dirty="0"/>
            </a:b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vulnerability assessment is the technique of identifying (discovery) and measuring security vulnerabilities (scanning) in a given environment. </a:t>
            </a:r>
            <a:endParaRPr lang="en-US" dirty="0" smtClean="0"/>
          </a:p>
          <a:p>
            <a:r>
              <a:rPr lang="en-US" dirty="0" smtClean="0"/>
              <a:t>It </a:t>
            </a:r>
            <a:r>
              <a:rPr lang="en-US" dirty="0"/>
              <a:t>is a comprehensive assessment of the information security position (result analysis). </a:t>
            </a:r>
            <a:endParaRPr lang="en-US" dirty="0" smtClean="0"/>
          </a:p>
          <a:p>
            <a:r>
              <a:rPr lang="en-US" dirty="0" smtClean="0"/>
              <a:t>It </a:t>
            </a:r>
            <a:r>
              <a:rPr lang="en-US" dirty="0"/>
              <a:t>identifies the potential weaknesses and provides the proper mitigation measures (remediation) to either remove those weaknesses or reduce below the risk level.</a:t>
            </a:r>
          </a:p>
        </p:txBody>
      </p:sp>
    </p:spTree>
    <p:extLst>
      <p:ext uri="{BB962C8B-B14F-4D97-AF65-F5344CB8AC3E}">
        <p14:creationId xmlns:p14="http://schemas.microsoft.com/office/powerpoint/2010/main" val="2965234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Penetration Testing</a:t>
            </a:r>
            <a:br>
              <a:rPr lang="en-US" dirty="0"/>
            </a:br>
            <a:endParaRPr lang="en-US" dirty="0"/>
          </a:p>
        </p:txBody>
      </p:sp>
      <p:sp>
        <p:nvSpPr>
          <p:cNvPr id="5" name="Content Placeholder 4"/>
          <p:cNvSpPr>
            <a:spLocks noGrp="1"/>
          </p:cNvSpPr>
          <p:nvPr>
            <p:ph idx="1"/>
          </p:nvPr>
        </p:nvSpPr>
        <p:spPr>
          <a:xfrm>
            <a:off x="677334" y="2160589"/>
            <a:ext cx="8596668" cy="4571137"/>
          </a:xfrm>
        </p:spPr>
        <p:txBody>
          <a:bodyPr/>
          <a:lstStyle/>
          <a:p>
            <a:r>
              <a:rPr lang="en-US" dirty="0"/>
              <a:t>It is also known as </a:t>
            </a:r>
            <a:r>
              <a:rPr lang="en-US" b="1" dirty="0"/>
              <a:t>Pen Testing</a:t>
            </a:r>
            <a:r>
              <a:rPr lang="en-US" dirty="0" smtClean="0"/>
              <a:t>.</a:t>
            </a:r>
          </a:p>
          <a:p>
            <a:r>
              <a:rPr lang="en-US" dirty="0" smtClean="0"/>
              <a:t>Following </a:t>
            </a:r>
            <a:r>
              <a:rPr lang="en-US" dirty="0"/>
              <a:t>are the important types of pen testing </a:t>
            </a:r>
            <a:r>
              <a:rPr lang="en-US" dirty="0" smtClean="0"/>
              <a:t>:</a:t>
            </a:r>
            <a:endParaRPr lang="en-US" dirty="0"/>
          </a:p>
          <a:p>
            <a:r>
              <a:rPr lang="en-US" dirty="0" smtClean="0"/>
              <a:t>(</a:t>
            </a:r>
            <a:r>
              <a:rPr lang="en-US" dirty="0"/>
              <a:t>1</a:t>
            </a:r>
            <a:r>
              <a:rPr lang="en-US" dirty="0" smtClean="0"/>
              <a:t>)Black </a:t>
            </a:r>
            <a:r>
              <a:rPr lang="en-US" dirty="0"/>
              <a:t>Box Penetration Testing</a:t>
            </a:r>
          </a:p>
          <a:p>
            <a:r>
              <a:rPr lang="en-US" dirty="0" smtClean="0"/>
              <a:t>(</a:t>
            </a:r>
            <a:r>
              <a:rPr lang="en-US" dirty="0"/>
              <a:t>2</a:t>
            </a:r>
            <a:r>
              <a:rPr lang="en-US" dirty="0" smtClean="0"/>
              <a:t>)White </a:t>
            </a:r>
            <a:r>
              <a:rPr lang="en-US" dirty="0"/>
              <a:t>Box Penetration Testing</a:t>
            </a:r>
          </a:p>
          <a:p>
            <a:r>
              <a:rPr lang="en-US" dirty="0" smtClean="0"/>
              <a:t>(</a:t>
            </a:r>
            <a:r>
              <a:rPr lang="en-US" dirty="0"/>
              <a:t>3</a:t>
            </a:r>
            <a:r>
              <a:rPr lang="en-US" dirty="0" smtClean="0"/>
              <a:t>)Grey </a:t>
            </a:r>
            <a:r>
              <a:rPr lang="en-US" dirty="0"/>
              <a:t>Box Penetration Testing</a:t>
            </a:r>
          </a:p>
          <a:p>
            <a:pPr marL="0" indent="0">
              <a:buNone/>
            </a:pP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681" y="3209379"/>
            <a:ext cx="3268860" cy="258182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8948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74"/>
            <a:ext cx="8596668" cy="757646"/>
          </a:xfrm>
        </p:spPr>
        <p:txBody>
          <a:bodyPr>
            <a:normAutofit fontScale="90000"/>
          </a:bodyPr>
          <a:lstStyle/>
          <a:p>
            <a:pPr algn="ctr"/>
            <a:r>
              <a:rPr lang="en-US" dirty="0"/>
              <a:t>Black Box Penetration Testing</a:t>
            </a:r>
            <a:br>
              <a:rPr lang="en-US" dirty="0"/>
            </a:br>
            <a:endParaRPr lang="en-US" dirty="0"/>
          </a:p>
        </p:txBody>
      </p:sp>
      <p:sp>
        <p:nvSpPr>
          <p:cNvPr id="3" name="Content Placeholder 2"/>
          <p:cNvSpPr>
            <a:spLocks noGrp="1"/>
          </p:cNvSpPr>
          <p:nvPr>
            <p:ph idx="1"/>
          </p:nvPr>
        </p:nvSpPr>
        <p:spPr>
          <a:xfrm>
            <a:off x="677334" y="905691"/>
            <a:ext cx="8596668" cy="5135671"/>
          </a:xfrm>
        </p:spPr>
        <p:txBody>
          <a:bodyPr>
            <a:normAutofit/>
          </a:bodyPr>
          <a:lstStyle/>
          <a:p>
            <a:r>
              <a:rPr lang="en-US" dirty="0"/>
              <a:t>In black box penetration testing, tester has no idea about the systems that he is going to test. He is interested to gather information about the target network or system. For example, in this testing, a tester only knows what should be the expected outcome and he does not know how the outcomes arrives. He does not examine any programming codes.</a:t>
            </a:r>
          </a:p>
          <a:p>
            <a:r>
              <a:rPr lang="en-US" b="1" dirty="0"/>
              <a:t>Advantages of Black Box Penetration </a:t>
            </a:r>
            <a:r>
              <a:rPr lang="en-US" b="1" dirty="0" smtClean="0"/>
              <a:t>Testing :</a:t>
            </a:r>
            <a:endParaRPr lang="en-US" b="1" dirty="0"/>
          </a:p>
          <a:p>
            <a:pPr marL="0" indent="0">
              <a:buNone/>
            </a:pPr>
            <a:r>
              <a:rPr lang="en-US" dirty="0" smtClean="0"/>
              <a:t>(1)Tester </a:t>
            </a:r>
            <a:r>
              <a:rPr lang="en-US" dirty="0"/>
              <a:t>need not necessarily be an expert, as it does not demand specific language knowledge</a:t>
            </a:r>
          </a:p>
          <a:p>
            <a:pPr marL="0" indent="0">
              <a:buNone/>
            </a:pPr>
            <a:r>
              <a:rPr lang="en-US" dirty="0" smtClean="0"/>
              <a:t>(2)Tester </a:t>
            </a:r>
            <a:r>
              <a:rPr lang="en-US" dirty="0"/>
              <a:t>verifies contradictions in the actual system and the specifications</a:t>
            </a:r>
          </a:p>
          <a:p>
            <a:pPr marL="0" indent="0">
              <a:buNone/>
            </a:pPr>
            <a:r>
              <a:rPr lang="en-US" dirty="0" smtClean="0"/>
              <a:t>(3)Test </a:t>
            </a:r>
            <a:r>
              <a:rPr lang="en-US" dirty="0"/>
              <a:t>is generally conducted with the perspective of a user, not the designer</a:t>
            </a:r>
          </a:p>
          <a:p>
            <a:r>
              <a:rPr lang="en-US" b="1" dirty="0"/>
              <a:t>Disadvantages of Black Box Penetration </a:t>
            </a:r>
            <a:r>
              <a:rPr lang="en-US" b="1" dirty="0" smtClean="0"/>
              <a:t>Testing :</a:t>
            </a:r>
            <a:endParaRPr lang="en-US" b="1" dirty="0"/>
          </a:p>
          <a:p>
            <a:pPr marL="0" indent="0">
              <a:buNone/>
            </a:pPr>
            <a:r>
              <a:rPr lang="en-US" dirty="0" smtClean="0"/>
              <a:t>(1)Particularly</a:t>
            </a:r>
            <a:r>
              <a:rPr lang="en-US" dirty="0"/>
              <a:t>, these kinds of test cases are difficult to design.</a:t>
            </a:r>
          </a:p>
          <a:p>
            <a:pPr marL="0" indent="0">
              <a:buNone/>
            </a:pPr>
            <a:r>
              <a:rPr lang="en-US" dirty="0" smtClean="0"/>
              <a:t>(2)Possibly</a:t>
            </a:r>
            <a:r>
              <a:rPr lang="en-US" dirty="0"/>
              <a:t>, it is not worth, incase designer has already conducted a test case.</a:t>
            </a:r>
          </a:p>
          <a:p>
            <a:pPr marL="0" indent="0">
              <a:buNone/>
            </a:pPr>
            <a:r>
              <a:rPr lang="en-US" dirty="0" smtClean="0"/>
              <a:t>(3)It </a:t>
            </a:r>
            <a:r>
              <a:rPr lang="en-US" dirty="0"/>
              <a:t>does not conduct everything.</a:t>
            </a:r>
          </a:p>
          <a:p>
            <a:endParaRPr lang="en-US" dirty="0"/>
          </a:p>
        </p:txBody>
      </p:sp>
    </p:spTree>
    <p:extLst>
      <p:ext uri="{BB962C8B-B14F-4D97-AF65-F5344CB8AC3E}">
        <p14:creationId xmlns:p14="http://schemas.microsoft.com/office/powerpoint/2010/main" val="1419817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White </a:t>
            </a:r>
            <a:r>
              <a:rPr lang="en-US" dirty="0"/>
              <a:t>Box Penetration Testing</a:t>
            </a:r>
            <a:br>
              <a:rPr lang="en-US" dirty="0"/>
            </a:br>
            <a:endParaRPr lang="en-US" dirty="0"/>
          </a:p>
        </p:txBody>
      </p:sp>
      <p:sp>
        <p:nvSpPr>
          <p:cNvPr id="3" name="Content Placeholder 2"/>
          <p:cNvSpPr>
            <a:spLocks noGrp="1"/>
          </p:cNvSpPr>
          <p:nvPr>
            <p:ph idx="1"/>
          </p:nvPr>
        </p:nvSpPr>
        <p:spPr>
          <a:xfrm>
            <a:off x="677334" y="1314995"/>
            <a:ext cx="8596668" cy="4726368"/>
          </a:xfrm>
        </p:spPr>
        <p:txBody>
          <a:bodyPr>
            <a:normAutofit lnSpcReduction="10000"/>
          </a:bodyPr>
          <a:lstStyle/>
          <a:p>
            <a:r>
              <a:rPr lang="en-US" dirty="0"/>
              <a:t>This is a comprehensive testing, as tester has been provided with whole range of information about the systems and/or network such as Schema, Source code, OS details, IP address, etc. </a:t>
            </a:r>
            <a:endParaRPr lang="en-US" dirty="0" smtClean="0"/>
          </a:p>
          <a:p>
            <a:r>
              <a:rPr lang="en-US" dirty="0" smtClean="0"/>
              <a:t>It </a:t>
            </a:r>
            <a:r>
              <a:rPr lang="en-US" dirty="0"/>
              <a:t>is normally considered as a simulation of an attack by an internal source. It is also known as structural, glass box, clear box, and open box testing.</a:t>
            </a:r>
          </a:p>
          <a:p>
            <a:r>
              <a:rPr lang="en-US" dirty="0"/>
              <a:t>White box penetration testing examines the code coverage and does data flow testing, path testing, loop testing, etc.</a:t>
            </a:r>
          </a:p>
          <a:p>
            <a:pPr marL="0" indent="0">
              <a:buNone/>
            </a:pPr>
            <a:r>
              <a:rPr lang="en-US" b="1" dirty="0" smtClean="0"/>
              <a:t>     Advantages </a:t>
            </a:r>
            <a:r>
              <a:rPr lang="en-US" b="1" dirty="0"/>
              <a:t>of White Box Penetration </a:t>
            </a:r>
            <a:r>
              <a:rPr lang="en-US" b="1" dirty="0" smtClean="0"/>
              <a:t>Testing :</a:t>
            </a:r>
            <a:endParaRPr lang="en-US" b="1" dirty="0"/>
          </a:p>
          <a:p>
            <a:r>
              <a:rPr lang="en-US" dirty="0"/>
              <a:t>It ensures that all independent paths of a module have been exercised.</a:t>
            </a:r>
          </a:p>
          <a:p>
            <a:r>
              <a:rPr lang="en-US" dirty="0"/>
              <a:t>It ensures that all logical decisions have been verified along with their true and false value.</a:t>
            </a:r>
          </a:p>
          <a:p>
            <a:r>
              <a:rPr lang="en-US" dirty="0"/>
              <a:t>It discovers the typographical errors and does syntax checking.</a:t>
            </a:r>
          </a:p>
          <a:p>
            <a:r>
              <a:rPr lang="en-US" dirty="0"/>
              <a:t>It finds the design errors that may have occurred because of the difference between logical flow of the program and the actual execution.</a:t>
            </a:r>
          </a:p>
          <a:p>
            <a:endParaRPr lang="en-US" dirty="0"/>
          </a:p>
        </p:txBody>
      </p:sp>
    </p:spTree>
    <p:extLst>
      <p:ext uri="{BB962C8B-B14F-4D97-AF65-F5344CB8AC3E}">
        <p14:creationId xmlns:p14="http://schemas.microsoft.com/office/powerpoint/2010/main" val="139269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Grey </a:t>
            </a:r>
            <a:r>
              <a:rPr lang="en-US" dirty="0"/>
              <a:t>Box Penetration Testing</a:t>
            </a:r>
            <a:br>
              <a:rPr lang="en-US" dirty="0"/>
            </a:br>
            <a:endParaRPr lang="en-US" dirty="0"/>
          </a:p>
        </p:txBody>
      </p:sp>
      <p:sp>
        <p:nvSpPr>
          <p:cNvPr id="3" name="Content Placeholder 2"/>
          <p:cNvSpPr>
            <a:spLocks noGrp="1"/>
          </p:cNvSpPr>
          <p:nvPr>
            <p:ph idx="1"/>
          </p:nvPr>
        </p:nvSpPr>
        <p:spPr>
          <a:xfrm>
            <a:off x="677334" y="1410789"/>
            <a:ext cx="8596668" cy="4630573"/>
          </a:xfrm>
        </p:spPr>
        <p:txBody>
          <a:bodyPr/>
          <a:lstStyle/>
          <a:p>
            <a:r>
              <a:rPr lang="en-US" dirty="0"/>
              <a:t>In this type of testing, a tester usually provides partial or limited information about the internal details of the program of a system. It can be considered as an attack by an external hacker who had gained illegitimate access to an organization's network infrastructure documents.</a:t>
            </a:r>
          </a:p>
          <a:p>
            <a:pPr marL="0" indent="0">
              <a:buNone/>
            </a:pPr>
            <a:r>
              <a:rPr lang="en-US" dirty="0" smtClean="0"/>
              <a:t>  </a:t>
            </a:r>
            <a:r>
              <a:rPr lang="en-US" b="1" dirty="0" smtClean="0"/>
              <a:t>Advantages </a:t>
            </a:r>
            <a:r>
              <a:rPr lang="en-US" b="1" dirty="0"/>
              <a:t>of Grey Box Penetration Testing</a:t>
            </a:r>
          </a:p>
          <a:p>
            <a:r>
              <a:rPr lang="en-US" dirty="0" smtClean="0"/>
              <a:t>As </a:t>
            </a:r>
            <a:r>
              <a:rPr lang="en-US" dirty="0"/>
              <a:t>the tester does not require the access of source code, it is non-intrusive and unbiased</a:t>
            </a:r>
          </a:p>
          <a:p>
            <a:r>
              <a:rPr lang="en-US" dirty="0"/>
              <a:t>As there is clear difference between a developer and a tester, so there is least risk of personal conflict</a:t>
            </a:r>
          </a:p>
          <a:p>
            <a:r>
              <a:rPr lang="en-US" dirty="0"/>
              <a:t>You don’t need to provide the internal information about the program functions and other operations</a:t>
            </a:r>
          </a:p>
          <a:p>
            <a:endParaRPr lang="en-US" dirty="0"/>
          </a:p>
        </p:txBody>
      </p:sp>
    </p:spTree>
    <p:extLst>
      <p:ext uri="{BB962C8B-B14F-4D97-AF65-F5344CB8AC3E}">
        <p14:creationId xmlns:p14="http://schemas.microsoft.com/office/powerpoint/2010/main" val="35486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Penetration Testing?</a:t>
            </a:r>
            <a:br>
              <a:rPr lang="en-US" dirty="0"/>
            </a:br>
            <a:endParaRPr lang="en-US" dirty="0"/>
          </a:p>
        </p:txBody>
      </p:sp>
      <p:sp>
        <p:nvSpPr>
          <p:cNvPr id="3" name="Content Placeholder 2"/>
          <p:cNvSpPr>
            <a:spLocks noGrp="1"/>
          </p:cNvSpPr>
          <p:nvPr>
            <p:ph idx="1"/>
          </p:nvPr>
        </p:nvSpPr>
        <p:spPr>
          <a:xfrm>
            <a:off x="677334" y="1506584"/>
            <a:ext cx="8596668" cy="3413760"/>
          </a:xfrm>
        </p:spPr>
        <p:txBody>
          <a:bodyPr/>
          <a:lstStyle/>
          <a:p>
            <a:r>
              <a:rPr lang="en-US" dirty="0" smtClean="0"/>
              <a:t>Penetration </a:t>
            </a:r>
            <a:r>
              <a:rPr lang="en-US" dirty="0"/>
              <a:t>testing is a type of security testing that is used to test the insecurity of an application. It is conducted to find the security risk which might be present in the system.</a:t>
            </a:r>
          </a:p>
          <a:p>
            <a:r>
              <a:rPr lang="en-US" dirty="0"/>
              <a:t>If a system is not secured, then any attacker can disrupt or take authorized access to that system. Security risk is normally an accidental error that occurs while developing and implementing the software. For example, configuration errors, design errors, and software bugs, etc.</a:t>
            </a:r>
          </a:p>
          <a:p>
            <a:endParaRPr lang="en-US" dirty="0"/>
          </a:p>
        </p:txBody>
      </p:sp>
    </p:spTree>
    <p:extLst>
      <p:ext uri="{BB962C8B-B14F-4D97-AF65-F5344CB8AC3E}">
        <p14:creationId xmlns:p14="http://schemas.microsoft.com/office/powerpoint/2010/main" val="3870845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Areas </a:t>
            </a:r>
            <a:r>
              <a:rPr lang="en-US" dirty="0" smtClean="0"/>
              <a:t>Where </a:t>
            </a:r>
            <a:r>
              <a:rPr lang="en-US" dirty="0"/>
              <a:t>Penetration </a:t>
            </a:r>
            <a:r>
              <a:rPr lang="en-US" dirty="0" smtClean="0"/>
              <a:t>Testing Performed</a:t>
            </a:r>
            <a:r>
              <a:rPr lang="en-US" dirty="0"/>
              <a:t/>
            </a:r>
            <a:br>
              <a:rPr lang="en-US" dirty="0"/>
            </a:br>
            <a:endParaRPr lang="en-US" dirty="0"/>
          </a:p>
        </p:txBody>
      </p:sp>
      <p:sp>
        <p:nvSpPr>
          <p:cNvPr id="3" name="Content Placeholder 2"/>
          <p:cNvSpPr>
            <a:spLocks noGrp="1"/>
          </p:cNvSpPr>
          <p:nvPr>
            <p:ph idx="1"/>
          </p:nvPr>
        </p:nvSpPr>
        <p:spPr>
          <a:xfrm>
            <a:off x="677334" y="2160590"/>
            <a:ext cx="8596668" cy="2977468"/>
          </a:xfrm>
        </p:spPr>
        <p:txBody>
          <a:bodyPr/>
          <a:lstStyle/>
          <a:p>
            <a:r>
              <a:rPr lang="en-US" b="1" dirty="0"/>
              <a:t>Network Penetration </a:t>
            </a:r>
            <a:r>
              <a:rPr lang="en-US" b="1" dirty="0" smtClean="0"/>
              <a:t>Testing</a:t>
            </a:r>
          </a:p>
          <a:p>
            <a:endParaRPr lang="en-US" b="1" dirty="0"/>
          </a:p>
          <a:p>
            <a:r>
              <a:rPr lang="en-US" b="1" dirty="0"/>
              <a:t>Application Penetration </a:t>
            </a:r>
            <a:r>
              <a:rPr lang="en-US" b="1" dirty="0" smtClean="0"/>
              <a:t>Testing</a:t>
            </a:r>
          </a:p>
          <a:p>
            <a:endParaRPr lang="en-US" b="1" dirty="0"/>
          </a:p>
          <a:p>
            <a:r>
              <a:rPr lang="en-US" b="1" dirty="0"/>
              <a:t>The response or workflow of the system</a:t>
            </a:r>
            <a:r>
              <a:rPr lang="en-US" dirty="0"/>
              <a:t> </a:t>
            </a:r>
          </a:p>
        </p:txBody>
      </p:sp>
    </p:spTree>
    <p:extLst>
      <p:ext uri="{BB962C8B-B14F-4D97-AF65-F5344CB8AC3E}">
        <p14:creationId xmlns:p14="http://schemas.microsoft.com/office/powerpoint/2010/main" val="341146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Penetration </a:t>
            </a:r>
            <a:r>
              <a:rPr lang="en-US" b="1" dirty="0" smtClean="0"/>
              <a:t>Testing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this testing, the physical structure of a system needs to be tested to identify the vulnerability and risk which ensures the security in a network</a:t>
            </a:r>
            <a:r>
              <a:rPr lang="en-US" dirty="0" smtClean="0"/>
              <a:t>.</a:t>
            </a:r>
          </a:p>
          <a:p>
            <a:pPr marL="0" indent="0">
              <a:buNone/>
            </a:pPr>
            <a:endParaRPr lang="en-US" dirty="0" smtClean="0"/>
          </a:p>
          <a:p>
            <a:r>
              <a:rPr lang="en-US" dirty="0" smtClean="0"/>
              <a:t> </a:t>
            </a:r>
            <a:r>
              <a:rPr lang="en-US" dirty="0"/>
              <a:t>In the networking environment, a tester identities security flaws in design, implementation, or operation of the respective company/organization’s network. </a:t>
            </a:r>
            <a:endParaRPr lang="en-US" dirty="0" smtClean="0"/>
          </a:p>
          <a:p>
            <a:pPr marL="0" indent="0">
              <a:buNone/>
            </a:pPr>
            <a:endParaRPr lang="en-US" dirty="0" smtClean="0"/>
          </a:p>
          <a:p>
            <a:r>
              <a:rPr lang="en-US" dirty="0"/>
              <a:t> </a:t>
            </a:r>
            <a:r>
              <a:rPr lang="en-US" dirty="0" smtClean="0"/>
              <a:t>The </a:t>
            </a:r>
            <a:r>
              <a:rPr lang="en-US" dirty="0"/>
              <a:t>devices, which are tested by a tester can be computers, modems, or even remote access devices, </a:t>
            </a:r>
            <a:r>
              <a:rPr lang="en-US" dirty="0" smtClean="0"/>
              <a:t>etc…</a:t>
            </a:r>
            <a:endParaRPr lang="en-US" dirty="0"/>
          </a:p>
        </p:txBody>
      </p:sp>
    </p:spTree>
    <p:extLst>
      <p:ext uri="{BB962C8B-B14F-4D97-AF65-F5344CB8AC3E}">
        <p14:creationId xmlns:p14="http://schemas.microsoft.com/office/powerpoint/2010/main" val="291660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Penetration </a:t>
            </a:r>
            <a:r>
              <a:rPr lang="en-US" b="1" dirty="0" smtClean="0"/>
              <a:t>Testing:</a:t>
            </a:r>
            <a:r>
              <a:rPr lang="en-US" b="1" dirty="0"/>
              <a:t/>
            </a:r>
            <a:br>
              <a:rPr lang="en-US" b="1" dirty="0"/>
            </a:br>
            <a:endParaRPr lang="en-US" dirty="0"/>
          </a:p>
        </p:txBody>
      </p:sp>
      <p:sp>
        <p:nvSpPr>
          <p:cNvPr id="3" name="Content Placeholder 2"/>
          <p:cNvSpPr>
            <a:spLocks noGrp="1"/>
          </p:cNvSpPr>
          <p:nvPr>
            <p:ph idx="1"/>
          </p:nvPr>
        </p:nvSpPr>
        <p:spPr>
          <a:xfrm>
            <a:off x="677334" y="2160589"/>
            <a:ext cx="8596668" cy="4309880"/>
          </a:xfrm>
        </p:spPr>
        <p:txBody>
          <a:bodyPr/>
          <a:lstStyle/>
          <a:p>
            <a:r>
              <a:rPr lang="en-US" dirty="0"/>
              <a:t>In this testing, the logical structure of the system needs to be tested. It is an attack simulation designed to expose the efficiency of an application’s security controls by identifying vulnerability and risk</a:t>
            </a:r>
            <a:r>
              <a:rPr lang="en-US" dirty="0" smtClean="0"/>
              <a:t>.</a:t>
            </a:r>
          </a:p>
          <a:p>
            <a:pPr marL="0" indent="0">
              <a:buNone/>
            </a:pPr>
            <a:endParaRPr lang="en-US" dirty="0" smtClean="0"/>
          </a:p>
          <a:p>
            <a:r>
              <a:rPr lang="en-US" dirty="0" smtClean="0"/>
              <a:t> </a:t>
            </a:r>
            <a:r>
              <a:rPr lang="en-US" dirty="0"/>
              <a:t>The firewall and other monitoring systems are used to protect the security system, but sometime, it needs focused testing especially when traffic is allowed to pass through the firewall.</a:t>
            </a:r>
          </a:p>
        </p:txBody>
      </p:sp>
    </p:spTree>
    <p:extLst>
      <p:ext uri="{BB962C8B-B14F-4D97-AF65-F5344CB8AC3E}">
        <p14:creationId xmlns:p14="http://schemas.microsoft.com/office/powerpoint/2010/main" val="66772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response or workflow of the system</a:t>
            </a:r>
            <a:r>
              <a:rPr lang="en-US" dirty="0"/>
              <a:t> </a:t>
            </a:r>
            <a:br>
              <a:rPr lang="en-US" dirty="0"/>
            </a:br>
            <a:endParaRPr lang="en-US" dirty="0"/>
          </a:p>
        </p:txBody>
      </p:sp>
      <p:sp>
        <p:nvSpPr>
          <p:cNvPr id="3" name="Content Placeholder 2"/>
          <p:cNvSpPr>
            <a:spLocks noGrp="1"/>
          </p:cNvSpPr>
          <p:nvPr>
            <p:ph idx="1"/>
          </p:nvPr>
        </p:nvSpPr>
        <p:spPr>
          <a:xfrm>
            <a:off x="677334" y="2160589"/>
            <a:ext cx="8596668" cy="3526108"/>
          </a:xfrm>
        </p:spPr>
        <p:txBody>
          <a:bodyPr>
            <a:normAutofit/>
          </a:bodyPr>
          <a:lstStyle/>
          <a:p>
            <a:r>
              <a:rPr lang="en-US" dirty="0"/>
              <a:t> This is the third area that needs to be tested. Social engineering gathers information on human interaction to obtain information about an organization and its computers. </a:t>
            </a:r>
            <a:endParaRPr lang="en-US" dirty="0" smtClean="0"/>
          </a:p>
          <a:p>
            <a:pPr marL="0" indent="0">
              <a:buNone/>
            </a:pPr>
            <a:endParaRPr lang="en-US" dirty="0" smtClean="0"/>
          </a:p>
          <a:p>
            <a:r>
              <a:rPr lang="en-US" dirty="0" smtClean="0"/>
              <a:t>It </a:t>
            </a:r>
            <a:r>
              <a:rPr lang="en-US" dirty="0"/>
              <a:t>is beneficial to test the ability of the respective organization to prevent unauthorized access to its information systems</a:t>
            </a:r>
            <a:r>
              <a:rPr lang="en-US" dirty="0" smtClean="0"/>
              <a:t>.</a:t>
            </a:r>
          </a:p>
          <a:p>
            <a:pPr marL="0" indent="0">
              <a:buNone/>
            </a:pPr>
            <a:endParaRPr lang="en-US" dirty="0" smtClean="0"/>
          </a:p>
          <a:p>
            <a:r>
              <a:rPr lang="en-US" dirty="0" smtClean="0"/>
              <a:t> </a:t>
            </a:r>
            <a:r>
              <a:rPr lang="en-US" dirty="0"/>
              <a:t>Likewise, this test is exclusively designed for the workflow of the organization/company.</a:t>
            </a:r>
          </a:p>
        </p:txBody>
      </p:sp>
    </p:spTree>
    <p:extLst>
      <p:ext uri="{BB962C8B-B14F-4D97-AF65-F5344CB8AC3E}">
        <p14:creationId xmlns:p14="http://schemas.microsoft.com/office/powerpoint/2010/main" val="825734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In Penetration </a:t>
            </a:r>
            <a:r>
              <a:rPr lang="en-US" dirty="0"/>
              <a:t>Testing</a:t>
            </a:r>
            <a:br>
              <a:rPr lang="en-US" dirty="0"/>
            </a:br>
            <a:endParaRPr lang="en-US" dirty="0"/>
          </a:p>
        </p:txBody>
      </p:sp>
      <p:sp>
        <p:nvSpPr>
          <p:cNvPr id="3" name="Content Placeholder 2"/>
          <p:cNvSpPr>
            <a:spLocks noGrp="1"/>
          </p:cNvSpPr>
          <p:nvPr>
            <p:ph idx="1"/>
          </p:nvPr>
        </p:nvSpPr>
        <p:spPr>
          <a:xfrm>
            <a:off x="677334" y="2160590"/>
            <a:ext cx="8596668" cy="4571136"/>
          </a:xfrm>
        </p:spPr>
        <p:txBody>
          <a:bodyPr>
            <a:normAutofit/>
          </a:bodyPr>
          <a:lstStyle/>
          <a:p>
            <a:r>
              <a:rPr lang="en-US" sz="2800" b="1" dirty="0"/>
              <a:t>Manual Penetration Testing</a:t>
            </a:r>
          </a:p>
          <a:p>
            <a:endParaRPr lang="en-US" dirty="0" smtClean="0"/>
          </a:p>
          <a:p>
            <a:r>
              <a:rPr lang="en-US" sz="2800" b="1" dirty="0"/>
              <a:t> Automated Penetration </a:t>
            </a:r>
            <a:r>
              <a:rPr lang="en-US" sz="2800" b="1" dirty="0" smtClean="0"/>
              <a:t>Testing</a:t>
            </a:r>
          </a:p>
          <a:p>
            <a:endParaRPr lang="en-US" sz="2800" b="1" dirty="0"/>
          </a:p>
          <a:p>
            <a:r>
              <a:rPr lang="en-US" dirty="0"/>
              <a:t>Both manual penetration testing and automated penetration testing are conducted for the same purpose. </a:t>
            </a:r>
            <a:endParaRPr lang="en-US" dirty="0" smtClean="0"/>
          </a:p>
          <a:p>
            <a:r>
              <a:rPr lang="en-US" dirty="0" smtClean="0"/>
              <a:t>The </a:t>
            </a:r>
            <a:r>
              <a:rPr lang="en-US" dirty="0"/>
              <a:t>only difference between them is the way they are conducted. As the name suggests, manual penetration testing is done by human beings (experts of this field) and automated penetration testing is done by machine itself.</a:t>
            </a:r>
            <a:endParaRPr lang="en-US" sz="2800" b="1" dirty="0"/>
          </a:p>
          <a:p>
            <a:endParaRPr lang="en-US" dirty="0"/>
          </a:p>
        </p:txBody>
      </p:sp>
    </p:spTree>
    <p:extLst>
      <p:ext uri="{BB962C8B-B14F-4D97-AF65-F5344CB8AC3E}">
        <p14:creationId xmlns:p14="http://schemas.microsoft.com/office/powerpoint/2010/main" val="421861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Penetration Testing</a:t>
            </a:r>
            <a:br>
              <a:rPr lang="en-US" dirty="0"/>
            </a:br>
            <a:endParaRPr lang="en-US" dirty="0"/>
          </a:p>
        </p:txBody>
      </p:sp>
      <p:sp>
        <p:nvSpPr>
          <p:cNvPr id="3" name="Content Placeholder 2"/>
          <p:cNvSpPr>
            <a:spLocks noGrp="1"/>
          </p:cNvSpPr>
          <p:nvPr>
            <p:ph idx="1"/>
          </p:nvPr>
        </p:nvSpPr>
        <p:spPr/>
        <p:txBody>
          <a:bodyPr/>
          <a:lstStyle/>
          <a:p>
            <a:r>
              <a:rPr lang="en-US" dirty="0"/>
              <a:t>Manual penetration testing is </a:t>
            </a:r>
            <a:r>
              <a:rPr lang="en-US" dirty="0" smtClean="0"/>
              <a:t>s </a:t>
            </a:r>
            <a:r>
              <a:rPr lang="en-US" dirty="0"/>
              <a:t>done by human </a:t>
            </a:r>
            <a:r>
              <a:rPr lang="en-US" dirty="0" smtClean="0"/>
              <a:t>beings Manually. </a:t>
            </a:r>
          </a:p>
          <a:p>
            <a:r>
              <a:rPr lang="en-US" dirty="0" smtClean="0"/>
              <a:t>In </a:t>
            </a:r>
            <a:r>
              <a:rPr lang="en-US" dirty="0"/>
              <a:t>such type of testing, vulnerability and risk of a machine is tested by an expert engineer</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519" y="3600993"/>
            <a:ext cx="4686298" cy="277272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7232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Performed By Test Engineers in MPT :</a:t>
            </a:r>
            <a:endParaRPr lang="en-US" dirty="0"/>
          </a:p>
        </p:txBody>
      </p:sp>
      <p:sp>
        <p:nvSpPr>
          <p:cNvPr id="3" name="Content Placeholder 2"/>
          <p:cNvSpPr>
            <a:spLocks noGrp="1"/>
          </p:cNvSpPr>
          <p:nvPr>
            <p:ph idx="1"/>
          </p:nvPr>
        </p:nvSpPr>
        <p:spPr/>
        <p:txBody>
          <a:bodyPr/>
          <a:lstStyle/>
          <a:p>
            <a:r>
              <a:rPr lang="en-US" b="1" dirty="0"/>
              <a:t>Data </a:t>
            </a:r>
            <a:r>
              <a:rPr lang="en-US" b="1" dirty="0" smtClean="0"/>
              <a:t>Collection</a:t>
            </a:r>
          </a:p>
          <a:p>
            <a:endParaRPr lang="en-US" b="1" dirty="0"/>
          </a:p>
          <a:p>
            <a:r>
              <a:rPr lang="en-US" b="1" dirty="0"/>
              <a:t>Vulnerability </a:t>
            </a:r>
            <a:r>
              <a:rPr lang="en-US" b="1" dirty="0" smtClean="0"/>
              <a:t>Assessment</a:t>
            </a:r>
          </a:p>
          <a:p>
            <a:endParaRPr lang="en-US" b="1" dirty="0"/>
          </a:p>
          <a:p>
            <a:r>
              <a:rPr lang="en-US" b="1" dirty="0" smtClean="0"/>
              <a:t>Actual Exploit</a:t>
            </a:r>
          </a:p>
          <a:p>
            <a:endParaRPr lang="en-US" b="1" dirty="0"/>
          </a:p>
          <a:p>
            <a:r>
              <a:rPr lang="en-US" b="1" dirty="0" smtClean="0"/>
              <a:t>Report Preparation</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147432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Collection :</a:t>
            </a:r>
            <a:endParaRPr lang="en-US" dirty="0"/>
          </a:p>
        </p:txBody>
      </p:sp>
      <p:sp>
        <p:nvSpPr>
          <p:cNvPr id="3" name="Content Placeholder 2"/>
          <p:cNvSpPr>
            <a:spLocks noGrp="1"/>
          </p:cNvSpPr>
          <p:nvPr>
            <p:ph idx="1"/>
          </p:nvPr>
        </p:nvSpPr>
        <p:spPr>
          <a:xfrm>
            <a:off x="677334" y="1820091"/>
            <a:ext cx="8596668" cy="4221271"/>
          </a:xfrm>
        </p:spPr>
        <p:txBody>
          <a:bodyPr/>
          <a:lstStyle/>
          <a:p>
            <a:r>
              <a:rPr lang="en-US" dirty="0"/>
              <a:t>Data collection plays a key role for testing. </a:t>
            </a:r>
            <a:endParaRPr lang="en-US" dirty="0" smtClean="0"/>
          </a:p>
          <a:p>
            <a:pPr marL="0" indent="0">
              <a:buNone/>
            </a:pPr>
            <a:endParaRPr lang="en-US" dirty="0" smtClean="0"/>
          </a:p>
          <a:p>
            <a:r>
              <a:rPr lang="en-US" dirty="0" smtClean="0"/>
              <a:t>One </a:t>
            </a:r>
            <a:r>
              <a:rPr lang="en-US" dirty="0"/>
              <a:t>can either collect data manually or can use tool services (such as webpage source code analysis technique, etc.) freely available online</a:t>
            </a:r>
            <a:r>
              <a:rPr lang="en-US" dirty="0" smtClean="0"/>
              <a:t>.</a:t>
            </a:r>
          </a:p>
          <a:p>
            <a:pPr marL="0" indent="0">
              <a:buNone/>
            </a:pPr>
            <a:endParaRPr lang="en-US" dirty="0" smtClean="0"/>
          </a:p>
          <a:p>
            <a:r>
              <a:rPr lang="en-US" dirty="0" smtClean="0"/>
              <a:t> </a:t>
            </a:r>
            <a:r>
              <a:rPr lang="en-US" dirty="0"/>
              <a:t>These tools help to collect information like table names, DB versions, database, software, hardware, or even about different third party plugins, </a:t>
            </a:r>
            <a:r>
              <a:rPr lang="en-US" dirty="0" smtClean="0"/>
              <a:t>etc…</a:t>
            </a:r>
            <a:endParaRPr lang="en-US" dirty="0"/>
          </a:p>
        </p:txBody>
      </p:sp>
    </p:spTree>
    <p:extLst>
      <p:ext uri="{BB962C8B-B14F-4D97-AF65-F5344CB8AC3E}">
        <p14:creationId xmlns:p14="http://schemas.microsoft.com/office/powerpoint/2010/main" val="1736825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Vulnerability </a:t>
            </a:r>
            <a:r>
              <a:rPr lang="en-US" b="1" dirty="0" smtClean="0"/>
              <a:t>Assessment :</a:t>
            </a:r>
            <a:endParaRPr lang="en-US" dirty="0"/>
          </a:p>
        </p:txBody>
      </p:sp>
      <p:sp>
        <p:nvSpPr>
          <p:cNvPr id="3" name="Content Placeholder 2"/>
          <p:cNvSpPr>
            <a:spLocks noGrp="1"/>
          </p:cNvSpPr>
          <p:nvPr>
            <p:ph type="body" idx="1"/>
          </p:nvPr>
        </p:nvSpPr>
        <p:spPr/>
        <p:txBody>
          <a:bodyPr/>
          <a:lstStyle/>
          <a:p>
            <a:r>
              <a:rPr lang="en-US" dirty="0"/>
              <a:t>Once the data is collected, it helps the testers to identify the security weakness and take preventive steps accordingly.</a:t>
            </a:r>
          </a:p>
        </p:txBody>
      </p:sp>
    </p:spTree>
    <p:extLst>
      <p:ext uri="{BB962C8B-B14F-4D97-AF65-F5344CB8AC3E}">
        <p14:creationId xmlns:p14="http://schemas.microsoft.com/office/powerpoint/2010/main" val="328418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Actual </a:t>
            </a:r>
            <a:r>
              <a:rPr lang="en-US" b="1" dirty="0" smtClean="0"/>
              <a:t>Exploit:</a:t>
            </a:r>
            <a:endParaRPr lang="en-US" dirty="0"/>
          </a:p>
        </p:txBody>
      </p:sp>
      <p:sp>
        <p:nvSpPr>
          <p:cNvPr id="3" name="Content Placeholder 2"/>
          <p:cNvSpPr>
            <a:spLocks noGrp="1"/>
          </p:cNvSpPr>
          <p:nvPr>
            <p:ph type="body" idx="1"/>
          </p:nvPr>
        </p:nvSpPr>
        <p:spPr/>
        <p:txBody>
          <a:bodyPr/>
          <a:lstStyle/>
          <a:p>
            <a:r>
              <a:rPr lang="en-US" dirty="0"/>
              <a:t>This is a typical method that an expert tester uses to launch an attack on a target system and likewise, reduces the risk of attack.</a:t>
            </a:r>
          </a:p>
        </p:txBody>
      </p:sp>
    </p:spTree>
    <p:extLst>
      <p:ext uri="{BB962C8B-B14F-4D97-AF65-F5344CB8AC3E}">
        <p14:creationId xmlns:p14="http://schemas.microsoft.com/office/powerpoint/2010/main" val="113532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6388"/>
            <a:ext cx="8596668" cy="1320800"/>
          </a:xfrm>
        </p:spPr>
        <p:txBody>
          <a:bodyPr/>
          <a:lstStyle/>
          <a:p>
            <a:r>
              <a:rPr lang="en-US" dirty="0"/>
              <a:t>Why is Penetration Testing Required?</a:t>
            </a:r>
            <a:br>
              <a:rPr lang="en-US" dirty="0"/>
            </a:br>
            <a:endParaRPr lang="en-US" dirty="0"/>
          </a:p>
        </p:txBody>
      </p:sp>
      <p:sp>
        <p:nvSpPr>
          <p:cNvPr id="3" name="Content Placeholder 2"/>
          <p:cNvSpPr>
            <a:spLocks noGrp="1"/>
          </p:cNvSpPr>
          <p:nvPr>
            <p:ph idx="1"/>
          </p:nvPr>
        </p:nvSpPr>
        <p:spPr>
          <a:xfrm>
            <a:off x="677334" y="1463903"/>
            <a:ext cx="8596668" cy="3880773"/>
          </a:xfrm>
        </p:spPr>
        <p:txBody>
          <a:bodyPr>
            <a:normAutofit fontScale="92500" lnSpcReduction="10000"/>
          </a:bodyPr>
          <a:lstStyle/>
          <a:p>
            <a:r>
              <a:rPr lang="en-US" dirty="0"/>
              <a:t>Penetration testing normally evaluates a system’s ability to protect its networks, applications, endpoints and users from external or internal threats. It also attempts to protect the security controls and ensures only authorized access.</a:t>
            </a:r>
          </a:p>
          <a:p>
            <a:r>
              <a:rPr lang="en-US" dirty="0"/>
              <a:t>Penetration testing is essential because −</a:t>
            </a:r>
          </a:p>
          <a:p>
            <a:r>
              <a:rPr lang="en-US" dirty="0"/>
              <a:t>It identifies a simulation environment i.e., how an intruder may attack the system through </a:t>
            </a:r>
            <a:r>
              <a:rPr lang="en-US" b="1" dirty="0"/>
              <a:t>white hat attack</a:t>
            </a:r>
            <a:r>
              <a:rPr lang="en-US" dirty="0"/>
              <a:t>.</a:t>
            </a:r>
          </a:p>
          <a:p>
            <a:r>
              <a:rPr lang="en-US" dirty="0"/>
              <a:t>It helps to find weak areas where an intruder can attack to gain access to the computer’s features and data.</a:t>
            </a:r>
          </a:p>
          <a:p>
            <a:r>
              <a:rPr lang="en-US" dirty="0"/>
              <a:t>It supports to avoid </a:t>
            </a:r>
            <a:r>
              <a:rPr lang="en-US" b="1" dirty="0"/>
              <a:t>black hat attack</a:t>
            </a:r>
            <a:r>
              <a:rPr lang="en-US" dirty="0"/>
              <a:t> and protects the original data.</a:t>
            </a:r>
          </a:p>
          <a:p>
            <a:r>
              <a:rPr lang="en-US" dirty="0"/>
              <a:t>It estimates the magnitude of the attack on potential business.</a:t>
            </a:r>
          </a:p>
          <a:p>
            <a:r>
              <a:rPr lang="en-US" dirty="0"/>
              <a:t>It provides evidence to suggest, why it is important to increase investments in security aspect of technology</a:t>
            </a:r>
          </a:p>
          <a:p>
            <a:endParaRPr lang="en-US" dirty="0"/>
          </a:p>
        </p:txBody>
      </p:sp>
    </p:spTree>
    <p:extLst>
      <p:ext uri="{BB962C8B-B14F-4D97-AF65-F5344CB8AC3E}">
        <p14:creationId xmlns:p14="http://schemas.microsoft.com/office/powerpoint/2010/main" val="3616140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 Preparation</a:t>
            </a:r>
            <a:endParaRPr lang="en-US" dirty="0"/>
          </a:p>
        </p:txBody>
      </p:sp>
      <p:sp>
        <p:nvSpPr>
          <p:cNvPr id="3" name="Content Placeholder 2"/>
          <p:cNvSpPr>
            <a:spLocks noGrp="1"/>
          </p:cNvSpPr>
          <p:nvPr>
            <p:ph type="body" idx="1"/>
          </p:nvPr>
        </p:nvSpPr>
        <p:spPr/>
        <p:txBody>
          <a:bodyPr>
            <a:normAutofit fontScale="85000" lnSpcReduction="20000"/>
          </a:bodyPr>
          <a:lstStyle/>
          <a:p>
            <a:r>
              <a:rPr lang="en-US" dirty="0"/>
              <a:t>Once the penetration is done, the tester prepares a final report that describes everything about the system</a:t>
            </a:r>
            <a:r>
              <a:rPr lang="en-US" dirty="0" smtClean="0"/>
              <a:t>.</a:t>
            </a:r>
          </a:p>
          <a:p>
            <a:r>
              <a:rPr lang="en-US" dirty="0" smtClean="0"/>
              <a:t> </a:t>
            </a:r>
            <a:r>
              <a:rPr lang="en-US" dirty="0"/>
              <a:t>Finally the report is analyzed to take corrective steps to protect the target system.</a:t>
            </a:r>
          </a:p>
        </p:txBody>
      </p:sp>
    </p:spTree>
    <p:extLst>
      <p:ext uri="{BB962C8B-B14F-4D97-AF65-F5344CB8AC3E}">
        <p14:creationId xmlns:p14="http://schemas.microsoft.com/office/powerpoint/2010/main" val="2318398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Types of Manual Penetration Testing</a:t>
            </a:r>
            <a:br>
              <a:rPr lang="en-US" dirty="0"/>
            </a:br>
            <a:endParaRPr lang="en-US" dirty="0"/>
          </a:p>
        </p:txBody>
      </p:sp>
      <p:sp>
        <p:nvSpPr>
          <p:cNvPr id="20" name="Content Placeholder 19"/>
          <p:cNvSpPr>
            <a:spLocks noGrp="1"/>
          </p:cNvSpPr>
          <p:nvPr>
            <p:ph idx="1"/>
          </p:nvPr>
        </p:nvSpPr>
        <p:spPr/>
        <p:txBody>
          <a:bodyPr/>
          <a:lstStyle/>
          <a:p>
            <a:r>
              <a:rPr lang="en-US" b="1" dirty="0"/>
              <a:t>Focused Manual Penetration </a:t>
            </a:r>
            <a:r>
              <a:rPr lang="en-US" b="1" dirty="0" smtClean="0"/>
              <a:t>Testing :</a:t>
            </a:r>
            <a:r>
              <a:rPr lang="en-US" dirty="0"/>
              <a:t> It is a much focused method that tests specific vulnerabilities and risks. Automated penetration testing cannot perform this testing; it is done only by human experts who examine specific application vulnerabilities within the given domains</a:t>
            </a:r>
            <a:r>
              <a:rPr lang="en-US" dirty="0" smtClean="0"/>
              <a:t>.</a:t>
            </a:r>
          </a:p>
          <a:p>
            <a:r>
              <a:rPr lang="en-US" b="1" dirty="0"/>
              <a:t>Comprehensive Manual Penetration </a:t>
            </a:r>
            <a:r>
              <a:rPr lang="en-US" b="1" dirty="0" smtClean="0"/>
              <a:t>Testing : </a:t>
            </a:r>
            <a:r>
              <a:rPr lang="en-US" dirty="0"/>
              <a:t>It is through testing of whole systems connected with each other to identify all sorts of risk and vulnerability. However, the function of this testing is more situational, such as investigating whether multiple lower-risk faults can bring more vulnerable attack scenario, </a:t>
            </a:r>
            <a:r>
              <a:rPr lang="en-US" dirty="0" err="1"/>
              <a:t>etc</a:t>
            </a:r>
            <a:endParaRPr lang="en-US" dirty="0"/>
          </a:p>
        </p:txBody>
      </p:sp>
    </p:spTree>
    <p:extLst>
      <p:ext uri="{BB962C8B-B14F-4D97-AF65-F5344CB8AC3E}">
        <p14:creationId xmlns:p14="http://schemas.microsoft.com/office/powerpoint/2010/main" val="843341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Penetration Testing</a:t>
            </a:r>
            <a:br>
              <a:rPr lang="en-US" dirty="0"/>
            </a:br>
            <a:endParaRPr lang="en-US" dirty="0"/>
          </a:p>
        </p:txBody>
      </p:sp>
      <p:sp>
        <p:nvSpPr>
          <p:cNvPr id="3" name="Content Placeholder 2"/>
          <p:cNvSpPr>
            <a:spLocks noGrp="1"/>
          </p:cNvSpPr>
          <p:nvPr>
            <p:ph idx="1"/>
          </p:nvPr>
        </p:nvSpPr>
        <p:spPr/>
        <p:txBody>
          <a:bodyPr/>
          <a:lstStyle/>
          <a:p>
            <a:r>
              <a:rPr lang="en-US" dirty="0"/>
              <a:t>Automated penetration testing is much faster, efficient, easy, and reliable that tests the vulnerability and risk of a machine automatically. This technology does not require any expert engineer, rather it can be run by any person having least knowledge of this field.</a:t>
            </a:r>
          </a:p>
          <a:p>
            <a:r>
              <a:rPr lang="en-US" dirty="0"/>
              <a:t>Tools for automated penetration testing are Nessus, Metasploit, </a:t>
            </a:r>
            <a:r>
              <a:rPr lang="en-US" dirty="0" err="1"/>
              <a:t>OpenVAs</a:t>
            </a:r>
            <a:r>
              <a:rPr lang="en-US" dirty="0"/>
              <a:t>, backtract (series 5), etc. These are very efficient tools that changed the efficiency and meaning of penetration testing.</a:t>
            </a:r>
          </a:p>
          <a:p>
            <a:endParaRPr lang="en-US" dirty="0"/>
          </a:p>
        </p:txBody>
      </p:sp>
    </p:spTree>
    <p:extLst>
      <p:ext uri="{BB962C8B-B14F-4D97-AF65-F5344CB8AC3E}">
        <p14:creationId xmlns:p14="http://schemas.microsoft.com/office/powerpoint/2010/main" val="173957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44434"/>
          </a:xfrm>
        </p:spPr>
        <p:txBody>
          <a:bodyPr/>
          <a:lstStyle/>
          <a:p>
            <a:r>
              <a:rPr lang="en-US" dirty="0" smtClean="0"/>
              <a:t>Difference Between MPT vs APT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86204901"/>
              </p:ext>
            </p:extLst>
          </p:nvPr>
        </p:nvGraphicFramePr>
        <p:xfrm>
          <a:off x="2290355" y="1384663"/>
          <a:ext cx="5355771" cy="5199019"/>
        </p:xfrm>
        <a:graphic>
          <a:graphicData uri="http://schemas.openxmlformats.org/drawingml/2006/table">
            <a:tbl>
              <a:tblPr>
                <a:tableStyleId>{3C2FFA5D-87B4-456A-9821-1D502468CF0F}</a:tableStyleId>
              </a:tblPr>
              <a:tblGrid>
                <a:gridCol w="2549226">
                  <a:extLst>
                    <a:ext uri="{9D8B030D-6E8A-4147-A177-3AD203B41FA5}">
                      <a16:colId xmlns:a16="http://schemas.microsoft.com/office/drawing/2014/main" val="2260381968"/>
                    </a:ext>
                  </a:extLst>
                </a:gridCol>
                <a:gridCol w="2806545">
                  <a:extLst>
                    <a:ext uri="{9D8B030D-6E8A-4147-A177-3AD203B41FA5}">
                      <a16:colId xmlns:a16="http://schemas.microsoft.com/office/drawing/2014/main" val="3329549506"/>
                    </a:ext>
                  </a:extLst>
                </a:gridCol>
              </a:tblGrid>
              <a:tr h="353020">
                <a:tc>
                  <a:txBody>
                    <a:bodyPr/>
                    <a:lstStyle/>
                    <a:p>
                      <a:pPr algn="ctr" fontAlgn="t"/>
                      <a:r>
                        <a:rPr lang="en-US" sz="700" dirty="0">
                          <a:effectLst/>
                        </a:rPr>
                        <a:t>Manual Penetration Testing</a:t>
                      </a:r>
                    </a:p>
                  </a:txBody>
                  <a:tcPr marL="23959" marR="23959" marT="23959" marB="23959"/>
                </a:tc>
                <a:tc>
                  <a:txBody>
                    <a:bodyPr/>
                    <a:lstStyle/>
                    <a:p>
                      <a:pPr algn="ctr" fontAlgn="t"/>
                      <a:r>
                        <a:rPr lang="en-US" sz="700" dirty="0">
                          <a:effectLst/>
                        </a:rPr>
                        <a:t>Automated Penetration Testing</a:t>
                      </a:r>
                    </a:p>
                  </a:txBody>
                  <a:tcPr marL="23959" marR="23959" marT="23959" marB="23959"/>
                </a:tc>
                <a:extLst>
                  <a:ext uri="{0D108BD9-81ED-4DB2-BD59-A6C34878D82A}">
                    <a16:rowId xmlns:a16="http://schemas.microsoft.com/office/drawing/2014/main" val="2735675551"/>
                  </a:ext>
                </a:extLst>
              </a:tr>
              <a:tr h="497437">
                <a:tc>
                  <a:txBody>
                    <a:bodyPr/>
                    <a:lstStyle/>
                    <a:p>
                      <a:pPr fontAlgn="t"/>
                      <a:r>
                        <a:rPr lang="en-US" sz="700" dirty="0">
                          <a:effectLst/>
                        </a:rPr>
                        <a:t>It requires expert engineer to perform the test.</a:t>
                      </a:r>
                    </a:p>
                  </a:txBody>
                  <a:tcPr marL="23959" marR="23959" marT="23959" marB="23959"/>
                </a:tc>
                <a:tc>
                  <a:txBody>
                    <a:bodyPr/>
                    <a:lstStyle/>
                    <a:p>
                      <a:pPr fontAlgn="t"/>
                      <a:r>
                        <a:rPr lang="en-US" sz="700" dirty="0">
                          <a:effectLst/>
                        </a:rPr>
                        <a:t>It is automated so even a learner can run the test.</a:t>
                      </a:r>
                    </a:p>
                  </a:txBody>
                  <a:tcPr marL="23959" marR="23959" marT="23959" marB="23959"/>
                </a:tc>
                <a:extLst>
                  <a:ext uri="{0D108BD9-81ED-4DB2-BD59-A6C34878D82A}">
                    <a16:rowId xmlns:a16="http://schemas.microsoft.com/office/drawing/2014/main" val="3299460200"/>
                  </a:ext>
                </a:extLst>
              </a:tr>
              <a:tr h="497437">
                <a:tc>
                  <a:txBody>
                    <a:bodyPr/>
                    <a:lstStyle/>
                    <a:p>
                      <a:pPr fontAlgn="t"/>
                      <a:r>
                        <a:rPr lang="en-US" sz="700">
                          <a:effectLst/>
                        </a:rPr>
                        <a:t>It requires different tools for the testing.</a:t>
                      </a:r>
                    </a:p>
                  </a:txBody>
                  <a:tcPr marL="23959" marR="23959" marT="23959" marB="23959"/>
                </a:tc>
                <a:tc>
                  <a:txBody>
                    <a:bodyPr/>
                    <a:lstStyle/>
                    <a:p>
                      <a:pPr fontAlgn="t"/>
                      <a:r>
                        <a:rPr lang="en-US" sz="700">
                          <a:effectLst/>
                        </a:rPr>
                        <a:t>It has integrated tools does required anything from outside.</a:t>
                      </a:r>
                    </a:p>
                  </a:txBody>
                  <a:tcPr marL="23959" marR="23959" marT="23959" marB="23959"/>
                </a:tc>
                <a:extLst>
                  <a:ext uri="{0D108BD9-81ED-4DB2-BD59-A6C34878D82A}">
                    <a16:rowId xmlns:a16="http://schemas.microsoft.com/office/drawing/2014/main" val="3579242636"/>
                  </a:ext>
                </a:extLst>
              </a:tr>
              <a:tr h="497437">
                <a:tc>
                  <a:txBody>
                    <a:bodyPr/>
                    <a:lstStyle/>
                    <a:p>
                      <a:pPr fontAlgn="t"/>
                      <a:r>
                        <a:rPr lang="en-US" sz="700">
                          <a:effectLst/>
                        </a:rPr>
                        <a:t>In this type of testing, results can vary from test to test.</a:t>
                      </a:r>
                    </a:p>
                  </a:txBody>
                  <a:tcPr marL="23959" marR="23959" marT="23959" marB="23959"/>
                </a:tc>
                <a:tc>
                  <a:txBody>
                    <a:bodyPr/>
                    <a:lstStyle/>
                    <a:p>
                      <a:pPr fontAlgn="ctr"/>
                      <a:r>
                        <a:rPr lang="en-US" sz="700">
                          <a:effectLst/>
                        </a:rPr>
                        <a:t>It has fixed result.</a:t>
                      </a:r>
                    </a:p>
                  </a:txBody>
                  <a:tcPr marL="23959" marR="23959" marT="23959" marB="23959" anchor="ctr"/>
                </a:tc>
                <a:extLst>
                  <a:ext uri="{0D108BD9-81ED-4DB2-BD59-A6C34878D82A}">
                    <a16:rowId xmlns:a16="http://schemas.microsoft.com/office/drawing/2014/main" val="3550304028"/>
                  </a:ext>
                </a:extLst>
              </a:tr>
              <a:tr h="497437">
                <a:tc>
                  <a:txBody>
                    <a:bodyPr/>
                    <a:lstStyle/>
                    <a:p>
                      <a:pPr fontAlgn="t"/>
                      <a:r>
                        <a:rPr lang="en-US" sz="700">
                          <a:effectLst/>
                        </a:rPr>
                        <a:t>This test requires to remember cleaning up memory by the tester.</a:t>
                      </a:r>
                    </a:p>
                  </a:txBody>
                  <a:tcPr marL="23959" marR="23959" marT="23959" marB="23959"/>
                </a:tc>
                <a:tc>
                  <a:txBody>
                    <a:bodyPr/>
                    <a:lstStyle/>
                    <a:p>
                      <a:pPr fontAlgn="ctr"/>
                      <a:r>
                        <a:rPr lang="en-US" sz="700">
                          <a:effectLst/>
                        </a:rPr>
                        <a:t>It does not.</a:t>
                      </a:r>
                    </a:p>
                  </a:txBody>
                  <a:tcPr marL="23959" marR="23959" marT="23959" marB="23959" anchor="ctr"/>
                </a:tc>
                <a:extLst>
                  <a:ext uri="{0D108BD9-81ED-4DB2-BD59-A6C34878D82A}">
                    <a16:rowId xmlns:a16="http://schemas.microsoft.com/office/drawing/2014/main" val="2532608009"/>
                  </a:ext>
                </a:extLst>
              </a:tr>
              <a:tr h="353020">
                <a:tc>
                  <a:txBody>
                    <a:bodyPr/>
                    <a:lstStyle/>
                    <a:p>
                      <a:pPr fontAlgn="t"/>
                      <a:r>
                        <a:rPr lang="en-US" sz="700">
                          <a:effectLst/>
                        </a:rPr>
                        <a:t>It is exhaustive and time taking.</a:t>
                      </a:r>
                    </a:p>
                  </a:txBody>
                  <a:tcPr marL="23959" marR="23959" marT="23959" marB="23959"/>
                </a:tc>
                <a:tc>
                  <a:txBody>
                    <a:bodyPr/>
                    <a:lstStyle/>
                    <a:p>
                      <a:pPr fontAlgn="t"/>
                      <a:r>
                        <a:rPr lang="en-US" sz="700">
                          <a:effectLst/>
                        </a:rPr>
                        <a:t>It is more efficient and fast.</a:t>
                      </a:r>
                    </a:p>
                  </a:txBody>
                  <a:tcPr marL="23959" marR="23959" marT="23959" marB="23959"/>
                </a:tc>
                <a:extLst>
                  <a:ext uri="{0D108BD9-81ED-4DB2-BD59-A6C34878D82A}">
                    <a16:rowId xmlns:a16="http://schemas.microsoft.com/office/drawing/2014/main" val="2234861182"/>
                  </a:ext>
                </a:extLst>
              </a:tr>
              <a:tr h="1508357">
                <a:tc>
                  <a:txBody>
                    <a:bodyPr/>
                    <a:lstStyle/>
                    <a:p>
                      <a:pPr fontAlgn="t"/>
                      <a:r>
                        <a:rPr lang="en-US" sz="700" dirty="0">
                          <a:effectLst/>
                        </a:rPr>
                        <a:t>It has additional advantages i.e. if an expert does pen test, then he can analyze better, he can think what a hacker can think and where he can attack. Hence, he can put security accordingly.</a:t>
                      </a:r>
                    </a:p>
                  </a:txBody>
                  <a:tcPr marL="23959" marR="23959" marT="23959" marB="23959"/>
                </a:tc>
                <a:tc>
                  <a:txBody>
                    <a:bodyPr/>
                    <a:lstStyle/>
                    <a:p>
                      <a:pPr fontAlgn="ctr"/>
                      <a:r>
                        <a:rPr lang="en-US" sz="700">
                          <a:effectLst/>
                        </a:rPr>
                        <a:t>It cannot analyze the situation.</a:t>
                      </a:r>
                    </a:p>
                  </a:txBody>
                  <a:tcPr marL="23959" marR="23959" marT="23959" marB="23959" anchor="ctr"/>
                </a:tc>
                <a:extLst>
                  <a:ext uri="{0D108BD9-81ED-4DB2-BD59-A6C34878D82A}">
                    <a16:rowId xmlns:a16="http://schemas.microsoft.com/office/drawing/2014/main" val="385608151"/>
                  </a:ext>
                </a:extLst>
              </a:tr>
              <a:tr h="641854">
                <a:tc>
                  <a:txBody>
                    <a:bodyPr/>
                    <a:lstStyle/>
                    <a:p>
                      <a:pPr fontAlgn="t"/>
                      <a:r>
                        <a:rPr lang="en-US" sz="700">
                          <a:effectLst/>
                        </a:rPr>
                        <a:t>As per the requirement, an expert can run multiple testing.</a:t>
                      </a:r>
                    </a:p>
                  </a:txBody>
                  <a:tcPr marL="23959" marR="23959" marT="23959" marB="23959"/>
                </a:tc>
                <a:tc>
                  <a:txBody>
                    <a:bodyPr/>
                    <a:lstStyle/>
                    <a:p>
                      <a:pPr fontAlgn="ctr"/>
                      <a:r>
                        <a:rPr lang="en-US" sz="700">
                          <a:effectLst/>
                        </a:rPr>
                        <a:t>It cannot.</a:t>
                      </a:r>
                    </a:p>
                  </a:txBody>
                  <a:tcPr marL="23959" marR="23959" marT="23959" marB="23959" anchor="ctr"/>
                </a:tc>
                <a:extLst>
                  <a:ext uri="{0D108BD9-81ED-4DB2-BD59-A6C34878D82A}">
                    <a16:rowId xmlns:a16="http://schemas.microsoft.com/office/drawing/2014/main" val="1017076177"/>
                  </a:ext>
                </a:extLst>
              </a:tr>
              <a:tr h="353020">
                <a:tc>
                  <a:txBody>
                    <a:bodyPr/>
                    <a:lstStyle/>
                    <a:p>
                      <a:pPr fontAlgn="t"/>
                      <a:r>
                        <a:rPr lang="en-US" sz="700">
                          <a:effectLst/>
                        </a:rPr>
                        <a:t>For critical condition, it is more reliable.</a:t>
                      </a:r>
                    </a:p>
                  </a:txBody>
                  <a:tcPr marL="23959" marR="23959" marT="23959" marB="23959"/>
                </a:tc>
                <a:tc>
                  <a:txBody>
                    <a:bodyPr/>
                    <a:lstStyle/>
                    <a:p>
                      <a:pPr fontAlgn="t"/>
                      <a:r>
                        <a:rPr lang="en-US" sz="700" dirty="0">
                          <a:effectLst/>
                        </a:rPr>
                        <a:t>It is not.</a:t>
                      </a:r>
                    </a:p>
                  </a:txBody>
                  <a:tcPr marL="23959" marR="23959" marT="23959" marB="23959"/>
                </a:tc>
                <a:extLst>
                  <a:ext uri="{0D108BD9-81ED-4DB2-BD59-A6C34878D82A}">
                    <a16:rowId xmlns:a16="http://schemas.microsoft.com/office/drawing/2014/main" val="1726886016"/>
                  </a:ext>
                </a:extLst>
              </a:tr>
            </a:tbl>
          </a:graphicData>
        </a:graphic>
      </p:graphicFrame>
    </p:spTree>
    <p:extLst>
      <p:ext uri="{BB962C8B-B14F-4D97-AF65-F5344CB8AC3E}">
        <p14:creationId xmlns:p14="http://schemas.microsoft.com/office/powerpoint/2010/main" val="358484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Penetration Testing Consists of ?</a:t>
            </a:r>
            <a:endParaRPr lang="en-US" dirty="0"/>
          </a:p>
        </p:txBody>
      </p:sp>
      <p:sp>
        <p:nvSpPr>
          <p:cNvPr id="5" name="Content Placeholder 4"/>
          <p:cNvSpPr>
            <a:spLocks noGrp="1"/>
          </p:cNvSpPr>
          <p:nvPr>
            <p:ph idx="1"/>
          </p:nvPr>
        </p:nvSpPr>
        <p:spPr/>
        <p:txBody>
          <a:bodyPr/>
          <a:lstStyle/>
          <a:p>
            <a:r>
              <a:rPr lang="en-US" dirty="0"/>
              <a:t>Penetration testing, normally consists </a:t>
            </a:r>
            <a:r>
              <a:rPr lang="en-US" dirty="0" smtClean="0"/>
              <a:t>of :</a:t>
            </a:r>
          </a:p>
          <a:p>
            <a:r>
              <a:rPr lang="en-US" dirty="0" smtClean="0"/>
              <a:t> </a:t>
            </a:r>
            <a:r>
              <a:rPr lang="en-US" dirty="0"/>
              <a:t>information </a:t>
            </a:r>
            <a:r>
              <a:rPr lang="en-US" dirty="0" smtClean="0"/>
              <a:t>gathering</a:t>
            </a:r>
          </a:p>
          <a:p>
            <a:r>
              <a:rPr lang="en-US" dirty="0" smtClean="0"/>
              <a:t> </a:t>
            </a:r>
            <a:r>
              <a:rPr lang="en-US" dirty="0"/>
              <a:t>vulnerability and risk </a:t>
            </a:r>
            <a:r>
              <a:rPr lang="en-US" dirty="0" smtClean="0"/>
              <a:t>analysis</a:t>
            </a:r>
          </a:p>
          <a:p>
            <a:r>
              <a:rPr lang="en-US" dirty="0" smtClean="0"/>
              <a:t>vulnerability exploits</a:t>
            </a:r>
          </a:p>
          <a:p>
            <a:r>
              <a:rPr lang="en-US" dirty="0" smtClean="0"/>
              <a:t> </a:t>
            </a:r>
            <a:r>
              <a:rPr lang="en-US" dirty="0"/>
              <a:t>final report preparation.</a:t>
            </a:r>
          </a:p>
        </p:txBody>
      </p:sp>
    </p:spTree>
    <p:extLst>
      <p:ext uri="{BB962C8B-B14F-4D97-AF65-F5344CB8AC3E}">
        <p14:creationId xmlns:p14="http://schemas.microsoft.com/office/powerpoint/2010/main" val="3811555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337"/>
            <a:ext cx="8596668" cy="1166949"/>
          </a:xfrm>
        </p:spPr>
        <p:txBody>
          <a:bodyPr>
            <a:normAutofit fontScale="90000"/>
          </a:bodyPr>
          <a:lstStyle/>
          <a:p>
            <a:r>
              <a:rPr lang="en-US" dirty="0" smtClean="0"/>
              <a:t>Penetration Testing Tools</a:t>
            </a:r>
            <a:br>
              <a:rPr lang="en-US" dirty="0" smtClean="0"/>
            </a:br>
            <a:endParaRPr lang="en-US" dirty="0"/>
          </a:p>
        </p:txBody>
      </p:sp>
      <p:sp>
        <p:nvSpPr>
          <p:cNvPr id="11" name="Content Placeholder 10"/>
          <p:cNvSpPr>
            <a:spLocks noGrp="1"/>
          </p:cNvSpPr>
          <p:nvPr>
            <p:ph idx="1"/>
          </p:nvPr>
        </p:nvSpPr>
        <p:spPr>
          <a:xfrm>
            <a:off x="677334" y="1123407"/>
            <a:ext cx="8596668" cy="5199016"/>
          </a:xfrm>
        </p:spPr>
        <p:txBody>
          <a:bodyPr>
            <a:normAutofit/>
          </a:bodyPr>
          <a:lstStyle/>
          <a:p>
            <a:r>
              <a:rPr lang="en-US" dirty="0" smtClean="0"/>
              <a:t>Hping</a:t>
            </a:r>
          </a:p>
          <a:p>
            <a:r>
              <a:rPr lang="en-US" dirty="0" smtClean="0"/>
              <a:t>Nmap</a:t>
            </a:r>
          </a:p>
          <a:p>
            <a:r>
              <a:rPr lang="en-US" dirty="0" smtClean="0"/>
              <a:t>SuperScan</a:t>
            </a:r>
          </a:p>
          <a:p>
            <a:r>
              <a:rPr lang="en-US" dirty="0" smtClean="0"/>
              <a:t>P0f</a:t>
            </a:r>
          </a:p>
          <a:p>
            <a:r>
              <a:rPr lang="en-US" dirty="0" smtClean="0"/>
              <a:t>Xprobe</a:t>
            </a:r>
          </a:p>
          <a:p>
            <a:r>
              <a:rPr lang="en-US" dirty="0" smtClean="0"/>
              <a:t>Httprint</a:t>
            </a:r>
          </a:p>
          <a:p>
            <a:r>
              <a:rPr lang="en-US" dirty="0" smtClean="0"/>
              <a:t>Nessus</a:t>
            </a:r>
          </a:p>
          <a:p>
            <a:r>
              <a:rPr lang="en-US" dirty="0"/>
              <a:t>GFI </a:t>
            </a:r>
            <a:r>
              <a:rPr lang="en-US" dirty="0" smtClean="0"/>
              <a:t>LANguard</a:t>
            </a:r>
          </a:p>
          <a:p>
            <a:r>
              <a:rPr lang="en-US" dirty="0" err="1"/>
              <a:t>Iss</a:t>
            </a:r>
            <a:r>
              <a:rPr lang="en-US" dirty="0"/>
              <a:t> </a:t>
            </a:r>
            <a:r>
              <a:rPr lang="en-US" dirty="0" smtClean="0"/>
              <a:t>Scanner</a:t>
            </a:r>
          </a:p>
          <a:p>
            <a:r>
              <a:rPr lang="en-US" dirty="0"/>
              <a:t>Shadow Security </a:t>
            </a:r>
            <a:r>
              <a:rPr lang="en-US" dirty="0" smtClean="0"/>
              <a:t>Scanner</a:t>
            </a:r>
          </a:p>
          <a:p>
            <a:r>
              <a:rPr lang="en-US" dirty="0"/>
              <a:t>Metasploit </a:t>
            </a:r>
            <a:r>
              <a:rPr lang="en-US" dirty="0" smtClean="0"/>
              <a:t>Framework</a:t>
            </a:r>
          </a:p>
          <a:p>
            <a:r>
              <a:rPr lang="en-US" dirty="0"/>
              <a:t>Brutus</a:t>
            </a:r>
          </a:p>
        </p:txBody>
      </p:sp>
    </p:spTree>
    <p:extLst>
      <p:ext uri="{BB962C8B-B14F-4D97-AF65-F5344CB8AC3E}">
        <p14:creationId xmlns:p14="http://schemas.microsoft.com/office/powerpoint/2010/main" val="1383468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630643" cy="1236617"/>
          </a:xfrm>
        </p:spPr>
        <p:txBody>
          <a:bodyPr/>
          <a:lstStyle/>
          <a:p>
            <a:r>
              <a:rPr lang="en-US" dirty="0" smtClean="0"/>
              <a:t>Hping :</a:t>
            </a:r>
            <a:r>
              <a:rPr lang="en-US" dirty="0"/>
              <a:t/>
            </a:r>
            <a:br>
              <a:rPr lang="en-US" dirty="0"/>
            </a:br>
            <a:endParaRPr lang="en-US" dirty="0"/>
          </a:p>
        </p:txBody>
      </p:sp>
      <p:sp>
        <p:nvSpPr>
          <p:cNvPr id="3" name="Content Placeholder 2"/>
          <p:cNvSpPr>
            <a:spLocks noGrp="1"/>
          </p:cNvSpPr>
          <p:nvPr>
            <p:ph idx="1"/>
          </p:nvPr>
        </p:nvSpPr>
        <p:spPr>
          <a:xfrm>
            <a:off x="677334" y="2160589"/>
            <a:ext cx="8596668" cy="3534817"/>
          </a:xfrm>
        </p:spPr>
        <p:txBody>
          <a:bodyPr/>
          <a:lstStyle/>
          <a:p>
            <a:r>
              <a:rPr lang="en-US" b="1" dirty="0" smtClean="0"/>
              <a:t>Purpose :</a:t>
            </a:r>
          </a:p>
          <a:p>
            <a:r>
              <a:rPr lang="en-US" b="1" dirty="0" smtClean="0"/>
              <a:t> </a:t>
            </a:r>
            <a:r>
              <a:rPr lang="en-US" dirty="0"/>
              <a:t>Port </a:t>
            </a:r>
            <a:r>
              <a:rPr lang="en-US" dirty="0" smtClean="0"/>
              <a:t>Scanning </a:t>
            </a:r>
          </a:p>
          <a:p>
            <a:r>
              <a:rPr lang="en-US" dirty="0" smtClean="0"/>
              <a:t> Remote </a:t>
            </a:r>
            <a:r>
              <a:rPr lang="en-US" dirty="0"/>
              <a:t>OC </a:t>
            </a:r>
            <a:r>
              <a:rPr lang="en-US" dirty="0" smtClean="0"/>
              <a:t>fingerprinting</a:t>
            </a:r>
          </a:p>
          <a:p>
            <a:endParaRPr lang="en-US" dirty="0"/>
          </a:p>
          <a:p>
            <a:r>
              <a:rPr lang="en-US" b="1" dirty="0" smtClean="0"/>
              <a:t>Portability : </a:t>
            </a:r>
          </a:p>
          <a:p>
            <a:r>
              <a:rPr lang="en-US" dirty="0" smtClean="0"/>
              <a:t>Linux</a:t>
            </a:r>
            <a:r>
              <a:rPr lang="en-US" dirty="0"/>
              <a:t>, </a:t>
            </a:r>
            <a:r>
              <a:rPr lang="en-US" dirty="0" smtClean="0"/>
              <a:t>NetBSD,FreeBSD,OpenBSD</a:t>
            </a:r>
            <a:r>
              <a:rPr lang="en-US" dirty="0"/>
              <a:t>,</a:t>
            </a:r>
          </a:p>
          <a:p>
            <a:endParaRPr lang="en-US" dirty="0"/>
          </a:p>
          <a:p>
            <a:endParaRPr lang="en-US" dirty="0"/>
          </a:p>
        </p:txBody>
      </p:sp>
    </p:spTree>
    <p:extLst>
      <p:ext uri="{BB962C8B-B14F-4D97-AF65-F5344CB8AC3E}">
        <p14:creationId xmlns:p14="http://schemas.microsoft.com/office/powerpoint/2010/main" val="304821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Nmap :</a:t>
            </a:r>
            <a:endParaRPr lang="en-US" dirty="0"/>
          </a:p>
        </p:txBody>
      </p:sp>
      <p:sp>
        <p:nvSpPr>
          <p:cNvPr id="3" name="Content Placeholder 2"/>
          <p:cNvSpPr>
            <a:spLocks noGrp="1"/>
          </p:cNvSpPr>
          <p:nvPr>
            <p:ph idx="1"/>
          </p:nvPr>
        </p:nvSpPr>
        <p:spPr>
          <a:xfrm>
            <a:off x="677334" y="2160590"/>
            <a:ext cx="8596668" cy="4336004"/>
          </a:xfrm>
        </p:spPr>
        <p:txBody>
          <a:bodyPr>
            <a:normAutofit/>
          </a:bodyPr>
          <a:lstStyle/>
          <a:p>
            <a:r>
              <a:rPr lang="en-US" b="1" dirty="0" smtClean="0"/>
              <a:t>Purpose : </a:t>
            </a:r>
          </a:p>
          <a:p>
            <a:r>
              <a:rPr lang="en-US" dirty="0" smtClean="0"/>
              <a:t>Network Scanning </a:t>
            </a:r>
          </a:p>
          <a:p>
            <a:r>
              <a:rPr lang="en-US" dirty="0" smtClean="0"/>
              <a:t>Port Scanning </a:t>
            </a:r>
          </a:p>
          <a:p>
            <a:r>
              <a:rPr lang="en-US" dirty="0" smtClean="0"/>
              <a:t>OS </a:t>
            </a:r>
            <a:r>
              <a:rPr lang="en-US" dirty="0"/>
              <a:t>Detection</a:t>
            </a:r>
          </a:p>
          <a:p>
            <a:endParaRPr lang="en-US" dirty="0" smtClean="0"/>
          </a:p>
          <a:p>
            <a:r>
              <a:rPr lang="en-US" b="1" dirty="0"/>
              <a:t>Portability </a:t>
            </a:r>
            <a:r>
              <a:rPr lang="en-US" b="1" dirty="0" smtClean="0"/>
              <a:t>:</a:t>
            </a:r>
          </a:p>
          <a:p>
            <a:r>
              <a:rPr lang="en-US" b="1" dirty="0" smtClean="0"/>
              <a:t> </a:t>
            </a:r>
            <a:r>
              <a:rPr lang="en-US" dirty="0"/>
              <a:t>Linux, Windows, FreeBSD, OS X, HP-UX, </a:t>
            </a:r>
            <a:r>
              <a:rPr lang="en-US" dirty="0" err="1"/>
              <a:t>NetBSD</a:t>
            </a:r>
            <a:r>
              <a:rPr lang="en-US" dirty="0"/>
              <a:t>, Sun, </a:t>
            </a:r>
            <a:r>
              <a:rPr lang="en-US" dirty="0" err="1"/>
              <a:t>OpenBSD</a:t>
            </a:r>
            <a:r>
              <a:rPr lang="en-US" dirty="0"/>
              <a:t>, Solaris, IRIX, Mac, etc.</a:t>
            </a:r>
            <a:endParaRPr lang="en-US" dirty="0"/>
          </a:p>
        </p:txBody>
      </p:sp>
    </p:spTree>
    <p:extLst>
      <p:ext uri="{BB962C8B-B14F-4D97-AF65-F5344CB8AC3E}">
        <p14:creationId xmlns:p14="http://schemas.microsoft.com/office/powerpoint/2010/main" val="133964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SuperScan :</a:t>
            </a:r>
            <a:endParaRPr lang="en-US" dirty="0"/>
          </a:p>
        </p:txBody>
      </p:sp>
      <p:sp>
        <p:nvSpPr>
          <p:cNvPr id="3" name="Content Placeholder 2"/>
          <p:cNvSpPr>
            <a:spLocks noGrp="1"/>
          </p:cNvSpPr>
          <p:nvPr>
            <p:ph idx="1"/>
          </p:nvPr>
        </p:nvSpPr>
        <p:spPr/>
        <p:txBody>
          <a:bodyPr/>
          <a:lstStyle/>
          <a:p>
            <a:r>
              <a:rPr lang="en-US" b="1" dirty="0" smtClean="0"/>
              <a:t>Purpose  : </a:t>
            </a:r>
            <a:r>
              <a:rPr lang="en-US" dirty="0"/>
              <a:t>Runs queries including ping, </a:t>
            </a:r>
            <a:r>
              <a:rPr lang="en-US" dirty="0" err="1"/>
              <a:t>whois</a:t>
            </a:r>
            <a:r>
              <a:rPr lang="en-US" dirty="0"/>
              <a:t>, hostname lookups, etc.</a:t>
            </a:r>
          </a:p>
          <a:p>
            <a:r>
              <a:rPr lang="en-US" dirty="0"/>
              <a:t>Detects open UDP/TCP ports and determines which services are running on those ports.</a:t>
            </a:r>
          </a:p>
          <a:p>
            <a:endParaRPr lang="en-US" dirty="0" smtClean="0"/>
          </a:p>
          <a:p>
            <a:r>
              <a:rPr lang="en-US" b="1" dirty="0" smtClean="0"/>
              <a:t>Portability :</a:t>
            </a:r>
            <a:endParaRPr lang="en-US" dirty="0"/>
          </a:p>
        </p:txBody>
      </p:sp>
    </p:spTree>
    <p:extLst>
      <p:ext uri="{BB962C8B-B14F-4D97-AF65-F5344CB8AC3E}">
        <p14:creationId xmlns:p14="http://schemas.microsoft.com/office/powerpoint/2010/main" val="63177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p0f</a:t>
            </a:r>
            <a:endParaRPr lang="en-US" dirty="0"/>
          </a:p>
        </p:txBody>
      </p:sp>
      <p:sp>
        <p:nvSpPr>
          <p:cNvPr id="3" name="Content Placeholder 2"/>
          <p:cNvSpPr>
            <a:spLocks noGrp="1"/>
          </p:cNvSpPr>
          <p:nvPr>
            <p:ph idx="1"/>
          </p:nvPr>
        </p:nvSpPr>
        <p:spPr/>
        <p:txBody>
          <a:bodyPr/>
          <a:lstStyle/>
          <a:p>
            <a:r>
              <a:rPr lang="en-US" b="1" dirty="0" smtClean="0"/>
              <a:t>Purpose : </a:t>
            </a:r>
          </a:p>
          <a:p>
            <a:r>
              <a:rPr lang="en-US" dirty="0" smtClean="0"/>
              <a:t>OS </a:t>
            </a:r>
            <a:r>
              <a:rPr lang="en-US" dirty="0"/>
              <a:t>fingerprinting</a:t>
            </a:r>
          </a:p>
          <a:p>
            <a:r>
              <a:rPr lang="en-US" dirty="0"/>
              <a:t>Firewall detection</a:t>
            </a:r>
          </a:p>
          <a:p>
            <a:endParaRPr lang="en-US" dirty="0" smtClean="0"/>
          </a:p>
          <a:p>
            <a:r>
              <a:rPr lang="en-US" b="1" dirty="0" smtClean="0"/>
              <a:t>Portability :</a:t>
            </a:r>
          </a:p>
          <a:p>
            <a:r>
              <a:rPr lang="en-US" dirty="0"/>
              <a:t>Linux, FreeBSD, </a:t>
            </a:r>
            <a:r>
              <a:rPr lang="en-US" dirty="0" err="1"/>
              <a:t>NetBSD</a:t>
            </a:r>
            <a:r>
              <a:rPr lang="en-US" dirty="0"/>
              <a:t>, </a:t>
            </a:r>
            <a:r>
              <a:rPr lang="en-US" dirty="0" err="1"/>
              <a:t>OpenBSD</a:t>
            </a:r>
            <a:r>
              <a:rPr lang="en-US" dirty="0"/>
              <a:t>, Mac OS X, Solaris, Windows, and AIX</a:t>
            </a:r>
            <a:endParaRPr lang="en-US" dirty="0" smtClean="0"/>
          </a:p>
          <a:p>
            <a:endParaRPr lang="en-US" dirty="0"/>
          </a:p>
        </p:txBody>
      </p:sp>
    </p:spTree>
    <p:extLst>
      <p:ext uri="{BB962C8B-B14F-4D97-AF65-F5344CB8AC3E}">
        <p14:creationId xmlns:p14="http://schemas.microsoft.com/office/powerpoint/2010/main" val="257446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80"/>
            <a:ext cx="8596668" cy="1320800"/>
          </a:xfrm>
        </p:spPr>
        <p:txBody>
          <a:bodyPr/>
          <a:lstStyle/>
          <a:p>
            <a:r>
              <a:rPr lang="en-US" dirty="0"/>
              <a:t>When to Perform Penetration Testing?</a:t>
            </a:r>
            <a:br>
              <a:rPr lang="en-US" dirty="0"/>
            </a:br>
            <a:endParaRPr lang="en-US" dirty="0"/>
          </a:p>
        </p:txBody>
      </p:sp>
      <p:sp>
        <p:nvSpPr>
          <p:cNvPr id="3" name="Content Placeholder 2"/>
          <p:cNvSpPr>
            <a:spLocks noGrp="1"/>
          </p:cNvSpPr>
          <p:nvPr>
            <p:ph idx="1"/>
          </p:nvPr>
        </p:nvSpPr>
        <p:spPr>
          <a:xfrm>
            <a:off x="677334" y="1472612"/>
            <a:ext cx="8596668" cy="3880773"/>
          </a:xfrm>
        </p:spPr>
        <p:txBody>
          <a:bodyPr/>
          <a:lstStyle/>
          <a:p>
            <a:r>
              <a:rPr lang="en-US" dirty="0"/>
              <a:t>Penetration testing is an essential feature that needs to be performed regularly for securing the functioning of a system. In addition to this, it should be performed whenever −</a:t>
            </a:r>
          </a:p>
          <a:p>
            <a:r>
              <a:rPr lang="en-US" dirty="0"/>
              <a:t>Security system discovers new threats by attackers.</a:t>
            </a:r>
          </a:p>
          <a:p>
            <a:r>
              <a:rPr lang="en-US" dirty="0"/>
              <a:t>You add a new network infrastructure.</a:t>
            </a:r>
          </a:p>
          <a:p>
            <a:r>
              <a:rPr lang="en-US" dirty="0"/>
              <a:t>You update your system or install new software.</a:t>
            </a:r>
          </a:p>
          <a:p>
            <a:r>
              <a:rPr lang="en-US" dirty="0"/>
              <a:t>You relocate your office.</a:t>
            </a:r>
          </a:p>
          <a:p>
            <a:r>
              <a:rPr lang="en-US" dirty="0"/>
              <a:t>You set up a new end-user program/policy.</a:t>
            </a:r>
          </a:p>
          <a:p>
            <a:endParaRPr lang="en-US" dirty="0"/>
          </a:p>
        </p:txBody>
      </p:sp>
    </p:spTree>
    <p:extLst>
      <p:ext uri="{BB962C8B-B14F-4D97-AF65-F5344CB8AC3E}">
        <p14:creationId xmlns:p14="http://schemas.microsoft.com/office/powerpoint/2010/main" val="3613376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Xprobe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Remote </a:t>
            </a:r>
            <a:r>
              <a:rPr lang="en-US" dirty="0"/>
              <a:t>active OS fingerprinting</a:t>
            </a:r>
          </a:p>
          <a:p>
            <a:r>
              <a:rPr lang="en-US" dirty="0"/>
              <a:t>Port Scanning</a:t>
            </a:r>
          </a:p>
          <a:p>
            <a:r>
              <a:rPr lang="en-US" dirty="0"/>
              <a:t>TCP fingerprinting</a:t>
            </a:r>
          </a:p>
          <a:p>
            <a:endParaRPr lang="en-US" dirty="0" smtClean="0"/>
          </a:p>
          <a:p>
            <a:r>
              <a:rPr lang="en-US" b="1" dirty="0" smtClean="0"/>
              <a:t>Portability :</a:t>
            </a:r>
          </a:p>
          <a:p>
            <a:r>
              <a:rPr lang="en-US" dirty="0"/>
              <a:t>Linux</a:t>
            </a:r>
            <a:endParaRPr lang="en-US" dirty="0"/>
          </a:p>
        </p:txBody>
      </p:sp>
    </p:spTree>
    <p:extLst>
      <p:ext uri="{BB962C8B-B14F-4D97-AF65-F5344CB8AC3E}">
        <p14:creationId xmlns:p14="http://schemas.microsoft.com/office/powerpoint/2010/main" val="126330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Httprint</a:t>
            </a:r>
            <a:endParaRPr lang="en-US" dirty="0"/>
          </a:p>
        </p:txBody>
      </p:sp>
      <p:sp>
        <p:nvSpPr>
          <p:cNvPr id="3" name="Content Placeholder 2"/>
          <p:cNvSpPr>
            <a:spLocks noGrp="1"/>
          </p:cNvSpPr>
          <p:nvPr>
            <p:ph idx="1"/>
          </p:nvPr>
        </p:nvSpPr>
        <p:spPr/>
        <p:txBody>
          <a:bodyPr/>
          <a:lstStyle/>
          <a:p>
            <a:r>
              <a:rPr lang="en-US" b="1" dirty="0" smtClean="0"/>
              <a:t>Purpose :</a:t>
            </a:r>
          </a:p>
          <a:p>
            <a:r>
              <a:rPr lang="en-US" dirty="0"/>
              <a:t>Web server fingerprinting SSL detection</a:t>
            </a:r>
          </a:p>
          <a:p>
            <a:r>
              <a:rPr lang="en-US" dirty="0"/>
              <a:t>Detect web enabled devices (e.g., wireless access points, switches, modems, routers)</a:t>
            </a:r>
          </a:p>
          <a:p>
            <a:endParaRPr lang="en-US" dirty="0" smtClean="0"/>
          </a:p>
          <a:p>
            <a:r>
              <a:rPr lang="en-US" b="1" dirty="0" smtClean="0"/>
              <a:t>Portability :</a:t>
            </a:r>
          </a:p>
          <a:p>
            <a:r>
              <a:rPr lang="en-US" dirty="0"/>
              <a:t>Linux, Mac OS X, FreeBSD, Win32 (command line &amp; GUI</a:t>
            </a:r>
            <a:endParaRPr lang="en-US" b="1" dirty="0"/>
          </a:p>
        </p:txBody>
      </p:sp>
    </p:spTree>
    <p:extLst>
      <p:ext uri="{BB962C8B-B14F-4D97-AF65-F5344CB8AC3E}">
        <p14:creationId xmlns:p14="http://schemas.microsoft.com/office/powerpoint/2010/main" val="3949186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Nessus</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vulnerabilities that allow remote cracker to control/access sensitive </a:t>
            </a:r>
            <a:r>
              <a:rPr lang="en-US" dirty="0" smtClean="0"/>
              <a:t>data</a:t>
            </a:r>
          </a:p>
          <a:p>
            <a:endParaRPr lang="en-US" dirty="0"/>
          </a:p>
          <a:p>
            <a:r>
              <a:rPr lang="en-US" b="1" dirty="0" smtClean="0"/>
              <a:t>Portability:</a:t>
            </a:r>
          </a:p>
          <a:p>
            <a:r>
              <a:rPr lang="en-US" dirty="0"/>
              <a:t>Mac OS X, Linux, FreeBSD, Apple, Oracle Solaris, Windows</a:t>
            </a:r>
            <a:endParaRPr lang="en-US" b="1" dirty="0"/>
          </a:p>
        </p:txBody>
      </p:sp>
    </p:spTree>
    <p:extLst>
      <p:ext uri="{BB962C8B-B14F-4D97-AF65-F5344CB8AC3E}">
        <p14:creationId xmlns:p14="http://schemas.microsoft.com/office/powerpoint/2010/main" val="2688095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GFI </a:t>
            </a:r>
            <a:r>
              <a:rPr lang="en-US" dirty="0" smtClean="0"/>
              <a:t>LANguard :</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Detect </a:t>
            </a:r>
            <a:r>
              <a:rPr lang="en-US" dirty="0"/>
              <a:t>network </a:t>
            </a:r>
            <a:r>
              <a:rPr lang="en-US" dirty="0" smtClean="0"/>
              <a:t>vulnerabilities</a:t>
            </a:r>
          </a:p>
          <a:p>
            <a:endParaRPr lang="en-US" dirty="0"/>
          </a:p>
          <a:p>
            <a:r>
              <a:rPr lang="en-US" b="1" dirty="0" smtClean="0"/>
              <a:t>Portability:</a:t>
            </a:r>
          </a:p>
          <a:p>
            <a:r>
              <a:rPr lang="en-US" dirty="0"/>
              <a:t>Windows Server 2003/2008, Windows 7 Ultimate/ Vista, Windows 2000 Professional, Business/XP, Sever 2000/2003/2008</a:t>
            </a:r>
            <a:endParaRPr lang="en-US" b="1" dirty="0"/>
          </a:p>
        </p:txBody>
      </p:sp>
    </p:spTree>
    <p:extLst>
      <p:ext uri="{BB962C8B-B14F-4D97-AF65-F5344CB8AC3E}">
        <p14:creationId xmlns:p14="http://schemas.microsoft.com/office/powerpoint/2010/main" val="3579846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Security </a:t>
            </a:r>
            <a:r>
              <a:rPr lang="en-US" dirty="0" smtClean="0"/>
              <a:t>Scanner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network vulnerabilities, audit proxy and LDAP </a:t>
            </a:r>
            <a:r>
              <a:rPr lang="en-US" dirty="0" smtClean="0"/>
              <a:t>servers</a:t>
            </a:r>
          </a:p>
          <a:p>
            <a:endParaRPr lang="en-US" dirty="0"/>
          </a:p>
          <a:p>
            <a:r>
              <a:rPr lang="en-US" b="1" dirty="0" smtClean="0"/>
              <a:t>Portability:</a:t>
            </a:r>
          </a:p>
          <a:p>
            <a:r>
              <a:rPr lang="en-US" dirty="0" smtClean="0"/>
              <a:t>Windows </a:t>
            </a:r>
            <a:r>
              <a:rPr lang="en-US" dirty="0"/>
              <a:t>but scan servers built on any platform</a:t>
            </a:r>
            <a:endParaRPr lang="en-US" dirty="0"/>
          </a:p>
        </p:txBody>
      </p:sp>
    </p:spTree>
    <p:extLst>
      <p:ext uri="{BB962C8B-B14F-4D97-AF65-F5344CB8AC3E}">
        <p14:creationId xmlns:p14="http://schemas.microsoft.com/office/powerpoint/2010/main" val="4040978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 Framework</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Develop </a:t>
            </a:r>
            <a:r>
              <a:rPr lang="en-US" dirty="0"/>
              <a:t>and execute exploit code against a remote target</a:t>
            </a:r>
          </a:p>
          <a:p>
            <a:r>
              <a:rPr lang="en-US" dirty="0"/>
              <a:t>Test vulnerability of computer systems</a:t>
            </a:r>
          </a:p>
          <a:p>
            <a:endParaRPr lang="en-US" dirty="0" smtClean="0"/>
          </a:p>
          <a:p>
            <a:r>
              <a:rPr lang="en-US" b="1" dirty="0" smtClean="0"/>
              <a:t>Portability:</a:t>
            </a:r>
          </a:p>
          <a:p>
            <a:r>
              <a:rPr lang="en-US" dirty="0"/>
              <a:t>All versions of Unix and Windows</a:t>
            </a:r>
            <a:endParaRPr lang="en-US" dirty="0"/>
          </a:p>
        </p:txBody>
      </p:sp>
    </p:spTree>
    <p:extLst>
      <p:ext uri="{BB962C8B-B14F-4D97-AF65-F5344CB8AC3E}">
        <p14:creationId xmlns:p14="http://schemas.microsoft.com/office/powerpoint/2010/main" val="991975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Brutus:</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Telnet</a:t>
            </a:r>
          </a:p>
          <a:p>
            <a:r>
              <a:rPr lang="en-US" dirty="0" smtClean="0"/>
              <a:t>ftp</a:t>
            </a:r>
          </a:p>
          <a:p>
            <a:r>
              <a:rPr lang="en-US" dirty="0" smtClean="0"/>
              <a:t> </a:t>
            </a:r>
            <a:r>
              <a:rPr lang="en-US" dirty="0"/>
              <a:t>http password </a:t>
            </a:r>
            <a:r>
              <a:rPr lang="en-US" dirty="0" smtClean="0"/>
              <a:t>cracker</a:t>
            </a:r>
            <a:endParaRPr lang="en-US" b="1" dirty="0"/>
          </a:p>
          <a:p>
            <a:endParaRPr lang="en-US" b="1" dirty="0" smtClean="0"/>
          </a:p>
          <a:p>
            <a:r>
              <a:rPr lang="en-US" b="1" dirty="0" err="1" smtClean="0"/>
              <a:t>Portabil</a:t>
            </a:r>
            <a:r>
              <a:rPr lang="en-US" b="1" dirty="0"/>
              <a:t> </a:t>
            </a:r>
            <a:r>
              <a:rPr lang="en-US" b="1" dirty="0" err="1"/>
              <a:t>ity</a:t>
            </a:r>
            <a:r>
              <a:rPr lang="en-US" b="1" dirty="0"/>
              <a:t>:</a:t>
            </a:r>
            <a:endParaRPr lang="en-US" b="1" dirty="0" smtClean="0"/>
          </a:p>
          <a:p>
            <a:r>
              <a:rPr lang="en-US" dirty="0"/>
              <a:t>Windows </a:t>
            </a:r>
            <a:r>
              <a:rPr lang="en-US" dirty="0" smtClean="0"/>
              <a:t>9x/NT/2000</a:t>
            </a:r>
            <a:endParaRPr lang="en-US" b="1" dirty="0"/>
          </a:p>
        </p:txBody>
      </p:sp>
    </p:spTree>
    <p:extLst>
      <p:ext uri="{BB962C8B-B14F-4D97-AF65-F5344CB8AC3E}">
        <p14:creationId xmlns:p14="http://schemas.microsoft.com/office/powerpoint/2010/main" val="3284701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8274"/>
          </a:xfrm>
        </p:spPr>
        <p:txBody>
          <a:bodyPr>
            <a:normAutofit fontScale="90000"/>
          </a:bodyPr>
          <a:lstStyle/>
          <a:p>
            <a:pPr algn="ctr"/>
            <a:r>
              <a:rPr lang="en-US" dirty="0"/>
              <a:t>Penetration Testing - Infrastructure</a:t>
            </a:r>
            <a:br>
              <a:rPr lang="en-US" dirty="0"/>
            </a:br>
            <a:endParaRPr lang="en-US" dirty="0"/>
          </a:p>
        </p:txBody>
      </p:sp>
      <p:sp>
        <p:nvSpPr>
          <p:cNvPr id="3" name="Content Placeholder 2"/>
          <p:cNvSpPr>
            <a:spLocks noGrp="1"/>
          </p:cNvSpPr>
          <p:nvPr>
            <p:ph idx="1"/>
          </p:nvPr>
        </p:nvSpPr>
        <p:spPr>
          <a:xfrm>
            <a:off x="677334" y="1497874"/>
            <a:ext cx="8596668" cy="4562428"/>
          </a:xfrm>
        </p:spPr>
        <p:txBody>
          <a:bodyPr/>
          <a:lstStyle/>
          <a:p>
            <a:r>
              <a:rPr lang="en-US" b="1" dirty="0"/>
              <a:t>Infrastructure Penetration </a:t>
            </a:r>
            <a:r>
              <a:rPr lang="en-US" b="1" dirty="0" smtClean="0"/>
              <a:t>Testing :</a:t>
            </a:r>
            <a:endParaRPr lang="en-US" b="1" dirty="0"/>
          </a:p>
          <a:p>
            <a:r>
              <a:rPr lang="en-US" dirty="0"/>
              <a:t>Infrastructure penetration testing includes all internal computer systems, associated external devices, internet networking, cloud and virtualization testing.</a:t>
            </a:r>
          </a:p>
          <a:p>
            <a:r>
              <a:rPr lang="en-US" dirty="0"/>
              <a:t>Whether hidden on your internal enterprise network or from public view, there is always a possibility that an attacker can leverage which can harm your infrastructure. So, it is better to be safe in advance rather than regret later.</a:t>
            </a:r>
          </a:p>
          <a:p>
            <a:endParaRPr lang="en-US" dirty="0" smtClean="0"/>
          </a:p>
          <a:p>
            <a:endParaRPr lang="en-US" dirty="0"/>
          </a:p>
        </p:txBody>
      </p:sp>
    </p:spTree>
    <p:extLst>
      <p:ext uri="{BB962C8B-B14F-4D97-AF65-F5344CB8AC3E}">
        <p14:creationId xmlns:p14="http://schemas.microsoft.com/office/powerpoint/2010/main" val="1412065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103"/>
          </a:xfrm>
        </p:spPr>
        <p:txBody>
          <a:bodyPr>
            <a:normAutofit fontScale="90000"/>
          </a:bodyPr>
          <a:lstStyle/>
          <a:p>
            <a:r>
              <a:rPr lang="en-US" dirty="0"/>
              <a:t>Types of Infrastructure Penetration Testing</a:t>
            </a:r>
            <a:br>
              <a:rPr lang="en-US" dirty="0"/>
            </a:br>
            <a:r>
              <a:rPr lang="en-US" dirty="0"/>
              <a:t/>
            </a:r>
            <a:br>
              <a:rPr lang="en-US" dirty="0"/>
            </a:br>
            <a:endParaRPr lang="en-US" dirty="0"/>
          </a:p>
        </p:txBody>
      </p:sp>
      <p:sp>
        <p:nvSpPr>
          <p:cNvPr id="3" name="Content Placeholder 2"/>
          <p:cNvSpPr>
            <a:spLocks noGrp="1"/>
          </p:cNvSpPr>
          <p:nvPr>
            <p:ph idx="1"/>
          </p:nvPr>
        </p:nvSpPr>
        <p:spPr>
          <a:xfrm>
            <a:off x="677334" y="1524863"/>
            <a:ext cx="8596668" cy="2141445"/>
          </a:xfrm>
        </p:spPr>
        <p:txBody>
          <a:bodyPr/>
          <a:lstStyle/>
          <a:p>
            <a:r>
              <a:rPr lang="en-US" dirty="0"/>
              <a:t>External Infrastructure Penetration Testing</a:t>
            </a:r>
          </a:p>
          <a:p>
            <a:r>
              <a:rPr lang="en-US" dirty="0"/>
              <a:t>Internal Infrastructure Penetration Testing</a:t>
            </a:r>
          </a:p>
          <a:p>
            <a:r>
              <a:rPr lang="en-US" dirty="0"/>
              <a:t>Cloud and Virtualization Penetration Testing</a:t>
            </a:r>
          </a:p>
          <a:p>
            <a:r>
              <a:rPr lang="en-US" dirty="0"/>
              <a:t>Wireless Security Penetration Testing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077" y="3523569"/>
            <a:ext cx="4250872" cy="251509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1146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977"/>
          </a:xfrm>
        </p:spPr>
        <p:txBody>
          <a:bodyPr>
            <a:normAutofit fontScale="90000"/>
          </a:bodyPr>
          <a:lstStyle/>
          <a:p>
            <a:r>
              <a:rPr lang="en-US" dirty="0"/>
              <a:t>External Infrastructure Testing</a:t>
            </a:r>
            <a:br>
              <a:rPr lang="en-US" dirty="0"/>
            </a:br>
            <a:endParaRPr lang="en-US" dirty="0"/>
          </a:p>
        </p:txBody>
      </p:sp>
      <p:sp>
        <p:nvSpPr>
          <p:cNvPr id="3" name="Content Placeholder 2"/>
          <p:cNvSpPr>
            <a:spLocks noGrp="1"/>
          </p:cNvSpPr>
          <p:nvPr>
            <p:ph idx="1"/>
          </p:nvPr>
        </p:nvSpPr>
        <p:spPr>
          <a:xfrm>
            <a:off x="677334" y="1358537"/>
            <a:ext cx="8596668" cy="4682825"/>
          </a:xfrm>
        </p:spPr>
        <p:txBody>
          <a:bodyPr>
            <a:normAutofit lnSpcReduction="10000"/>
          </a:bodyPr>
          <a:lstStyle/>
          <a:p>
            <a:r>
              <a:rPr lang="en-US" dirty="0"/>
              <a:t>The penetration test, targeting the external infrastructure discovers what a hacker could do with your networks, which is easily accessible through the Internet.</a:t>
            </a:r>
          </a:p>
          <a:p>
            <a:r>
              <a:rPr lang="en-US" dirty="0"/>
              <a:t>In this testing, a tester normally replicates the same kind of attacks that the hackers can use by finding and mapping the security flaws in your external infrastructure.</a:t>
            </a:r>
          </a:p>
          <a:p>
            <a:pPr marL="0" indent="0">
              <a:buNone/>
            </a:pPr>
            <a:r>
              <a:rPr lang="en-US" dirty="0"/>
              <a:t>There are various benefits of leveraging external infrastructure penetration testing, as it −</a:t>
            </a:r>
          </a:p>
          <a:p>
            <a:r>
              <a:rPr lang="en-US" dirty="0"/>
              <a:t>Identifies the flaws within the firewall configuration that could be misused</a:t>
            </a:r>
          </a:p>
          <a:p>
            <a:r>
              <a:rPr lang="en-US" dirty="0"/>
              <a:t>Finds out how information can be leaked out from your system by an attacker</a:t>
            </a:r>
          </a:p>
          <a:p>
            <a:r>
              <a:rPr lang="en-US" dirty="0"/>
              <a:t>Suggests how these issues can be fixed</a:t>
            </a:r>
          </a:p>
          <a:p>
            <a:r>
              <a:rPr lang="en-US" dirty="0"/>
              <a:t>Prepares a comprehensive report highlighting the security risk of the border networks, and suggests solutions</a:t>
            </a:r>
          </a:p>
          <a:p>
            <a:r>
              <a:rPr lang="en-US" dirty="0"/>
              <a:t>Ensures overall efficiency and productivity of your business</a:t>
            </a:r>
          </a:p>
          <a:p>
            <a:endParaRPr lang="en-US" dirty="0"/>
          </a:p>
        </p:txBody>
      </p:sp>
    </p:spTree>
    <p:extLst>
      <p:ext uri="{BB962C8B-B14F-4D97-AF65-F5344CB8AC3E}">
        <p14:creationId xmlns:p14="http://schemas.microsoft.com/office/powerpoint/2010/main" val="11579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Penetration Testing Beneficial?</a:t>
            </a:r>
            <a:br>
              <a:rPr lang="en-US" dirty="0"/>
            </a:br>
            <a:endParaRPr lang="en-US" dirty="0"/>
          </a:p>
        </p:txBody>
      </p:sp>
      <p:sp>
        <p:nvSpPr>
          <p:cNvPr id="3" name="Content Placeholder 2"/>
          <p:cNvSpPr>
            <a:spLocks noGrp="1"/>
          </p:cNvSpPr>
          <p:nvPr>
            <p:ph idx="1"/>
          </p:nvPr>
        </p:nvSpPr>
        <p:spPr>
          <a:xfrm>
            <a:off x="677334" y="1402081"/>
            <a:ext cx="8596668" cy="4639282"/>
          </a:xfrm>
        </p:spPr>
        <p:txBody>
          <a:bodyPr>
            <a:normAutofit/>
          </a:bodyPr>
          <a:lstStyle/>
          <a:p>
            <a:r>
              <a:rPr lang="en-US" b="1" dirty="0"/>
              <a:t>Enhancement of the Management System</a:t>
            </a:r>
            <a:r>
              <a:rPr lang="en-US" dirty="0"/>
              <a:t> − It provides detailed information about the security threats. In addition to this, it also categorizes the degree of vulnerabilities and suggests you, which one is more vulnerable and which one is less. So, you can easily and accurately manage your security system by allocating the security resources accordingly.</a:t>
            </a:r>
          </a:p>
          <a:p>
            <a:r>
              <a:rPr lang="en-US" b="1" dirty="0"/>
              <a:t>Avoid Fines</a:t>
            </a:r>
            <a:r>
              <a:rPr lang="en-US" dirty="0"/>
              <a:t> − Penetration testing keeps your organization’s major activities updated and complies with the auditing system. So, penetration testing protects you from giving fines.</a:t>
            </a:r>
          </a:p>
          <a:p>
            <a:r>
              <a:rPr lang="en-US" b="1" dirty="0"/>
              <a:t>Protection from Financial Damage</a:t>
            </a:r>
            <a:r>
              <a:rPr lang="en-US" dirty="0"/>
              <a:t> − A simple breach of security system may cause millions of dollars of damage. Penetration testing can protect your organization from such damages.</a:t>
            </a:r>
          </a:p>
          <a:p>
            <a:r>
              <a:rPr lang="en-US" b="1" dirty="0"/>
              <a:t>Customer Protection</a:t>
            </a:r>
            <a:r>
              <a:rPr lang="en-US" dirty="0"/>
              <a:t> − Breach of even a single customer’s data may cause big financial damage as well as reputation damage. It protects the organizations who deal with the customers and keep their data intact.</a:t>
            </a:r>
          </a:p>
          <a:p>
            <a:endParaRPr lang="en-US" dirty="0"/>
          </a:p>
        </p:txBody>
      </p:sp>
    </p:spTree>
    <p:extLst>
      <p:ext uri="{BB962C8B-B14F-4D97-AF65-F5344CB8AC3E}">
        <p14:creationId xmlns:p14="http://schemas.microsoft.com/office/powerpoint/2010/main" val="1244950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9526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99184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6242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539931"/>
            <a:ext cx="8596668" cy="1320800"/>
          </a:xfrm>
        </p:spPr>
        <p:txBody>
          <a:bodyPr>
            <a:normAutofit fontScale="90000"/>
          </a:bodyPr>
          <a:lstStyle/>
          <a:p>
            <a:pPr algn="ctr"/>
            <a:r>
              <a:rPr lang="en-US" dirty="0"/>
              <a:t>Penetration Testing - Method</a:t>
            </a:r>
            <a:br>
              <a:rPr lang="en-US" dirty="0"/>
            </a:br>
            <a:r>
              <a:rPr lang="en-US" dirty="0"/>
              <a:t>Steps </a:t>
            </a:r>
            <a:r>
              <a:rPr lang="en-US" dirty="0" smtClean="0"/>
              <a:t>Available in </a:t>
            </a:r>
            <a:r>
              <a:rPr lang="en-US" dirty="0"/>
              <a:t>Penetration Testing Method</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5868" y="2243909"/>
            <a:ext cx="2419597"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91586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8"/>
            <a:ext cx="8596668" cy="1320800"/>
          </a:xfrm>
        </p:spPr>
        <p:txBody>
          <a:bodyPr/>
          <a:lstStyle/>
          <a:p>
            <a:r>
              <a:rPr lang="en-US" dirty="0" smtClean="0"/>
              <a:t>Method - 1 :Planning </a:t>
            </a:r>
            <a:r>
              <a:rPr lang="en-US" dirty="0"/>
              <a:t>&amp; Preparation</a:t>
            </a:r>
            <a:br>
              <a:rPr lang="en-US" dirty="0"/>
            </a:br>
            <a:endParaRPr lang="en-US" dirty="0"/>
          </a:p>
        </p:txBody>
      </p:sp>
      <p:sp>
        <p:nvSpPr>
          <p:cNvPr id="3" name="Content Placeholder 2"/>
          <p:cNvSpPr>
            <a:spLocks noGrp="1"/>
          </p:cNvSpPr>
          <p:nvPr>
            <p:ph idx="1"/>
          </p:nvPr>
        </p:nvSpPr>
        <p:spPr>
          <a:xfrm>
            <a:off x="677334" y="1445623"/>
            <a:ext cx="8596668" cy="4317065"/>
          </a:xfrm>
        </p:spPr>
        <p:txBody>
          <a:bodyPr/>
          <a:lstStyle/>
          <a:p>
            <a:r>
              <a:rPr lang="en-US" dirty="0"/>
              <a:t>Planning and preparation starts with defining the goals and objectives of the penetration testing.</a:t>
            </a:r>
          </a:p>
          <a:p>
            <a:r>
              <a:rPr lang="en-US" dirty="0"/>
              <a:t>The client and the tester jointly define the goals so that both the parties have the same objectives and understanding. The common objectives of penetration testing are −</a:t>
            </a:r>
          </a:p>
          <a:p>
            <a:r>
              <a:rPr lang="en-US" dirty="0"/>
              <a:t>To identify the vulnerability and improve the security of the technical systems.</a:t>
            </a:r>
          </a:p>
          <a:p>
            <a:r>
              <a:rPr lang="en-US" dirty="0"/>
              <a:t>Have IT security confirmed by an external third party.</a:t>
            </a:r>
          </a:p>
          <a:p>
            <a:r>
              <a:rPr lang="en-US" dirty="0"/>
              <a:t>Increase the security of the organizational/personnel infrastructure.</a:t>
            </a:r>
          </a:p>
          <a:p>
            <a:endParaRPr lang="en-US" dirty="0"/>
          </a:p>
        </p:txBody>
      </p:sp>
    </p:spTree>
    <p:extLst>
      <p:ext uri="{BB962C8B-B14F-4D97-AF65-F5344CB8AC3E}">
        <p14:creationId xmlns:p14="http://schemas.microsoft.com/office/powerpoint/2010/main" val="3870385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 </a:t>
            </a:r>
            <a:r>
              <a:rPr lang="en-US" dirty="0" smtClean="0"/>
              <a:t>2 </a:t>
            </a:r>
            <a:r>
              <a:rPr lang="en-US" dirty="0"/>
              <a:t>: </a:t>
            </a:r>
            <a:r>
              <a:rPr lang="en-US" dirty="0" smtClean="0"/>
              <a:t>Reconnaissance</a:t>
            </a:r>
            <a:r>
              <a:rPr lang="en-US" dirty="0"/>
              <a:t/>
            </a:r>
            <a:br>
              <a:rPr lang="en-US" dirty="0"/>
            </a:br>
            <a:endParaRPr lang="en-US" dirty="0"/>
          </a:p>
        </p:txBody>
      </p:sp>
      <p:sp>
        <p:nvSpPr>
          <p:cNvPr id="3" name="Content Placeholder 2"/>
          <p:cNvSpPr>
            <a:spLocks noGrp="1"/>
          </p:cNvSpPr>
          <p:nvPr>
            <p:ph idx="1"/>
          </p:nvPr>
        </p:nvSpPr>
        <p:spPr>
          <a:xfrm>
            <a:off x="677334" y="2020389"/>
            <a:ext cx="8596668" cy="3204755"/>
          </a:xfrm>
        </p:spPr>
        <p:txBody>
          <a:bodyPr/>
          <a:lstStyle/>
          <a:p>
            <a:r>
              <a:rPr lang="en-US" dirty="0"/>
              <a:t>Reconnaissance includes an analysis of the preliminary information. Many times, a tester doesn’t have much information other than the preliminary information, i.e., an IP address or IP address block. </a:t>
            </a:r>
            <a:endParaRPr lang="en-US" dirty="0" smtClean="0"/>
          </a:p>
          <a:p>
            <a:r>
              <a:rPr lang="en-US" dirty="0"/>
              <a:t>The tester starts by analyzing the available information and, if required, requests for more information such as system descriptions, network plans, etc. from the client. </a:t>
            </a:r>
            <a:endParaRPr lang="en-US" dirty="0" smtClean="0"/>
          </a:p>
          <a:p>
            <a:r>
              <a:rPr lang="en-US" dirty="0"/>
              <a:t>This step is the passive penetration test, a sort of. The sole objective is to obtain a complete and detailed information of the systems.</a:t>
            </a:r>
          </a:p>
          <a:p>
            <a:endParaRPr lang="en-US" dirty="0"/>
          </a:p>
        </p:txBody>
      </p:sp>
    </p:spTree>
    <p:extLst>
      <p:ext uri="{BB962C8B-B14F-4D97-AF65-F5344CB8AC3E}">
        <p14:creationId xmlns:p14="http://schemas.microsoft.com/office/powerpoint/2010/main" val="1300887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3 :Discovery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step, a penetration tester will most likely use the automated tools to scan target assets for discovering vulnerabilities. These tools normally have their own databases giving the details of the latest vulnerabilities. However, tester discover</a:t>
            </a:r>
          </a:p>
          <a:p>
            <a:r>
              <a:rPr lang="en-US" b="1" dirty="0"/>
              <a:t>Network Discovery</a:t>
            </a:r>
            <a:r>
              <a:rPr lang="en-US" dirty="0"/>
              <a:t> − Such as discovery of additional systems, servers, and other devices.</a:t>
            </a:r>
          </a:p>
          <a:p>
            <a:r>
              <a:rPr lang="en-US" b="1" dirty="0"/>
              <a:t>Host Discovery</a:t>
            </a:r>
            <a:r>
              <a:rPr lang="en-US" dirty="0"/>
              <a:t> − It determines open ports on these devices.</a:t>
            </a:r>
          </a:p>
          <a:p>
            <a:r>
              <a:rPr lang="en-US" b="1" dirty="0"/>
              <a:t>Service Interrogation</a:t>
            </a:r>
            <a:r>
              <a:rPr lang="en-US" dirty="0"/>
              <a:t> − It interrogates ports to discover actual services which are running on them.</a:t>
            </a:r>
          </a:p>
          <a:p>
            <a:endParaRPr lang="en-US" dirty="0"/>
          </a:p>
        </p:txBody>
      </p:sp>
    </p:spTree>
    <p:extLst>
      <p:ext uri="{BB962C8B-B14F-4D97-AF65-F5344CB8AC3E}">
        <p14:creationId xmlns:p14="http://schemas.microsoft.com/office/powerpoint/2010/main" val="164072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1058</TotalTime>
  <Words>2671</Words>
  <Application>Microsoft Office PowerPoint</Application>
  <PresentationFormat>Widescreen</PresentationFormat>
  <Paragraphs>304</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Trebuchet MS</vt:lpstr>
      <vt:lpstr>Wingdings 3</vt:lpstr>
      <vt:lpstr>Facet</vt:lpstr>
      <vt:lpstr>PENETRATION TESTING</vt:lpstr>
      <vt:lpstr>What is Penetration Testing? </vt:lpstr>
      <vt:lpstr>Why is Penetration Testing Required? </vt:lpstr>
      <vt:lpstr>When to Perform Penetration Testing? </vt:lpstr>
      <vt:lpstr>How is Penetration Testing Beneficial? </vt:lpstr>
      <vt:lpstr>Penetration Testing - Method Steps Available in Penetration Testing Method </vt:lpstr>
      <vt:lpstr>Method - 1 :Planning &amp; Preparation </vt:lpstr>
      <vt:lpstr>Method - 2 : Reconnaissance </vt:lpstr>
      <vt:lpstr>Method – 3 :Discovery </vt:lpstr>
      <vt:lpstr>Method – 4 : Analyzing Information and Risks </vt:lpstr>
      <vt:lpstr>Method – 5 : Active Intrusion Attempts </vt:lpstr>
      <vt:lpstr>Method – 6 :Final Analysis </vt:lpstr>
      <vt:lpstr>Method – 7 : Report Preparation </vt:lpstr>
      <vt:lpstr>Penetration Testing Vs. Vulnerability </vt:lpstr>
      <vt:lpstr>Vulnerability Assessment </vt:lpstr>
      <vt:lpstr>Types of Penetration Testing </vt:lpstr>
      <vt:lpstr>Black Box Penetration Testing </vt:lpstr>
      <vt:lpstr>White Box Penetration Testing </vt:lpstr>
      <vt:lpstr>Grey Box Penetration Testing </vt:lpstr>
      <vt:lpstr>Areas Where Penetration Testing Performed </vt:lpstr>
      <vt:lpstr>Network Penetration Testing : </vt:lpstr>
      <vt:lpstr>Application Penetration Testing: </vt:lpstr>
      <vt:lpstr>The response or workflow of the system  </vt:lpstr>
      <vt:lpstr>Categories In Penetration Testing </vt:lpstr>
      <vt:lpstr>Manual Penetration Testing </vt:lpstr>
      <vt:lpstr>Methods Performed By Test Engineers in MPT :</vt:lpstr>
      <vt:lpstr>Data Collection :</vt:lpstr>
      <vt:lpstr>Vulnerability Assessment :</vt:lpstr>
      <vt:lpstr>Actual Exploit:</vt:lpstr>
      <vt:lpstr>Report Preparation</vt:lpstr>
      <vt:lpstr>Types of Manual Penetration Testing </vt:lpstr>
      <vt:lpstr>Automated Penetration Testing </vt:lpstr>
      <vt:lpstr>Difference Between MPT vs APT</vt:lpstr>
      <vt:lpstr>What Does Penetration Testing Consists of ?</vt:lpstr>
      <vt:lpstr>Penetration Testing Tools </vt:lpstr>
      <vt:lpstr>Hping : </vt:lpstr>
      <vt:lpstr>Nmap :</vt:lpstr>
      <vt:lpstr>SuperScan :</vt:lpstr>
      <vt:lpstr>p0f</vt:lpstr>
      <vt:lpstr>Xprobe :</vt:lpstr>
      <vt:lpstr>Httprint</vt:lpstr>
      <vt:lpstr>Nessus</vt:lpstr>
      <vt:lpstr>GFI LANguard :</vt:lpstr>
      <vt:lpstr>Shadow Security Scanner :</vt:lpstr>
      <vt:lpstr>Metasploit Framework</vt:lpstr>
      <vt:lpstr>Brutus:</vt:lpstr>
      <vt:lpstr>Penetration Testing - Infrastructure </vt:lpstr>
      <vt:lpstr>Types of Infrastructure Penetration Testing  </vt:lpstr>
      <vt:lpstr>External Infrastructure Testing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PENETRATION TESTING</dc:title>
  <dc:creator>dell</dc:creator>
  <cp:lastModifiedBy>dell</cp:lastModifiedBy>
  <cp:revision>88</cp:revision>
  <dcterms:created xsi:type="dcterms:W3CDTF">2020-07-03T16:56:08Z</dcterms:created>
  <dcterms:modified xsi:type="dcterms:W3CDTF">2020-07-07T16:32:30Z</dcterms:modified>
</cp:coreProperties>
</file>