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Helvetica Neue Light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bold.fntdata"/><Relationship Id="rId10" Type="http://schemas.openxmlformats.org/officeDocument/2006/relationships/font" Target="fonts/HelveticaNeueLight-regular.fntdata"/><Relationship Id="rId13" Type="http://schemas.openxmlformats.org/officeDocument/2006/relationships/font" Target="fonts/HelveticaNeueLight-boldItalic.fntdata"/><Relationship Id="rId12" Type="http://schemas.openxmlformats.org/officeDocument/2006/relationships/font" Target="fonts/HelveticaNeue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title: 40 pt. Arial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Presenter Name: 16 pt. Arial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Presenters Title: 16 pt. Arial Italic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002e8468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b002e8468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1b002e8468_0_10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b002e8468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b002e8468_0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1b002e8468_0_10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b002e8468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b002e8468_0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1b002e8468_0_1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8" name="Google Shape;18;p2"/>
          <p:cNvPicPr preferRelativeResize="0"/>
          <p:nvPr/>
        </p:nvPicPr>
        <p:blipFill rotWithShape="1">
          <a:blip r:embed="rId3">
            <a:alphaModFix/>
          </a:blip>
          <a:srcRect b="1983" l="84736" r="4770" t="23991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21" name="Google Shape;21;p2"/>
          <p:cNvPicPr preferRelativeResize="0"/>
          <p:nvPr/>
        </p:nvPicPr>
        <p:blipFill rotWithShape="1">
          <a:blip r:embed="rId3">
            <a:alphaModFix/>
          </a:blip>
          <a:srcRect b="1983" l="84736" r="4770" t="23991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727448" y="1212300"/>
            <a:ext cx="3959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">
  <p:cSld name="4 Colum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Plaid-Digital_FINAL-NEW.png" id="10" name="Google Shape;10;p1"/>
          <p:cNvPicPr preferRelativeResize="0"/>
          <p:nvPr/>
        </p:nvPicPr>
        <p:blipFill rotWithShape="1">
          <a:blip r:embed="rId1">
            <a:alphaModFix/>
          </a:blip>
          <a:srcRect b="2896" l="59550" r="39887" t="20872"/>
          <a:stretch/>
        </p:blipFill>
        <p:spPr>
          <a:xfrm rot="5400000">
            <a:off x="3798886" y="1046162"/>
            <a:ext cx="60324" cy="7658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1" name="Google Shape;11;p1"/>
          <p:cNvPicPr preferRelativeResize="0"/>
          <p:nvPr/>
        </p:nvPicPr>
        <p:blipFill rotWithShape="1">
          <a:blip r:embed="rId1">
            <a:alphaModFix/>
          </a:blip>
          <a:srcRect b="2896" l="59550" r="39887" t="20872"/>
          <a:stretch/>
        </p:blipFill>
        <p:spPr>
          <a:xfrm rot="5400000">
            <a:off x="3798886" y="1046162"/>
            <a:ext cx="60324" cy="765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/>
        </p:nvSpPr>
        <p:spPr>
          <a:xfrm>
            <a:off x="2133600" y="2038350"/>
            <a:ext cx="6064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Week 1: Adjust brightness in the image</a:t>
            </a:r>
            <a:endParaRPr b="0" i="0" sz="4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125400"/>
            <a:ext cx="8229600" cy="9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streak of sunlight might appear across the seven segment display screen on a particular day</a:t>
            </a:r>
            <a:endParaRPr/>
          </a:p>
        </p:txBody>
      </p:sp>
      <p:pic>
        <p:nvPicPr>
          <p:cNvPr id="56" name="Google Shape;5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300" y="1227600"/>
            <a:ext cx="3989402" cy="31915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/>
        </p:nvSpPr>
        <p:spPr>
          <a:xfrm>
            <a:off x="3111800" y="4419125"/>
            <a:ext cx="3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Sample image from the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371300" y="4277725"/>
            <a:ext cx="13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address this issue?</a:t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2294550" y="855550"/>
            <a:ext cx="4554900" cy="20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US">
                <a:solidFill>
                  <a:schemeClr val="dk1"/>
                </a:solidFill>
              </a:rPr>
              <a:t>Crop the relevant portion of the image such that only the decimal numerals are captured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US">
                <a:solidFill>
                  <a:schemeClr val="dk1"/>
                </a:solidFill>
              </a:rPr>
              <a:t>Plausible approaches: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-US">
                <a:solidFill>
                  <a:schemeClr val="dk1"/>
                </a:solidFill>
              </a:rPr>
              <a:t>Use manual cropping (Involves hardcoding and might not generalize well)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-US">
                <a:solidFill>
                  <a:schemeClr val="dk1"/>
                </a:solidFill>
              </a:rPr>
              <a:t>Make use of the mouse for cropping (Used this method)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562" y="2989900"/>
            <a:ext cx="4554876" cy="14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 txBox="1"/>
          <p:nvPr/>
        </p:nvSpPr>
        <p:spPr>
          <a:xfrm>
            <a:off x="3802050" y="4487350"/>
            <a:ext cx="15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Cropped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image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Gamma correction</a:t>
            </a:r>
            <a:endParaRPr/>
          </a:p>
        </p:txBody>
      </p:sp>
      <p:pic>
        <p:nvPicPr>
          <p:cNvPr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150" y="2855800"/>
            <a:ext cx="4553711" cy="145389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/>
          <p:nvPr/>
        </p:nvSpPr>
        <p:spPr>
          <a:xfrm>
            <a:off x="2581200" y="901625"/>
            <a:ext cx="3981600" cy="17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US">
                <a:solidFill>
                  <a:schemeClr val="dk1"/>
                </a:solidFill>
              </a:rPr>
              <a:t>Gamma correction is applied to adjust the brightness for uniformity across the cropped image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US">
                <a:solidFill>
                  <a:schemeClr val="dk1"/>
                </a:solidFill>
              </a:rPr>
              <a:t>The image gets improved for steps lying ahead such as forming bounding boxes for identifying the digits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2"/>
          <p:cNvSpPr txBox="1"/>
          <p:nvPr/>
        </p:nvSpPr>
        <p:spPr>
          <a:xfrm>
            <a:off x="3801450" y="4380800"/>
            <a:ext cx="15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Improved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image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