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83" r:id="rId3"/>
    <p:sldId id="285" r:id="rId4"/>
    <p:sldId id="257" r:id="rId5"/>
    <p:sldId id="260" r:id="rId6"/>
    <p:sldId id="261" r:id="rId7"/>
    <p:sldId id="284" r:id="rId8"/>
    <p:sldId id="262" r:id="rId9"/>
    <p:sldId id="263" r:id="rId10"/>
    <p:sldId id="265" r:id="rId11"/>
    <p:sldId id="267" r:id="rId12"/>
    <p:sldId id="269" r:id="rId13"/>
    <p:sldId id="271" r:id="rId14"/>
    <p:sldId id="273" r:id="rId15"/>
    <p:sldId id="274" r:id="rId16"/>
    <p:sldId id="276" r:id="rId17"/>
    <p:sldId id="277" r:id="rId18"/>
    <p:sldId id="278" r:id="rId19"/>
    <p:sldId id="279" r:id="rId20"/>
    <p:sldId id="281" r:id="rId21"/>
    <p:sldId id="286"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87002-B118-47A8-A572-172A28DE4FA7}">
          <p14:sldIdLst>
            <p14:sldId id="256"/>
            <p14:sldId id="283"/>
            <p14:sldId id="285"/>
            <p14:sldId id="257"/>
            <p14:sldId id="260"/>
          </p14:sldIdLst>
        </p14:section>
        <p14:section name="Untitled Section" id="{9A7E09C7-3B44-4051-B7A0-864DB94D68BC}">
          <p14:sldIdLst>
            <p14:sldId id="261"/>
            <p14:sldId id="284"/>
            <p14:sldId id="262"/>
            <p14:sldId id="263"/>
            <p14:sldId id="265"/>
            <p14:sldId id="267"/>
            <p14:sldId id="269"/>
            <p14:sldId id="271"/>
            <p14:sldId id="273"/>
            <p14:sldId id="274"/>
            <p14:sldId id="276"/>
            <p14:sldId id="277"/>
            <p14:sldId id="278"/>
            <p14:sldId id="279"/>
            <p14:sldId id="281"/>
            <p14:sldId id="286"/>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55" autoAdjust="0"/>
    <p:restoredTop sz="91042" autoAdjust="0"/>
  </p:normalViewPr>
  <p:slideViewPr>
    <p:cSldViewPr snapToGrid="0">
      <p:cViewPr varScale="1">
        <p:scale>
          <a:sx n="75" d="100"/>
          <a:sy n="75" d="100"/>
        </p:scale>
        <p:origin x="2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55547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98B44-149D-4D4E-AB90-2803E4559AA4}" type="datetimeFigureOut">
              <a:rPr lang="en-CA" smtClean="0"/>
              <a:t>2024-02-23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78180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11219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43872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53333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85662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2084035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21522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22495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26659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98B44-149D-4D4E-AB90-2803E4559AA4}" type="datetimeFigureOut">
              <a:rPr lang="en-CA" smtClean="0"/>
              <a:t>2024-02-23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26496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98B44-149D-4D4E-AB90-2803E4559AA4}" type="datetimeFigureOut">
              <a:rPr lang="en-CA" smtClean="0"/>
              <a:t>2024-02-23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13576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098B44-149D-4D4E-AB90-2803E4559AA4}" type="datetimeFigureOut">
              <a:rPr lang="en-CA" smtClean="0"/>
              <a:t>2024-02-23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197659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098B44-149D-4D4E-AB90-2803E4559AA4}" type="datetimeFigureOut">
              <a:rPr lang="en-CA" smtClean="0"/>
              <a:t>2024-02-23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836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98B44-149D-4D4E-AB90-2803E4559AA4}" type="datetimeFigureOut">
              <a:rPr lang="en-CA" smtClean="0"/>
              <a:t>2024-02-23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125242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98B44-149D-4D4E-AB90-2803E4559AA4}" type="datetimeFigureOut">
              <a:rPr lang="en-CA" smtClean="0"/>
              <a:t>2024-02-23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44505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98B44-149D-4D4E-AB90-2803E4559AA4}" type="datetimeFigureOut">
              <a:rPr lang="en-CA" smtClean="0"/>
              <a:t>2024-02-23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2D29E6-1C04-4E8E-A402-C37D24E94129}" type="slidenum">
              <a:rPr lang="en-CA" smtClean="0"/>
              <a:t>‹#›</a:t>
            </a:fld>
            <a:endParaRPr lang="en-CA"/>
          </a:p>
        </p:txBody>
      </p:sp>
    </p:spTree>
    <p:extLst>
      <p:ext uri="{BB962C8B-B14F-4D97-AF65-F5344CB8AC3E}">
        <p14:creationId xmlns:p14="http://schemas.microsoft.com/office/powerpoint/2010/main" val="386280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098B44-149D-4D4E-AB90-2803E4559AA4}" type="datetimeFigureOut">
              <a:rPr lang="en-CA" smtClean="0"/>
              <a:t>2024-02-23</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2D29E6-1C04-4E8E-A402-C37D24E94129}" type="slidenum">
              <a:rPr lang="en-CA" smtClean="0"/>
              <a:t>‹#›</a:t>
            </a:fld>
            <a:endParaRPr lang="en-CA"/>
          </a:p>
        </p:txBody>
      </p:sp>
    </p:spTree>
    <p:extLst>
      <p:ext uri="{BB962C8B-B14F-4D97-AF65-F5344CB8AC3E}">
        <p14:creationId xmlns:p14="http://schemas.microsoft.com/office/powerpoint/2010/main" val="242519330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2AF1-C2B1-DB4F-2C84-D5CE232E847B}"/>
              </a:ext>
            </a:extLst>
          </p:cNvPr>
          <p:cNvSpPr>
            <a:spLocks noGrp="1"/>
          </p:cNvSpPr>
          <p:nvPr>
            <p:ph type="ctrTitle"/>
          </p:nvPr>
        </p:nvSpPr>
        <p:spPr/>
        <p:txBody>
          <a:bodyPr>
            <a:normAutofit fontScale="90000"/>
          </a:bodyPr>
          <a:lstStyle/>
          <a:p>
            <a:r>
              <a:rPr lang="en-CA" sz="5400" b="1" dirty="0">
                <a:solidFill>
                  <a:schemeClr val="accent3">
                    <a:lumMod val="75000"/>
                  </a:schemeClr>
                </a:solidFill>
              </a:rPr>
              <a:t>Presentation on Churn Analysis &amp; Exploratory Data Analysis</a:t>
            </a:r>
            <a:br>
              <a:rPr lang="en-CA" sz="5400" b="1" dirty="0">
                <a:solidFill>
                  <a:schemeClr val="accent3">
                    <a:lumMod val="75000"/>
                  </a:schemeClr>
                </a:solidFill>
              </a:rPr>
            </a:br>
            <a:endParaRPr lang="en-CA" dirty="0"/>
          </a:p>
        </p:txBody>
      </p:sp>
      <p:sp>
        <p:nvSpPr>
          <p:cNvPr id="3" name="Subtitle 2">
            <a:extLst>
              <a:ext uri="{FF2B5EF4-FFF2-40B4-BE49-F238E27FC236}">
                <a16:creationId xmlns:a16="http://schemas.microsoft.com/office/drawing/2014/main" id="{EF7B617E-8D40-360D-43D2-DA36689756FF}"/>
              </a:ext>
            </a:extLst>
          </p:cNvPr>
          <p:cNvSpPr>
            <a:spLocks noGrp="1"/>
          </p:cNvSpPr>
          <p:nvPr>
            <p:ph type="subTitle" idx="1"/>
          </p:nvPr>
        </p:nvSpPr>
        <p:spPr>
          <a:xfrm>
            <a:off x="4402835" y="5023209"/>
            <a:ext cx="6987645" cy="1388534"/>
          </a:xfrm>
        </p:spPr>
        <p:txBody>
          <a:bodyPr>
            <a:normAutofit/>
          </a:bodyPr>
          <a:lstStyle/>
          <a:p>
            <a:r>
              <a:rPr lang="en-CA" sz="3200" b="1" dirty="0">
                <a:solidFill>
                  <a:schemeClr val="bg2">
                    <a:lumMod val="50000"/>
                  </a:schemeClr>
                </a:solidFill>
              </a:rPr>
              <a:t>Navpreet kaur</a:t>
            </a:r>
          </a:p>
          <a:p>
            <a:endParaRPr lang="en-CA" sz="3200" b="1" dirty="0">
              <a:solidFill>
                <a:schemeClr val="accent4">
                  <a:lumMod val="75000"/>
                </a:schemeClr>
              </a:solidFill>
            </a:endParaRPr>
          </a:p>
        </p:txBody>
      </p:sp>
    </p:spTree>
    <p:extLst>
      <p:ext uri="{BB962C8B-B14F-4D97-AF65-F5344CB8AC3E}">
        <p14:creationId xmlns:p14="http://schemas.microsoft.com/office/powerpoint/2010/main" val="148204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EEA0-1F6A-4AA8-D1F9-E1600AB94DF1}"/>
              </a:ext>
            </a:extLst>
          </p:cNvPr>
          <p:cNvSpPr>
            <a:spLocks noGrp="1"/>
          </p:cNvSpPr>
          <p:nvPr>
            <p:ph type="title"/>
          </p:nvPr>
        </p:nvSpPr>
        <p:spPr>
          <a:xfrm>
            <a:off x="876934" y="4396079"/>
            <a:ext cx="5132706" cy="2110382"/>
          </a:xfrm>
        </p:spPr>
        <p:txBody>
          <a:bodyPr>
            <a:normAutofit/>
          </a:bodyPr>
          <a:lstStyle/>
          <a:p>
            <a:r>
              <a:rPr lang="en-CA" sz="2400" dirty="0"/>
              <a:t>170/510+170/100=25%</a:t>
            </a:r>
            <a:br>
              <a:rPr lang="en-CA" sz="2400" dirty="0"/>
            </a:br>
            <a:r>
              <a:rPr lang="en-CA" sz="2400" dirty="0"/>
              <a:t>1699/1699+4653*100=26.74</a:t>
            </a:r>
            <a:br>
              <a:rPr lang="en-CA" sz="2400" dirty="0"/>
            </a:br>
            <a:r>
              <a:rPr lang="en-CA" sz="2400" dirty="0"/>
              <a:t>26.74% people are using phone service with churn</a:t>
            </a:r>
          </a:p>
        </p:txBody>
      </p:sp>
      <p:sp>
        <p:nvSpPr>
          <p:cNvPr id="7" name="Text Placeholder 6">
            <a:extLst>
              <a:ext uri="{FF2B5EF4-FFF2-40B4-BE49-F238E27FC236}">
                <a16:creationId xmlns:a16="http://schemas.microsoft.com/office/drawing/2014/main" id="{D2D41EF6-99C1-5D77-0C6D-21CDD684FF73}"/>
              </a:ext>
            </a:extLst>
          </p:cNvPr>
          <p:cNvSpPr>
            <a:spLocks noGrp="1"/>
          </p:cNvSpPr>
          <p:nvPr>
            <p:ph type="body" idx="1"/>
          </p:nvPr>
        </p:nvSpPr>
        <p:spPr>
          <a:xfrm>
            <a:off x="1840758" y="250477"/>
            <a:ext cx="8930748" cy="860400"/>
          </a:xfrm>
        </p:spPr>
        <p:txBody>
          <a:bodyPr/>
          <a:lstStyle/>
          <a:p>
            <a:r>
              <a:rPr lang="en-CA" dirty="0"/>
              <a:t>This graph show multiple lines and phone service with churn</a:t>
            </a:r>
          </a:p>
        </p:txBody>
      </p:sp>
      <p:pic>
        <p:nvPicPr>
          <p:cNvPr id="3" name="Picture 2" descr="A graph with blue and orange bars&#10;&#10;Description automatically generated">
            <a:extLst>
              <a:ext uri="{FF2B5EF4-FFF2-40B4-BE49-F238E27FC236}">
                <a16:creationId xmlns:a16="http://schemas.microsoft.com/office/drawing/2014/main" id="{6061A177-43A6-C6F0-93A9-6CFA2E9092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215" y="1376654"/>
            <a:ext cx="5305425" cy="3019425"/>
          </a:xfrm>
          <a:prstGeom prst="rect">
            <a:avLst/>
          </a:prstGeom>
          <a:noFill/>
          <a:ln>
            <a:noFill/>
          </a:ln>
        </p:spPr>
      </p:pic>
      <p:pic>
        <p:nvPicPr>
          <p:cNvPr id="4" name="Picture 3" descr="A graph of multiple lines with numbers and a number&#10;&#10;Description automatically generated">
            <a:extLst>
              <a:ext uri="{FF2B5EF4-FFF2-40B4-BE49-F238E27FC236}">
                <a16:creationId xmlns:a16="http://schemas.microsoft.com/office/drawing/2014/main" id="{290628DA-79E5-A4FF-186B-9C3D9FA37B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0938" y="1644674"/>
            <a:ext cx="5066276" cy="2751405"/>
          </a:xfrm>
          <a:prstGeom prst="rect">
            <a:avLst/>
          </a:prstGeom>
          <a:noFill/>
          <a:ln>
            <a:noFill/>
          </a:ln>
        </p:spPr>
      </p:pic>
      <p:sp>
        <p:nvSpPr>
          <p:cNvPr id="6" name="TextBox 5">
            <a:extLst>
              <a:ext uri="{FF2B5EF4-FFF2-40B4-BE49-F238E27FC236}">
                <a16:creationId xmlns:a16="http://schemas.microsoft.com/office/drawing/2014/main" id="{4845A737-7546-5D4A-6737-10A7E7FFE778}"/>
              </a:ext>
            </a:extLst>
          </p:cNvPr>
          <p:cNvSpPr txBox="1"/>
          <p:nvPr/>
        </p:nvSpPr>
        <p:spPr>
          <a:xfrm>
            <a:off x="6740938" y="4870939"/>
            <a:ext cx="5451062" cy="1477328"/>
          </a:xfrm>
          <a:prstGeom prst="rect">
            <a:avLst/>
          </a:prstGeom>
          <a:noFill/>
        </p:spPr>
        <p:txBody>
          <a:bodyPr wrap="square">
            <a:spAutoFit/>
          </a:bodyPr>
          <a:lstStyle/>
          <a:p>
            <a:r>
              <a:rPr lang="en-CA" dirty="0"/>
              <a:t>No phone service=25%</a:t>
            </a:r>
            <a:br>
              <a:rPr lang="en-CA" dirty="0"/>
            </a:br>
            <a:r>
              <a:rPr lang="en-CA" dirty="0"/>
              <a:t>no multiple lines with churn=25.08</a:t>
            </a:r>
            <a:br>
              <a:rPr lang="en-CA" dirty="0"/>
            </a:br>
            <a:r>
              <a:rPr lang="en-CA" dirty="0"/>
              <a:t>yes, multiple lines with churn=28.64%</a:t>
            </a:r>
            <a:br>
              <a:rPr lang="en-CA" dirty="0"/>
            </a:br>
            <a:r>
              <a:rPr lang="en-CA" dirty="0"/>
              <a:t>mostly people are using multiple lines with churn as compared to others.</a:t>
            </a:r>
          </a:p>
        </p:txBody>
      </p:sp>
    </p:spTree>
    <p:extLst>
      <p:ext uri="{BB962C8B-B14F-4D97-AF65-F5344CB8AC3E}">
        <p14:creationId xmlns:p14="http://schemas.microsoft.com/office/powerpoint/2010/main" val="245510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C453-7D69-EEA3-60F8-86ADCFA94DBA}"/>
              </a:ext>
            </a:extLst>
          </p:cNvPr>
          <p:cNvSpPr>
            <a:spLocks noGrp="1"/>
          </p:cNvSpPr>
          <p:nvPr>
            <p:ph type="title"/>
          </p:nvPr>
        </p:nvSpPr>
        <p:spPr>
          <a:xfrm>
            <a:off x="259080" y="3931921"/>
            <a:ext cx="5658435" cy="2202180"/>
          </a:xfrm>
        </p:spPr>
        <p:txBody>
          <a:bodyPr>
            <a:normAutofit/>
          </a:bodyPr>
          <a:lstStyle/>
          <a:p>
            <a:r>
              <a:rPr lang="en-CA" sz="2000" dirty="0"/>
              <a:t>DSL=18.99%</a:t>
            </a:r>
            <a:br>
              <a:rPr lang="en-CA" sz="2000" dirty="0"/>
            </a:br>
            <a:r>
              <a:rPr lang="en-CA" sz="2000" dirty="0"/>
              <a:t>Fiber optic=41.89%</a:t>
            </a:r>
            <a:br>
              <a:rPr lang="en-CA" sz="2000" dirty="0"/>
            </a:br>
            <a:r>
              <a:rPr lang="en-CA" sz="2000" dirty="0"/>
              <a:t>n0 internet service=7.43%</a:t>
            </a:r>
            <a:br>
              <a:rPr lang="en-CA" sz="2000" dirty="0"/>
            </a:br>
            <a:r>
              <a:rPr lang="en-CA" sz="2000" dirty="0"/>
              <a:t>most of the people prefer to fiber optic internet service as compared to other</a:t>
            </a:r>
          </a:p>
        </p:txBody>
      </p:sp>
      <p:pic>
        <p:nvPicPr>
          <p:cNvPr id="3" name="Picture 2" descr="A graph of a number of blue and orange bars&#10;&#10;Description automatically generated">
            <a:extLst>
              <a:ext uri="{FF2B5EF4-FFF2-40B4-BE49-F238E27FC236}">
                <a16:creationId xmlns:a16="http://schemas.microsoft.com/office/drawing/2014/main" id="{59B44C1A-3EB8-2509-9FF7-808EC0B6CA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4951" y="389604"/>
            <a:ext cx="4454770" cy="3374676"/>
          </a:xfrm>
          <a:prstGeom prst="rect">
            <a:avLst/>
          </a:prstGeom>
          <a:noFill/>
          <a:ln>
            <a:noFill/>
          </a:ln>
        </p:spPr>
      </p:pic>
      <p:pic>
        <p:nvPicPr>
          <p:cNvPr id="4" name="Picture 3" descr="A graph with blue and orange bars&#10;&#10;Description automatically generated">
            <a:extLst>
              <a:ext uri="{FF2B5EF4-FFF2-40B4-BE49-F238E27FC236}">
                <a16:creationId xmlns:a16="http://schemas.microsoft.com/office/drawing/2014/main" id="{2507A4B8-EDFA-5467-7732-4B8E88C719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4486" y="228601"/>
            <a:ext cx="5305425" cy="3374676"/>
          </a:xfrm>
          <a:prstGeom prst="rect">
            <a:avLst/>
          </a:prstGeom>
          <a:noFill/>
          <a:ln>
            <a:noFill/>
          </a:ln>
        </p:spPr>
      </p:pic>
      <p:sp>
        <p:nvSpPr>
          <p:cNvPr id="6" name="TextBox 5">
            <a:extLst>
              <a:ext uri="{FF2B5EF4-FFF2-40B4-BE49-F238E27FC236}">
                <a16:creationId xmlns:a16="http://schemas.microsoft.com/office/drawing/2014/main" id="{619D21E5-37D3-474B-223C-62509EE60410}"/>
              </a:ext>
            </a:extLst>
          </p:cNvPr>
          <p:cNvSpPr txBox="1"/>
          <p:nvPr/>
        </p:nvSpPr>
        <p:spPr>
          <a:xfrm>
            <a:off x="6274486" y="4094157"/>
            <a:ext cx="4987072" cy="1477328"/>
          </a:xfrm>
          <a:prstGeom prst="rect">
            <a:avLst/>
          </a:prstGeom>
          <a:noFill/>
        </p:spPr>
        <p:txBody>
          <a:bodyPr wrap="square">
            <a:spAutoFit/>
          </a:bodyPr>
          <a:lstStyle/>
          <a:p>
            <a:r>
              <a:rPr lang="en-CA" dirty="0"/>
              <a:t>Churn rate of female</a:t>
            </a:r>
            <a:r>
              <a:rPr lang="en-CA" sz="1800" dirty="0"/>
              <a:t>=26.95%</a:t>
            </a:r>
            <a:br>
              <a:rPr lang="en-CA" sz="1800" dirty="0"/>
            </a:br>
            <a:r>
              <a:rPr lang="en-CA" sz="1800" dirty="0"/>
              <a:t>churn rate of male=20.76%</a:t>
            </a:r>
            <a:br>
              <a:rPr lang="en-CA" sz="1800" dirty="0"/>
            </a:br>
            <a:r>
              <a:rPr lang="en-CA" sz="1800" dirty="0"/>
              <a:t>females are more likely to churn as compared to male.</a:t>
            </a:r>
            <a:br>
              <a:rPr lang="en-CA" sz="1800" dirty="0"/>
            </a:br>
            <a:endParaRPr lang="en-CA" dirty="0"/>
          </a:p>
        </p:txBody>
      </p:sp>
    </p:spTree>
    <p:extLst>
      <p:ext uri="{BB962C8B-B14F-4D97-AF65-F5344CB8AC3E}">
        <p14:creationId xmlns:p14="http://schemas.microsoft.com/office/powerpoint/2010/main" val="53607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57E5-4FB6-069B-9530-705F58AB26B7}"/>
              </a:ext>
            </a:extLst>
          </p:cNvPr>
          <p:cNvSpPr>
            <a:spLocks noGrp="1"/>
          </p:cNvSpPr>
          <p:nvPr>
            <p:ph type="title"/>
          </p:nvPr>
        </p:nvSpPr>
        <p:spPr>
          <a:xfrm>
            <a:off x="790575" y="3429000"/>
            <a:ext cx="5305425" cy="2311400"/>
          </a:xfrm>
        </p:spPr>
        <p:txBody>
          <a:bodyPr>
            <a:normAutofit/>
          </a:bodyPr>
          <a:lstStyle/>
          <a:p>
            <a:r>
              <a:rPr lang="en-CA" sz="1800" dirty="0"/>
              <a:t>No online security with churn=41.77%</a:t>
            </a:r>
            <a:br>
              <a:rPr lang="en-CA" sz="1800" dirty="0"/>
            </a:br>
            <a:r>
              <a:rPr lang="en-CA" sz="1800" dirty="0"/>
              <a:t>yes, online security with churn=14.64%</a:t>
            </a:r>
            <a:br>
              <a:rPr lang="en-CA" sz="1800" dirty="0"/>
            </a:br>
            <a:r>
              <a:rPr lang="en-CA" sz="1800" dirty="0"/>
              <a:t>no internet service with churn=7.43%</a:t>
            </a:r>
            <a:br>
              <a:rPr lang="en-CA" sz="1800" dirty="0"/>
            </a:br>
            <a:r>
              <a:rPr lang="en-CA" sz="1800" dirty="0"/>
              <a:t>highest people using no online security with churn 41.77%</a:t>
            </a:r>
          </a:p>
        </p:txBody>
      </p:sp>
      <p:pic>
        <p:nvPicPr>
          <p:cNvPr id="3" name="Picture 2" descr="A graph of numbers and a number of blue and orange bars&#10;&#10;Description automatically generated">
            <a:extLst>
              <a:ext uri="{FF2B5EF4-FFF2-40B4-BE49-F238E27FC236}">
                <a16:creationId xmlns:a16="http://schemas.microsoft.com/office/drawing/2014/main" id="{E365C893-DA71-69FB-6867-BD5DB86722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75" y="504193"/>
            <a:ext cx="5305425" cy="2556080"/>
          </a:xfrm>
          <a:prstGeom prst="rect">
            <a:avLst/>
          </a:prstGeom>
          <a:noFill/>
          <a:ln>
            <a:noFill/>
          </a:ln>
        </p:spPr>
      </p:pic>
      <p:pic>
        <p:nvPicPr>
          <p:cNvPr id="4" name="Picture 3" descr="A graph of a number of blue and orange bars&#10;&#10;Description automatically generated">
            <a:extLst>
              <a:ext uri="{FF2B5EF4-FFF2-40B4-BE49-F238E27FC236}">
                <a16:creationId xmlns:a16="http://schemas.microsoft.com/office/drawing/2014/main" id="{56E03AA0-4EB0-884C-AA2C-7D3D983E2D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8423" y="201083"/>
            <a:ext cx="5305425" cy="3162300"/>
          </a:xfrm>
          <a:prstGeom prst="rect">
            <a:avLst/>
          </a:prstGeom>
          <a:noFill/>
          <a:ln>
            <a:noFill/>
          </a:ln>
        </p:spPr>
      </p:pic>
      <p:sp>
        <p:nvSpPr>
          <p:cNvPr id="6" name="TextBox 5">
            <a:extLst>
              <a:ext uri="{FF2B5EF4-FFF2-40B4-BE49-F238E27FC236}">
                <a16:creationId xmlns:a16="http://schemas.microsoft.com/office/drawing/2014/main" id="{D88D1B3E-CDFE-1359-FF33-BF86270CCEDB}"/>
              </a:ext>
            </a:extLst>
          </p:cNvPr>
          <p:cNvSpPr txBox="1"/>
          <p:nvPr/>
        </p:nvSpPr>
        <p:spPr>
          <a:xfrm>
            <a:off x="6159502" y="3846036"/>
            <a:ext cx="6096000" cy="1477328"/>
          </a:xfrm>
          <a:prstGeom prst="rect">
            <a:avLst/>
          </a:prstGeom>
          <a:noFill/>
        </p:spPr>
        <p:txBody>
          <a:bodyPr wrap="square">
            <a:spAutoFit/>
          </a:bodyPr>
          <a:lstStyle/>
          <a:p>
            <a:r>
              <a:rPr lang="en-CA" sz="1800" dirty="0"/>
              <a:t>No=1211/1211+1883*100=39.14%</a:t>
            </a:r>
            <a:br>
              <a:rPr lang="en-CA" sz="1800" dirty="0"/>
            </a:br>
            <a:r>
              <a:rPr lang="en-CA" sz="1800" dirty="0"/>
              <a:t>yes=545/545+1873*100=22.53%</a:t>
            </a:r>
            <a:br>
              <a:rPr lang="en-CA" sz="1800" dirty="0"/>
            </a:br>
            <a:r>
              <a:rPr lang="en-CA" sz="1800" dirty="0"/>
              <a:t>no internet service=113/113+1407*100=7.43%</a:t>
            </a:r>
            <a:br>
              <a:rPr lang="en-CA" sz="1800" dirty="0"/>
            </a:br>
            <a:r>
              <a:rPr lang="en-CA" sz="1800" dirty="0"/>
              <a:t> device protection with  no churn rate is higher in no internet service as compare two others</a:t>
            </a:r>
            <a:endParaRPr lang="en-CA" dirty="0"/>
          </a:p>
        </p:txBody>
      </p:sp>
    </p:spTree>
    <p:extLst>
      <p:ext uri="{BB962C8B-B14F-4D97-AF65-F5344CB8AC3E}">
        <p14:creationId xmlns:p14="http://schemas.microsoft.com/office/powerpoint/2010/main" val="18596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A524-1449-F57A-458B-9229EAB3E8D4}"/>
              </a:ext>
            </a:extLst>
          </p:cNvPr>
          <p:cNvSpPr>
            <a:spLocks noGrp="1"/>
          </p:cNvSpPr>
          <p:nvPr>
            <p:ph type="title"/>
          </p:nvPr>
        </p:nvSpPr>
        <p:spPr>
          <a:xfrm>
            <a:off x="1233588" y="4269658"/>
            <a:ext cx="10018713" cy="1752599"/>
          </a:xfrm>
        </p:spPr>
        <p:txBody>
          <a:bodyPr>
            <a:normAutofit fontScale="90000"/>
          </a:bodyPr>
          <a:lstStyle/>
          <a:p>
            <a:r>
              <a:rPr lang="en-CA" dirty="0"/>
              <a:t>Yes, churn rate=523/523+1902*100=21.55%</a:t>
            </a:r>
            <a:br>
              <a:rPr lang="en-CA" dirty="0"/>
            </a:br>
            <a:r>
              <a:rPr lang="en-CA" dirty="0"/>
              <a:t>no churn rate=1233/1233+1854*100=39.94%</a:t>
            </a:r>
            <a:br>
              <a:rPr lang="en-CA" dirty="0"/>
            </a:br>
            <a:r>
              <a:rPr lang="en-CA" dirty="0"/>
              <a:t>no internet service=113/113+1407*100=7.43%</a:t>
            </a:r>
            <a:br>
              <a:rPr lang="en-CA" dirty="0"/>
            </a:br>
            <a:endParaRPr lang="en-CA" dirty="0"/>
          </a:p>
        </p:txBody>
      </p:sp>
      <p:pic>
        <p:nvPicPr>
          <p:cNvPr id="3" name="Picture 2" descr="A graph with numbers and a bar&#10;&#10;Description automatically generated with medium confidence">
            <a:extLst>
              <a:ext uri="{FF2B5EF4-FFF2-40B4-BE49-F238E27FC236}">
                <a16:creationId xmlns:a16="http://schemas.microsoft.com/office/drawing/2014/main" id="{A47AD034-65B1-5A18-1741-2A9560F20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6306" y="-141800"/>
            <a:ext cx="5305425" cy="4162425"/>
          </a:xfrm>
          <a:prstGeom prst="rect">
            <a:avLst/>
          </a:prstGeom>
          <a:noFill/>
          <a:ln>
            <a:noFill/>
          </a:ln>
        </p:spPr>
      </p:pic>
    </p:spTree>
    <p:extLst>
      <p:ext uri="{BB962C8B-B14F-4D97-AF65-F5344CB8AC3E}">
        <p14:creationId xmlns:p14="http://schemas.microsoft.com/office/powerpoint/2010/main" val="325572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B1A2-4DD5-58CA-9AEF-901353E6FD08}"/>
              </a:ext>
            </a:extLst>
          </p:cNvPr>
          <p:cNvSpPr>
            <a:spLocks noGrp="1"/>
          </p:cNvSpPr>
          <p:nvPr>
            <p:ph type="title"/>
          </p:nvPr>
        </p:nvSpPr>
        <p:spPr>
          <a:xfrm>
            <a:off x="994985" y="4078638"/>
            <a:ext cx="5426158" cy="2421319"/>
          </a:xfrm>
        </p:spPr>
        <p:txBody>
          <a:bodyPr>
            <a:normAutofit fontScale="90000"/>
          </a:bodyPr>
          <a:lstStyle/>
          <a:p>
            <a:r>
              <a:rPr lang="en-CA" dirty="0"/>
              <a:t>No=938/938+1843</a:t>
            </a: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r>
              <a:rPr lang="en-CA" dirty="0"/>
              <a:t>no=938/938+1843*100=33.72%</a:t>
            </a:r>
            <a:br>
              <a:rPr lang="en-CA" dirty="0"/>
            </a:br>
            <a:r>
              <a:rPr lang="en-CA" dirty="0"/>
              <a:t>yes=818/818+1913*100=29.95%</a:t>
            </a:r>
            <a:br>
              <a:rPr lang="en-CA" dirty="0"/>
            </a:br>
            <a:r>
              <a:rPr lang="en-CA" dirty="0"/>
              <a:t>no internet service=113/113+1407*100=7.43%</a:t>
            </a:r>
            <a:br>
              <a:rPr lang="en-CA" dirty="0"/>
            </a:br>
            <a:endParaRPr lang="en-CA" dirty="0"/>
          </a:p>
        </p:txBody>
      </p:sp>
      <p:pic>
        <p:nvPicPr>
          <p:cNvPr id="6" name="Picture 5" descr="A graph of a number of blue and orange bars&#10;&#10;Description automatically generated">
            <a:extLst>
              <a:ext uri="{FF2B5EF4-FFF2-40B4-BE49-F238E27FC236}">
                <a16:creationId xmlns:a16="http://schemas.microsoft.com/office/drawing/2014/main" id="{D36B42E7-DAE5-5D88-4F5E-624773AD2C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718" y="509986"/>
            <a:ext cx="5305425" cy="3389586"/>
          </a:xfrm>
          <a:prstGeom prst="rect">
            <a:avLst/>
          </a:prstGeom>
          <a:noFill/>
          <a:ln>
            <a:noFill/>
          </a:ln>
        </p:spPr>
      </p:pic>
      <p:pic>
        <p:nvPicPr>
          <p:cNvPr id="3" name="Picture 2" descr="A graph of blue and orange bars&#10;&#10;Description automatically generated">
            <a:extLst>
              <a:ext uri="{FF2B5EF4-FFF2-40B4-BE49-F238E27FC236}">
                <a16:creationId xmlns:a16="http://schemas.microsoft.com/office/drawing/2014/main" id="{7D9D123C-1D5E-A084-8D32-86786399A4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4382" y="591303"/>
            <a:ext cx="4733218" cy="3535680"/>
          </a:xfrm>
          <a:prstGeom prst="rect">
            <a:avLst/>
          </a:prstGeom>
          <a:noFill/>
          <a:ln>
            <a:noFill/>
          </a:ln>
        </p:spPr>
      </p:pic>
      <p:sp>
        <p:nvSpPr>
          <p:cNvPr id="5" name="TextBox 4">
            <a:extLst>
              <a:ext uri="{FF2B5EF4-FFF2-40B4-BE49-F238E27FC236}">
                <a16:creationId xmlns:a16="http://schemas.microsoft.com/office/drawing/2014/main" id="{42DD528C-99C9-8494-9949-00DBBF536C9C}"/>
              </a:ext>
            </a:extLst>
          </p:cNvPr>
          <p:cNvSpPr txBox="1"/>
          <p:nvPr/>
        </p:nvSpPr>
        <p:spPr>
          <a:xfrm>
            <a:off x="7266699" y="4438396"/>
            <a:ext cx="3930316" cy="923330"/>
          </a:xfrm>
          <a:prstGeom prst="rect">
            <a:avLst/>
          </a:prstGeom>
          <a:noFill/>
        </p:spPr>
        <p:txBody>
          <a:bodyPr wrap="square">
            <a:spAutoFit/>
          </a:bodyPr>
          <a:lstStyle/>
          <a:p>
            <a:r>
              <a:rPr lang="en-CA" sz="1800" dirty="0"/>
              <a:t>no==33.53%</a:t>
            </a:r>
            <a:br>
              <a:rPr lang="en-CA" sz="1800" dirty="0"/>
            </a:br>
            <a:r>
              <a:rPr lang="en-CA" sz="1800" dirty="0"/>
              <a:t>yes=30.11%</a:t>
            </a:r>
            <a:br>
              <a:rPr lang="en-CA" sz="1800" dirty="0"/>
            </a:br>
            <a:r>
              <a:rPr lang="en-CA" sz="1800" dirty="0"/>
              <a:t>no internet service==7.43%</a:t>
            </a:r>
            <a:endParaRPr lang="en-CA" dirty="0"/>
          </a:p>
        </p:txBody>
      </p:sp>
    </p:spTree>
    <p:extLst>
      <p:ext uri="{BB962C8B-B14F-4D97-AF65-F5344CB8AC3E}">
        <p14:creationId xmlns:p14="http://schemas.microsoft.com/office/powerpoint/2010/main" val="201779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1850-2683-288F-D4D8-5F7A66BF55C4}"/>
              </a:ext>
            </a:extLst>
          </p:cNvPr>
          <p:cNvSpPr>
            <a:spLocks noGrp="1"/>
          </p:cNvSpPr>
          <p:nvPr>
            <p:ph type="title"/>
          </p:nvPr>
        </p:nvSpPr>
        <p:spPr>
          <a:xfrm>
            <a:off x="-224864" y="4076699"/>
            <a:ext cx="6320864" cy="2476501"/>
          </a:xfrm>
        </p:spPr>
        <p:txBody>
          <a:bodyPr>
            <a:normAutofit/>
          </a:bodyPr>
          <a:lstStyle/>
          <a:p>
            <a:r>
              <a:rPr lang="en-CA" sz="2000" dirty="0"/>
              <a:t>Churn rate Yes=33.58%</a:t>
            </a:r>
            <a:br>
              <a:rPr lang="en-CA" sz="2000" dirty="0"/>
            </a:br>
            <a:r>
              <a:rPr lang="en-CA" sz="2000" dirty="0"/>
              <a:t>churn rate no=16.37%</a:t>
            </a:r>
            <a:br>
              <a:rPr lang="en-CA" sz="2000" dirty="0"/>
            </a:br>
            <a:r>
              <a:rPr lang="en-CA" sz="2000" dirty="0"/>
              <a:t>most of the people using paperless billing with churn33.58%</a:t>
            </a:r>
          </a:p>
        </p:txBody>
      </p:sp>
      <p:pic>
        <p:nvPicPr>
          <p:cNvPr id="4" name="Content Placeholder 3" descr="A graph with blue and orange bars&#10;&#10;Description automatically generated">
            <a:extLst>
              <a:ext uri="{FF2B5EF4-FFF2-40B4-BE49-F238E27FC236}">
                <a16:creationId xmlns:a16="http://schemas.microsoft.com/office/drawing/2014/main" id="{459D5F82-A0DE-50C9-7782-6BA5DA8198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829" y="609600"/>
            <a:ext cx="3982497" cy="3124200"/>
          </a:xfrm>
          <a:prstGeom prst="rect">
            <a:avLst/>
          </a:prstGeom>
          <a:noFill/>
          <a:ln>
            <a:noFill/>
          </a:ln>
        </p:spPr>
      </p:pic>
      <p:pic>
        <p:nvPicPr>
          <p:cNvPr id="3" name="Picture 2" descr="A graph of blue and orange bars&#10;&#10;Description automatically generated">
            <a:extLst>
              <a:ext uri="{FF2B5EF4-FFF2-40B4-BE49-F238E27FC236}">
                <a16:creationId xmlns:a16="http://schemas.microsoft.com/office/drawing/2014/main" id="{128F072D-A5E2-7492-4759-E430AA466A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3465" y="609600"/>
            <a:ext cx="4295336" cy="2828265"/>
          </a:xfrm>
          <a:prstGeom prst="rect">
            <a:avLst/>
          </a:prstGeom>
          <a:noFill/>
          <a:ln>
            <a:noFill/>
          </a:ln>
        </p:spPr>
      </p:pic>
      <p:sp>
        <p:nvSpPr>
          <p:cNvPr id="6" name="TextBox 5">
            <a:extLst>
              <a:ext uri="{FF2B5EF4-FFF2-40B4-BE49-F238E27FC236}">
                <a16:creationId xmlns:a16="http://schemas.microsoft.com/office/drawing/2014/main" id="{3437F845-71A7-0200-F01A-6DB571F8ADD4}"/>
              </a:ext>
            </a:extLst>
          </p:cNvPr>
          <p:cNvSpPr txBox="1"/>
          <p:nvPr/>
        </p:nvSpPr>
        <p:spPr>
          <a:xfrm>
            <a:off x="6223000" y="4076699"/>
            <a:ext cx="5670550" cy="1477328"/>
          </a:xfrm>
          <a:prstGeom prst="rect">
            <a:avLst/>
          </a:prstGeom>
          <a:noFill/>
        </p:spPr>
        <p:txBody>
          <a:bodyPr wrap="square">
            <a:spAutoFit/>
          </a:bodyPr>
          <a:lstStyle/>
          <a:p>
            <a:r>
              <a:rPr lang="en-CA" sz="1800" dirty="0"/>
              <a:t>No=1446/1446+2026*100=41.64%</a:t>
            </a:r>
            <a:br>
              <a:rPr lang="en-CA" sz="1800" dirty="0"/>
            </a:br>
            <a:r>
              <a:rPr lang="en-CA" sz="1800" dirty="0"/>
              <a:t>yes=310/310+1730*100=15.19%</a:t>
            </a:r>
            <a:br>
              <a:rPr lang="en-CA" sz="1800" dirty="0"/>
            </a:br>
            <a:r>
              <a:rPr lang="en-CA" sz="1800" dirty="0"/>
              <a:t>no internet service=113/113+1407*100=7.43%</a:t>
            </a:r>
            <a:br>
              <a:rPr lang="en-CA" sz="1800" dirty="0"/>
            </a:br>
            <a:r>
              <a:rPr lang="en-CA" sz="1800" dirty="0"/>
              <a:t>without tech support maximum people are more likely to churn</a:t>
            </a:r>
            <a:endParaRPr lang="en-CA" dirty="0"/>
          </a:p>
        </p:txBody>
      </p:sp>
    </p:spTree>
    <p:extLst>
      <p:ext uri="{BB962C8B-B14F-4D97-AF65-F5344CB8AC3E}">
        <p14:creationId xmlns:p14="http://schemas.microsoft.com/office/powerpoint/2010/main" val="37776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B572A6-A5D8-958A-8F31-3A77DD561A4C}"/>
              </a:ext>
            </a:extLst>
          </p:cNvPr>
          <p:cNvSpPr>
            <a:spLocks noGrp="1"/>
          </p:cNvSpPr>
          <p:nvPr>
            <p:ph type="body" idx="1"/>
          </p:nvPr>
        </p:nvSpPr>
        <p:spPr>
          <a:xfrm>
            <a:off x="826248" y="3132608"/>
            <a:ext cx="5432662" cy="4892040"/>
          </a:xfrm>
        </p:spPr>
        <p:txBody>
          <a:bodyPr/>
          <a:lstStyle/>
          <a:p>
            <a:r>
              <a:rPr lang="en-CA" dirty="0"/>
              <a:t>Electronic check=1071/1071+1294*100=45.28</a:t>
            </a:r>
          </a:p>
          <a:p>
            <a:r>
              <a:rPr lang="en-CA" dirty="0"/>
              <a:t>Mail check=308/308+1296*100=19.20%</a:t>
            </a:r>
          </a:p>
          <a:p>
            <a:r>
              <a:rPr lang="en-CA" dirty="0"/>
              <a:t>Bank transfer=258/258+1284*100=16.73%credit card=232/232+1289*100=15.25%</a:t>
            </a:r>
          </a:p>
          <a:p>
            <a:r>
              <a:rPr lang="en-CA" dirty="0"/>
              <a:t>People who pay via electronic check more likely to churn</a:t>
            </a:r>
          </a:p>
        </p:txBody>
      </p:sp>
      <p:sp>
        <p:nvSpPr>
          <p:cNvPr id="5" name="Text Placeholder 4">
            <a:extLst>
              <a:ext uri="{FF2B5EF4-FFF2-40B4-BE49-F238E27FC236}">
                <a16:creationId xmlns:a16="http://schemas.microsoft.com/office/drawing/2014/main" id="{FF1129E4-3116-D8C4-1046-41B4A883C5CE}"/>
              </a:ext>
            </a:extLst>
          </p:cNvPr>
          <p:cNvSpPr>
            <a:spLocks noGrp="1"/>
          </p:cNvSpPr>
          <p:nvPr>
            <p:ph type="body" sz="quarter" idx="3"/>
          </p:nvPr>
        </p:nvSpPr>
        <p:spPr>
          <a:xfrm>
            <a:off x="6463862" y="2900417"/>
            <a:ext cx="5549462" cy="3468852"/>
          </a:xfrm>
        </p:spPr>
        <p:txBody>
          <a:bodyPr/>
          <a:lstStyle/>
          <a:p>
            <a:r>
              <a:rPr lang="en-CA" dirty="0"/>
              <a:t>1-12=1037/1037+1138*100=47.67%</a:t>
            </a:r>
          </a:p>
          <a:p>
            <a:r>
              <a:rPr lang="en-CA" dirty="0"/>
              <a:t>13-24=294/294+730*100=28.7%</a:t>
            </a:r>
          </a:p>
          <a:p>
            <a:r>
              <a:rPr lang="en-CA" dirty="0"/>
              <a:t>25-36=180/180+652*100=21.63</a:t>
            </a:r>
          </a:p>
          <a:p>
            <a:r>
              <a:rPr lang="en-CA" dirty="0"/>
              <a:t>37-48=145/145+617*100=19%</a:t>
            </a:r>
          </a:p>
          <a:p>
            <a:r>
              <a:rPr lang="en-CA" dirty="0"/>
              <a:t>49-60=120/120+712*100=14.42%</a:t>
            </a:r>
          </a:p>
          <a:p>
            <a:r>
              <a:rPr lang="en-CA" dirty="0"/>
              <a:t>61-72=93/93+1314*100=6.6%</a:t>
            </a:r>
          </a:p>
        </p:txBody>
      </p:sp>
      <p:pic>
        <p:nvPicPr>
          <p:cNvPr id="7" name="Content Placeholder 6" descr="A graph of a number of blue and orange bars&#10;&#10;Description automatically generated">
            <a:extLst>
              <a:ext uri="{FF2B5EF4-FFF2-40B4-BE49-F238E27FC236}">
                <a16:creationId xmlns:a16="http://schemas.microsoft.com/office/drawing/2014/main" id="{84AF34D7-0F8C-1EC0-D500-0C7253DFCD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84311" y="-3213"/>
            <a:ext cx="3560655" cy="3092904"/>
          </a:xfrm>
          <a:prstGeom prst="rect">
            <a:avLst/>
          </a:prstGeom>
          <a:noFill/>
          <a:ln>
            <a:noFill/>
          </a:ln>
        </p:spPr>
      </p:pic>
      <p:pic>
        <p:nvPicPr>
          <p:cNvPr id="8" name="Content Placeholder 7" descr="A graph with numbers and a number of columns&#10;&#10;Description automatically generated with medium confidence">
            <a:extLst>
              <a:ext uri="{FF2B5EF4-FFF2-40B4-BE49-F238E27FC236}">
                <a16:creationId xmlns:a16="http://schemas.microsoft.com/office/drawing/2014/main" id="{1263CB73-9B9D-2171-2866-3C0FC66B8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284729" y="63555"/>
            <a:ext cx="3814051" cy="2836862"/>
          </a:xfrm>
          <a:prstGeom prst="rect">
            <a:avLst/>
          </a:prstGeom>
          <a:noFill/>
          <a:ln>
            <a:noFill/>
          </a:ln>
        </p:spPr>
      </p:pic>
    </p:spTree>
    <p:extLst>
      <p:ext uri="{BB962C8B-B14F-4D97-AF65-F5344CB8AC3E}">
        <p14:creationId xmlns:p14="http://schemas.microsoft.com/office/powerpoint/2010/main" val="132190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D470-C90B-45A9-7F38-15719F9D4D30}"/>
              </a:ext>
            </a:extLst>
          </p:cNvPr>
          <p:cNvSpPr>
            <a:spLocks noGrp="1"/>
          </p:cNvSpPr>
          <p:nvPr>
            <p:ph type="title"/>
          </p:nvPr>
        </p:nvSpPr>
        <p:spPr>
          <a:xfrm>
            <a:off x="1086643" y="3665483"/>
            <a:ext cx="10018713" cy="1752599"/>
          </a:xfrm>
        </p:spPr>
        <p:txBody>
          <a:bodyPr>
            <a:normAutofit fontScale="90000"/>
          </a:bodyPr>
          <a:lstStyle/>
          <a:p>
            <a:r>
              <a:rPr lang="en-CA" dirty="0"/>
              <a:t>Month to month=1655/1655+2220*100=42.70%</a:t>
            </a:r>
            <a:br>
              <a:rPr lang="en-CA" dirty="0"/>
            </a:br>
            <a:r>
              <a:rPr lang="en-CA" dirty="0"/>
              <a:t>one year=166/166+1306*100=11.27%</a:t>
            </a:r>
            <a:br>
              <a:rPr lang="en-CA" dirty="0"/>
            </a:br>
            <a:r>
              <a:rPr lang="en-CA" dirty="0"/>
              <a:t>two year=48/48+1637*100=2.8%</a:t>
            </a:r>
            <a:br>
              <a:rPr lang="en-CA" dirty="0"/>
            </a:br>
            <a:r>
              <a:rPr lang="en-CA" dirty="0"/>
              <a:t>monthly customer are more likely to churn because they are free customer.</a:t>
            </a:r>
          </a:p>
        </p:txBody>
      </p:sp>
      <p:pic>
        <p:nvPicPr>
          <p:cNvPr id="1026" name="Picture 2">
            <a:extLst>
              <a:ext uri="{FF2B5EF4-FFF2-40B4-BE49-F238E27FC236}">
                <a16:creationId xmlns:a16="http://schemas.microsoft.com/office/drawing/2014/main" id="{4BBE69CB-8DFC-20F2-58D4-54A7FA1920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76073" y="334167"/>
            <a:ext cx="6572879" cy="285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4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CCF2E-8C3A-C144-A4AB-1922810C549C}"/>
              </a:ext>
            </a:extLst>
          </p:cNvPr>
          <p:cNvSpPr>
            <a:spLocks noGrp="1"/>
          </p:cNvSpPr>
          <p:nvPr>
            <p:ph type="ctrTitle"/>
          </p:nvPr>
        </p:nvSpPr>
        <p:spPr>
          <a:xfrm>
            <a:off x="0" y="5663381"/>
            <a:ext cx="11533239" cy="737419"/>
          </a:xfrm>
        </p:spPr>
        <p:txBody>
          <a:bodyPr>
            <a:normAutofit fontScale="90000"/>
          </a:bodyPr>
          <a:lstStyle/>
          <a:p>
            <a:r>
              <a:rPr lang="en-CA" sz="3600" dirty="0">
                <a:solidFill>
                  <a:schemeClr val="accent1">
                    <a:lumMod val="60000"/>
                    <a:lumOff val="40000"/>
                  </a:schemeClr>
                </a:solidFill>
              </a:rPr>
              <a:t>Insight: churn is high when monthly charges are high</a:t>
            </a:r>
            <a:br>
              <a:rPr lang="en-CA" sz="3600" dirty="0">
                <a:solidFill>
                  <a:schemeClr val="accent1">
                    <a:lumMod val="60000"/>
                    <a:lumOff val="40000"/>
                  </a:schemeClr>
                </a:solidFill>
              </a:rPr>
            </a:br>
            <a:r>
              <a:rPr lang="en-CA" sz="3600" dirty="0">
                <a:solidFill>
                  <a:schemeClr val="accent1">
                    <a:lumMod val="60000"/>
                    <a:lumOff val="40000"/>
                  </a:schemeClr>
                </a:solidFill>
              </a:rPr>
              <a:t>monthly charges and total charges are positively correlated</a:t>
            </a:r>
          </a:p>
        </p:txBody>
      </p:sp>
      <p:sp>
        <p:nvSpPr>
          <p:cNvPr id="3" name="Subtitle 2">
            <a:extLst>
              <a:ext uri="{FF2B5EF4-FFF2-40B4-BE49-F238E27FC236}">
                <a16:creationId xmlns:a16="http://schemas.microsoft.com/office/drawing/2014/main" id="{8595A618-3725-7BC7-FF06-3CE8AD29F3DB}"/>
              </a:ext>
            </a:extLst>
          </p:cNvPr>
          <p:cNvSpPr>
            <a:spLocks noGrp="1"/>
          </p:cNvSpPr>
          <p:nvPr>
            <p:ph type="subTitle" idx="1"/>
          </p:nvPr>
        </p:nvSpPr>
        <p:spPr>
          <a:xfrm>
            <a:off x="2890525" y="-1061"/>
            <a:ext cx="6987645" cy="915460"/>
          </a:xfrm>
        </p:spPr>
        <p:txBody>
          <a:bodyPr>
            <a:normAutofit/>
          </a:bodyPr>
          <a:lstStyle/>
          <a:p>
            <a:r>
              <a:rPr lang="en-CA" sz="3600" dirty="0"/>
              <a:t>Numerical univariate analysis</a:t>
            </a:r>
          </a:p>
        </p:txBody>
      </p:sp>
      <p:pic>
        <p:nvPicPr>
          <p:cNvPr id="2050" name="Picture 2">
            <a:extLst>
              <a:ext uri="{FF2B5EF4-FFF2-40B4-BE49-F238E27FC236}">
                <a16:creationId xmlns:a16="http://schemas.microsoft.com/office/drawing/2014/main" id="{49242C0B-0925-6FF9-2446-B37E8DFA0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4" y="1050926"/>
            <a:ext cx="56959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E21B050-75F4-A7B3-8244-95965A616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266" y="914399"/>
            <a:ext cx="5141858"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66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3AE8-C7B0-C439-08A3-C9338202C9CE}"/>
              </a:ext>
            </a:extLst>
          </p:cNvPr>
          <p:cNvSpPr>
            <a:spLocks noGrp="1"/>
          </p:cNvSpPr>
          <p:nvPr>
            <p:ph type="ctrTitle"/>
          </p:nvPr>
        </p:nvSpPr>
        <p:spPr>
          <a:xfrm>
            <a:off x="-165100" y="3897703"/>
            <a:ext cx="9892599" cy="2529799"/>
          </a:xfrm>
        </p:spPr>
        <p:txBody>
          <a:bodyPr>
            <a:normAutofit/>
          </a:bodyPr>
          <a:lstStyle/>
          <a:p>
            <a:r>
              <a:rPr lang="en-CA" sz="4000" dirty="0">
                <a:solidFill>
                  <a:schemeClr val="accent1">
                    <a:lumMod val="75000"/>
                  </a:schemeClr>
                </a:solidFill>
              </a:rPr>
              <a:t>Insight:</a:t>
            </a:r>
            <a:br>
              <a:rPr lang="en-CA" sz="4000" dirty="0">
                <a:solidFill>
                  <a:schemeClr val="accent1">
                    <a:lumMod val="75000"/>
                  </a:schemeClr>
                </a:solidFill>
              </a:rPr>
            </a:br>
            <a:r>
              <a:rPr lang="en-CA" sz="1800" b="1" dirty="0"/>
              <a:t>high churn seen in case of month-to-month contract, no online security, no tech support first year of subscription and fibre optic internet</a:t>
            </a:r>
            <a:br>
              <a:rPr lang="en-CA" sz="1800" b="1" dirty="0"/>
            </a:br>
            <a:r>
              <a:rPr lang="en-CA" sz="1800" b="1" dirty="0"/>
              <a:t>low churn is seen in case of long-term contracts, subscription without internet service and the customer engaged for 5+ years.</a:t>
            </a:r>
            <a:br>
              <a:rPr lang="en-CA" sz="1800" b="1" dirty="0"/>
            </a:br>
            <a:r>
              <a:rPr lang="en-CA" sz="1800" b="1" dirty="0"/>
              <a:t>Factors like gender,availiabiltyof phone service and of multiples lines have almost no impact on churn</a:t>
            </a:r>
            <a:r>
              <a:rPr lang="en-CA" sz="1800" dirty="0"/>
              <a:t>.</a:t>
            </a:r>
          </a:p>
        </p:txBody>
      </p:sp>
      <p:pic>
        <p:nvPicPr>
          <p:cNvPr id="3074" name="Picture 2">
            <a:extLst>
              <a:ext uri="{FF2B5EF4-FFF2-40B4-BE49-F238E27FC236}">
                <a16:creationId xmlns:a16="http://schemas.microsoft.com/office/drawing/2014/main" id="{6732D589-D80E-CAFB-EB26-2261874D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03" y="430498"/>
            <a:ext cx="7987997" cy="336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88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2D17-05D8-B3DA-C877-75E823723589}"/>
              </a:ext>
            </a:extLst>
          </p:cNvPr>
          <p:cNvSpPr>
            <a:spLocks noGrp="1"/>
          </p:cNvSpPr>
          <p:nvPr>
            <p:ph type="ctrTitle"/>
          </p:nvPr>
        </p:nvSpPr>
        <p:spPr>
          <a:xfrm>
            <a:off x="339944" y="562708"/>
            <a:ext cx="11744203" cy="910491"/>
          </a:xfrm>
        </p:spPr>
        <p:txBody>
          <a:bodyPr>
            <a:normAutofit fontScale="90000"/>
          </a:bodyPr>
          <a:lstStyle/>
          <a:p>
            <a:pPr>
              <a:lnSpc>
                <a:spcPct val="90000"/>
              </a:lnSpc>
            </a:pPr>
            <a:r>
              <a:rPr lang="en-CA" dirty="0"/>
              <a:t>Business Understanding &amp;overview</a:t>
            </a:r>
          </a:p>
        </p:txBody>
      </p:sp>
      <p:sp>
        <p:nvSpPr>
          <p:cNvPr id="7" name="Rectangle 1">
            <a:extLst>
              <a:ext uri="{FF2B5EF4-FFF2-40B4-BE49-F238E27FC236}">
                <a16:creationId xmlns:a16="http://schemas.microsoft.com/office/drawing/2014/main" id="{E447FCA9-D5BA-84B7-8306-2271662CEEC6}"/>
              </a:ext>
            </a:extLst>
          </p:cNvPr>
          <p:cNvSpPr>
            <a:spLocks noGrp="1" noChangeArrowheads="1"/>
          </p:cNvSpPr>
          <p:nvPr>
            <p:ph type="subTitle" idx="1"/>
          </p:nvPr>
        </p:nvSpPr>
        <p:spPr bwMode="auto">
          <a:xfrm>
            <a:off x="820615" y="1384390"/>
            <a:ext cx="10880237" cy="60329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churn analysis Exploratory Data Analysis (EDA) is to gain a deeper understanding of the data related to customer churn. EDA is a crucial step in the churn analysis process as it helps to identify patterns, relationships, and potential factors that may influence customer churn.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r>
              <a:rPr kumimoji="0" lang="en-US" altLang="en-US" sz="2400" b="1" i="0" u="none" strike="noStrike" cap="none" normalizeH="0" baseline="0" dirty="0">
                <a:ln>
                  <a:noFill/>
                </a:ln>
                <a:solidFill>
                  <a:srgbClr val="000000"/>
                </a:solidFill>
                <a:effectLst/>
                <a:latin typeface="Söhne"/>
              </a:rPr>
              <a:t>The main objectives of EDA in churn analysis are as follows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Data Understanding</a:t>
            </a:r>
            <a:r>
              <a:rPr kumimoji="0" lang="en-US" altLang="en-US" sz="1800" b="0" i="0" u="none" strike="noStrike" cap="none" normalizeH="0" baseline="0" dirty="0">
                <a:ln>
                  <a:noFill/>
                </a:ln>
                <a:solidFill>
                  <a:srgbClr val="000000"/>
                </a:solidFill>
                <a:effectLst/>
                <a:latin typeface="Söhne"/>
              </a:rPr>
              <a:t>: EDA helps in understanding the structure and characteristics of the data related to customer churn. It involves examining the data types, distributions, and summary statistics of the variables.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Identifying Patterns and Trends</a:t>
            </a:r>
            <a:r>
              <a:rPr kumimoji="0" lang="en-US" altLang="en-US" sz="1800" b="0" i="0" u="none" strike="noStrike" cap="none" normalizeH="0" baseline="0" dirty="0">
                <a:ln>
                  <a:noFill/>
                </a:ln>
                <a:solidFill>
                  <a:srgbClr val="000000"/>
                </a:solidFill>
                <a:effectLst/>
                <a:latin typeface="Söhne"/>
              </a:rPr>
              <a:t>: EDA helps in identifying patterns and trends in the data that may be indicative of customer churn. This includes examining the distribution of churned vs. non-churned customers across different variables, such as demographics, usage patterns, and transaction history.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Exploring Relationships</a:t>
            </a:r>
            <a:r>
              <a:rPr kumimoji="0" lang="en-US" altLang="en-US" sz="1800" b="0" i="0" u="none" strike="noStrike" cap="none" normalizeH="0" baseline="0" dirty="0">
                <a:ln>
                  <a:noFill/>
                </a:ln>
                <a:solidFill>
                  <a:srgbClr val="000000"/>
                </a:solidFill>
                <a:effectLst/>
                <a:latin typeface="Söhne"/>
              </a:rPr>
              <a:t>: EDA helps in exploring relationships between different variables and customer churn. This includes examining correlations between variables, identifying potential predictors of churn, and understanding how different variables may interact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Detecting Outliers and Anomalies</a:t>
            </a:r>
            <a:r>
              <a:rPr kumimoji="0" lang="en-US" altLang="en-US" sz="1800" b="0" i="0" u="none" strike="noStrike" cap="none" normalizeH="0" baseline="0" dirty="0">
                <a:ln>
                  <a:noFill/>
                </a:ln>
                <a:solidFill>
                  <a:srgbClr val="000000"/>
                </a:solidFill>
                <a:effectLst/>
                <a:latin typeface="Söhne"/>
              </a:rPr>
              <a:t>: EDA helps in detecting outliers and anomalies in the data that may be indicative of errors or unusual behavior. This includes examining the distribution of variables, identifying extreme values, and understanding the potential impact of outliers on the analysis.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Söhne"/>
              </a:rPr>
              <a:t>Identifying Data Quality Issues</a:t>
            </a:r>
            <a:r>
              <a:rPr kumimoji="0" lang="en-US" altLang="en-US" sz="1800" b="0" i="0" u="none" strike="noStrike" cap="none" normalizeH="0" baseline="0" dirty="0">
                <a:ln>
                  <a:noFill/>
                </a:ln>
                <a:solidFill>
                  <a:srgbClr val="000000"/>
                </a:solidFill>
                <a:effectLst/>
                <a:latin typeface="Söhne"/>
              </a:rPr>
              <a:t>: EDA helps in identifying data quality issues that may affect the accuracy and reliability of the churn analysis. This includes examining missing values, inconsistencies, and data entry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lvl="0" algn="l" defTabSz="914400">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05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B9BF-4452-C586-0B57-309575BD550C}"/>
              </a:ext>
            </a:extLst>
          </p:cNvPr>
          <p:cNvSpPr>
            <a:spLocks noGrp="1"/>
          </p:cNvSpPr>
          <p:nvPr>
            <p:ph type="title"/>
          </p:nvPr>
        </p:nvSpPr>
        <p:spPr>
          <a:xfrm>
            <a:off x="1484311" y="0"/>
            <a:ext cx="10018713" cy="2636838"/>
          </a:xfrm>
        </p:spPr>
        <p:txBody>
          <a:bodyPr>
            <a:normAutofit fontScale="90000"/>
          </a:bodyPr>
          <a:lstStyle/>
          <a:p>
            <a:r>
              <a:rPr lang="en-CA" dirty="0"/>
              <a:t>Bivariate Analysis: Bivariate analysis means to the analysis of two variables to determine relationship between them.</a:t>
            </a:r>
            <a:br>
              <a:rPr lang="en-CA" dirty="0"/>
            </a:br>
            <a:br>
              <a:rPr lang="en-CA" dirty="0"/>
            </a:br>
            <a:r>
              <a:rPr lang="en-CA" u="sng" dirty="0"/>
              <a:t>Gender for churn vs non churn</a:t>
            </a:r>
          </a:p>
        </p:txBody>
      </p:sp>
      <p:sp>
        <p:nvSpPr>
          <p:cNvPr id="3" name="Text Placeholder 2">
            <a:extLst>
              <a:ext uri="{FF2B5EF4-FFF2-40B4-BE49-F238E27FC236}">
                <a16:creationId xmlns:a16="http://schemas.microsoft.com/office/drawing/2014/main" id="{F03DE553-A8BB-C8BD-2B57-8A3F1FA8A38E}"/>
              </a:ext>
            </a:extLst>
          </p:cNvPr>
          <p:cNvSpPr>
            <a:spLocks noGrp="1"/>
          </p:cNvSpPr>
          <p:nvPr>
            <p:ph type="body" idx="4294967295"/>
          </p:nvPr>
        </p:nvSpPr>
        <p:spPr>
          <a:xfrm>
            <a:off x="1376680" y="5273676"/>
            <a:ext cx="6383020" cy="1471613"/>
          </a:xfrm>
        </p:spPr>
        <p:txBody>
          <a:bodyPr>
            <a:normAutofit/>
          </a:bodyPr>
          <a:lstStyle/>
          <a:p>
            <a:r>
              <a:rPr lang="en-CA" dirty="0"/>
              <a:t>insight: Most of the people who are female and having no partner are more likely to churner</a:t>
            </a:r>
          </a:p>
          <a:p>
            <a:endParaRPr lang="en-CA" dirty="0"/>
          </a:p>
        </p:txBody>
      </p:sp>
      <p:pic>
        <p:nvPicPr>
          <p:cNvPr id="4098" name="Picture 2">
            <a:extLst>
              <a:ext uri="{FF2B5EF4-FFF2-40B4-BE49-F238E27FC236}">
                <a16:creationId xmlns:a16="http://schemas.microsoft.com/office/drawing/2014/main" id="{37EE7E1A-1716-5495-10E4-B524261B082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236980" y="2636838"/>
            <a:ext cx="4127500" cy="24558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45D4442-3988-7FF3-E106-04E0B961591B}"/>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6709093" y="2636838"/>
            <a:ext cx="4129087" cy="245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0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1A05-A719-2742-1541-27BE23A77C26}"/>
              </a:ext>
            </a:extLst>
          </p:cNvPr>
          <p:cNvSpPr>
            <a:spLocks noGrp="1"/>
          </p:cNvSpPr>
          <p:nvPr>
            <p:ph type="title"/>
          </p:nvPr>
        </p:nvSpPr>
        <p:spPr>
          <a:xfrm>
            <a:off x="1404143" y="1536700"/>
            <a:ext cx="10018713" cy="3479801"/>
          </a:xfrm>
        </p:spPr>
        <p:txBody>
          <a:bodyPr>
            <a:noAutofit/>
          </a:bodyPr>
          <a:lstStyle/>
          <a:p>
            <a:pPr algn="l"/>
            <a:r>
              <a:rPr lang="en-CA" sz="6000" u="sng" dirty="0">
                <a:solidFill>
                  <a:schemeClr val="accent3">
                    <a:lumMod val="75000"/>
                  </a:schemeClr>
                </a:solidFill>
              </a:rPr>
              <a:t>Conclusion</a:t>
            </a:r>
            <a:br>
              <a:rPr lang="en-CA" sz="6000" u="sng" dirty="0">
                <a:solidFill>
                  <a:schemeClr val="accent3">
                    <a:lumMod val="75000"/>
                  </a:schemeClr>
                </a:solidFill>
              </a:rPr>
            </a:br>
            <a:r>
              <a:rPr lang="en-CA" sz="2400" b="1" u="sng" dirty="0">
                <a:solidFill>
                  <a:schemeClr val="bg2">
                    <a:lumMod val="25000"/>
                  </a:schemeClr>
                </a:solidFill>
              </a:rPr>
              <a:t>T</a:t>
            </a:r>
            <a:r>
              <a:rPr lang="en-CA" sz="2400" b="1" dirty="0">
                <a:solidFill>
                  <a:schemeClr val="bg2">
                    <a:lumMod val="25000"/>
                  </a:schemeClr>
                </a:solidFill>
              </a:rPr>
              <a:t>here are some of the quick insight from this exercise:</a:t>
            </a:r>
            <a:br>
              <a:rPr lang="en-CA" sz="2400" b="1" dirty="0">
                <a:solidFill>
                  <a:schemeClr val="bg2">
                    <a:lumMod val="25000"/>
                  </a:schemeClr>
                </a:solidFill>
              </a:rPr>
            </a:br>
            <a:r>
              <a:rPr lang="en-CA" sz="2400" b="1" dirty="0">
                <a:solidFill>
                  <a:schemeClr val="bg2">
                    <a:lumMod val="25000"/>
                  </a:schemeClr>
                </a:solidFill>
              </a:rPr>
              <a:t>1Senior citizen are more likely to churn</a:t>
            </a:r>
            <a:br>
              <a:rPr lang="en-CA" sz="2400" b="1" dirty="0">
                <a:solidFill>
                  <a:schemeClr val="bg2">
                    <a:lumMod val="25000"/>
                  </a:schemeClr>
                </a:solidFill>
              </a:rPr>
            </a:br>
            <a:r>
              <a:rPr lang="en-CA" sz="2400" b="1" dirty="0">
                <a:solidFill>
                  <a:schemeClr val="bg2">
                    <a:lumMod val="25000"/>
                  </a:schemeClr>
                </a:solidFill>
              </a:rPr>
              <a:t>2.People with no partner are more likely to churn</a:t>
            </a:r>
            <a:br>
              <a:rPr lang="en-CA" sz="2400" b="1" dirty="0">
                <a:solidFill>
                  <a:schemeClr val="bg2">
                    <a:lumMod val="25000"/>
                  </a:schemeClr>
                </a:solidFill>
              </a:rPr>
            </a:br>
            <a:r>
              <a:rPr lang="en-CA" sz="2400" b="1" dirty="0">
                <a:solidFill>
                  <a:schemeClr val="bg2">
                    <a:lumMod val="25000"/>
                  </a:schemeClr>
                </a:solidFill>
              </a:rPr>
              <a:t>3.Monthly customer are more likely to churn because they are free customers.</a:t>
            </a:r>
            <a:br>
              <a:rPr lang="en-CA" sz="2400" b="1" dirty="0">
                <a:solidFill>
                  <a:schemeClr val="bg2">
                    <a:lumMod val="25000"/>
                  </a:schemeClr>
                </a:solidFill>
              </a:rPr>
            </a:br>
            <a:r>
              <a:rPr lang="en-CA" sz="2400" b="1" dirty="0">
                <a:solidFill>
                  <a:schemeClr val="bg2">
                    <a:lumMod val="25000"/>
                  </a:schemeClr>
                </a:solidFill>
              </a:rPr>
              <a:t>4.People who are pay via electronic check are more likely to churn.</a:t>
            </a:r>
            <a:br>
              <a:rPr lang="en-CA" sz="2400" b="1" dirty="0">
                <a:solidFill>
                  <a:schemeClr val="bg2">
                    <a:lumMod val="25000"/>
                  </a:schemeClr>
                </a:solidFill>
              </a:rPr>
            </a:br>
            <a:r>
              <a:rPr lang="en-CA" sz="2400" b="1" dirty="0">
                <a:solidFill>
                  <a:schemeClr val="bg2">
                    <a:lumMod val="25000"/>
                  </a:schemeClr>
                </a:solidFill>
              </a:rPr>
              <a:t>5.Monthly charges &amp; total charges are positively corelated</a:t>
            </a:r>
            <a:br>
              <a:rPr lang="en-CA" sz="2400" b="1" dirty="0">
                <a:solidFill>
                  <a:schemeClr val="bg2">
                    <a:lumMod val="25000"/>
                  </a:schemeClr>
                </a:solidFill>
              </a:rPr>
            </a:br>
            <a:r>
              <a:rPr lang="en-CA" sz="2400" b="1" dirty="0">
                <a:solidFill>
                  <a:schemeClr val="bg2">
                    <a:lumMod val="25000"/>
                  </a:schemeClr>
                </a:solidFill>
              </a:rPr>
              <a:t>6.Churn is high when monthly charges are high.</a:t>
            </a:r>
            <a:br>
              <a:rPr lang="en-CA" sz="2400" b="1" dirty="0">
                <a:solidFill>
                  <a:schemeClr val="bg2">
                    <a:lumMod val="25000"/>
                  </a:schemeClr>
                </a:solidFill>
              </a:rPr>
            </a:br>
            <a:r>
              <a:rPr lang="en-CA" sz="2400" b="1" dirty="0">
                <a:solidFill>
                  <a:schemeClr val="bg2">
                    <a:lumMod val="25000"/>
                  </a:schemeClr>
                </a:solidFill>
              </a:rPr>
              <a:t>7.No online </a:t>
            </a:r>
            <a:r>
              <a:rPr lang="en-CA" sz="2400" b="1" dirty="0" err="1">
                <a:solidFill>
                  <a:schemeClr val="bg2">
                    <a:lumMod val="25000"/>
                  </a:schemeClr>
                </a:solidFill>
              </a:rPr>
              <a:t>security,no</a:t>
            </a:r>
            <a:r>
              <a:rPr lang="en-CA" sz="2400" b="1" dirty="0">
                <a:solidFill>
                  <a:schemeClr val="bg2">
                    <a:lumMod val="25000"/>
                  </a:schemeClr>
                </a:solidFill>
              </a:rPr>
              <a:t> tech support category are high churners.</a:t>
            </a:r>
            <a:br>
              <a:rPr lang="en-CA" sz="2400" b="1" dirty="0">
                <a:solidFill>
                  <a:schemeClr val="bg2">
                    <a:lumMod val="25000"/>
                  </a:schemeClr>
                </a:solidFill>
              </a:rPr>
            </a:br>
            <a:br>
              <a:rPr lang="en-CA" sz="2400" b="1" dirty="0">
                <a:solidFill>
                  <a:schemeClr val="bg2">
                    <a:lumMod val="25000"/>
                  </a:schemeClr>
                </a:solidFill>
              </a:rPr>
            </a:br>
            <a:br>
              <a:rPr lang="en-CA" sz="2000" b="1" dirty="0">
                <a:solidFill>
                  <a:schemeClr val="bg2">
                    <a:lumMod val="25000"/>
                  </a:schemeClr>
                </a:solidFill>
              </a:rPr>
            </a:br>
            <a:br>
              <a:rPr lang="en-CA" sz="2000" u="sng" dirty="0">
                <a:solidFill>
                  <a:schemeClr val="accent3">
                    <a:lumMod val="75000"/>
                  </a:schemeClr>
                </a:solidFill>
              </a:rPr>
            </a:br>
            <a:endParaRPr lang="en-CA" sz="2000" u="sng" dirty="0">
              <a:solidFill>
                <a:schemeClr val="accent3">
                  <a:lumMod val="75000"/>
                </a:schemeClr>
              </a:solidFill>
            </a:endParaRPr>
          </a:p>
        </p:txBody>
      </p:sp>
    </p:spTree>
    <p:extLst>
      <p:ext uri="{BB962C8B-B14F-4D97-AF65-F5344CB8AC3E}">
        <p14:creationId xmlns:p14="http://schemas.microsoft.com/office/powerpoint/2010/main" val="196799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BE2-22AB-CF14-5C3B-1D2E319CE7BA}"/>
              </a:ext>
            </a:extLst>
          </p:cNvPr>
          <p:cNvSpPr>
            <a:spLocks noGrp="1"/>
          </p:cNvSpPr>
          <p:nvPr>
            <p:ph type="title"/>
          </p:nvPr>
        </p:nvSpPr>
        <p:spPr>
          <a:xfrm>
            <a:off x="1310890" y="2293882"/>
            <a:ext cx="10018713" cy="1752599"/>
          </a:xfrm>
        </p:spPr>
        <p:txBody>
          <a:bodyPr>
            <a:normAutofit/>
          </a:bodyPr>
          <a:lstStyle/>
          <a:p>
            <a:r>
              <a:rPr lang="en-CA" sz="5400" dirty="0">
                <a:solidFill>
                  <a:schemeClr val="accent3">
                    <a:lumMod val="75000"/>
                  </a:schemeClr>
                </a:solidFill>
              </a:rPr>
              <a:t>THANKS</a:t>
            </a:r>
          </a:p>
        </p:txBody>
      </p:sp>
    </p:spTree>
    <p:extLst>
      <p:ext uri="{BB962C8B-B14F-4D97-AF65-F5344CB8AC3E}">
        <p14:creationId xmlns:p14="http://schemas.microsoft.com/office/powerpoint/2010/main" val="11153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53B9-172A-FF47-13B1-A02561D7101F}"/>
              </a:ext>
            </a:extLst>
          </p:cNvPr>
          <p:cNvSpPr>
            <a:spLocks noGrp="1"/>
          </p:cNvSpPr>
          <p:nvPr>
            <p:ph type="title"/>
          </p:nvPr>
        </p:nvSpPr>
        <p:spPr>
          <a:xfrm>
            <a:off x="1484311" y="685800"/>
            <a:ext cx="10018713" cy="3886200"/>
          </a:xfrm>
        </p:spPr>
        <p:txBody>
          <a:bodyPr>
            <a:normAutofit/>
          </a:bodyPr>
          <a:lstStyle/>
          <a:p>
            <a:r>
              <a:rPr lang="en-CA" sz="5400" dirty="0">
                <a:solidFill>
                  <a:schemeClr val="accent3">
                    <a:lumMod val="75000"/>
                  </a:schemeClr>
                </a:solidFill>
              </a:rPr>
              <a:t>Understanding The Data</a:t>
            </a:r>
          </a:p>
        </p:txBody>
      </p:sp>
    </p:spTree>
    <p:extLst>
      <p:ext uri="{BB962C8B-B14F-4D97-AF65-F5344CB8AC3E}">
        <p14:creationId xmlns:p14="http://schemas.microsoft.com/office/powerpoint/2010/main" val="9864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1116-EF01-D9FC-B6EB-643E60D634B2}"/>
              </a:ext>
            </a:extLst>
          </p:cNvPr>
          <p:cNvSpPr>
            <a:spLocks noGrp="1"/>
          </p:cNvSpPr>
          <p:nvPr>
            <p:ph type="title"/>
          </p:nvPr>
        </p:nvSpPr>
        <p:spPr>
          <a:xfrm>
            <a:off x="838200" y="365124"/>
            <a:ext cx="10515600" cy="7213312"/>
          </a:xfrm>
        </p:spPr>
        <p:txBody>
          <a:bodyPr>
            <a:normAutofit fontScale="90000"/>
          </a:bodyPr>
          <a:lstStyle/>
          <a:p>
            <a:r>
              <a:rPr lang="en-CA" u="sng" dirty="0">
                <a:solidFill>
                  <a:schemeClr val="accent2">
                    <a:lumMod val="75000"/>
                  </a:schemeClr>
                </a:solidFill>
              </a:rPr>
              <a:t>Exploratory Data Analysis</a:t>
            </a:r>
            <a:r>
              <a:rPr lang="en-CA" dirty="0"/>
              <a:t>: EDA is an important step in data analysis pr data science project. EDA is the process of investigating the data set to discover patterns, and outliers and form hypothesis based on our understanding of the data set.</a:t>
            </a:r>
            <a:br>
              <a:rPr lang="en-CA" dirty="0"/>
            </a:br>
            <a:br>
              <a:rPr lang="en-CA" dirty="0"/>
            </a:br>
            <a:r>
              <a:rPr lang="en-CA" dirty="0"/>
              <a:t>EDA involves generating summary statistics for numerical data in the dataset and creating various graphical representations to understand the data better. We will use python language for this purpose.</a:t>
            </a:r>
            <a:br>
              <a:rPr lang="en-CA" dirty="0"/>
            </a:br>
            <a:br>
              <a:rPr lang="en-CA" dirty="0"/>
            </a:br>
            <a:br>
              <a:rPr lang="en-CA" dirty="0"/>
            </a:br>
            <a:endParaRPr lang="en-CA" dirty="0"/>
          </a:p>
        </p:txBody>
      </p:sp>
    </p:spTree>
    <p:extLst>
      <p:ext uri="{BB962C8B-B14F-4D97-AF65-F5344CB8AC3E}">
        <p14:creationId xmlns:p14="http://schemas.microsoft.com/office/powerpoint/2010/main" val="12879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3A50-3BB7-AFF1-D6A0-CBDCD4B1B1B0}"/>
              </a:ext>
            </a:extLst>
          </p:cNvPr>
          <p:cNvSpPr>
            <a:spLocks noGrp="1"/>
          </p:cNvSpPr>
          <p:nvPr>
            <p:ph type="ctrTitle"/>
          </p:nvPr>
        </p:nvSpPr>
        <p:spPr>
          <a:xfrm>
            <a:off x="5078896" y="234463"/>
            <a:ext cx="5975956" cy="4536550"/>
          </a:xfrm>
        </p:spPr>
        <p:txBody>
          <a:bodyPr anchor="ctr">
            <a:normAutofit fontScale="90000"/>
          </a:bodyPr>
          <a:lstStyle/>
          <a:p>
            <a:r>
              <a:rPr lang="en-CA" sz="2200" u="sng" dirty="0">
                <a:solidFill>
                  <a:schemeClr val="accent3">
                    <a:lumMod val="75000"/>
                  </a:schemeClr>
                </a:solidFill>
              </a:rPr>
              <a:t>Some steps in EDA</a:t>
            </a:r>
            <a:r>
              <a:rPr lang="en-CA" sz="1600" dirty="0"/>
              <a:t>:</a:t>
            </a:r>
            <a:br>
              <a:rPr lang="en-CA" sz="1600" dirty="0"/>
            </a:br>
            <a:br>
              <a:rPr lang="en-CA" sz="1600" dirty="0"/>
            </a:br>
            <a:r>
              <a:rPr lang="en-CA" sz="1600" dirty="0"/>
              <a:t>1.Data Sourcing </a:t>
            </a:r>
            <a:br>
              <a:rPr lang="en-CA" sz="1600" dirty="0"/>
            </a:br>
            <a:r>
              <a:rPr lang="en-CA" sz="1600" dirty="0"/>
              <a:t>2.Data Cleaning</a:t>
            </a:r>
            <a:br>
              <a:rPr lang="en-CA" sz="1600" dirty="0"/>
            </a:br>
            <a:r>
              <a:rPr lang="en-CA" sz="1600" dirty="0"/>
              <a:t>3.Categorical Analysis</a:t>
            </a:r>
            <a:br>
              <a:rPr lang="en-CA" sz="1600" dirty="0"/>
            </a:br>
            <a:r>
              <a:rPr lang="en-CA" sz="1600" dirty="0"/>
              <a:t>4.Numerical Analysis</a:t>
            </a:r>
            <a:br>
              <a:rPr lang="en-CA" sz="1600" dirty="0"/>
            </a:br>
            <a:r>
              <a:rPr lang="en-CA" sz="1600" dirty="0"/>
              <a:t>5.derived metrices</a:t>
            </a:r>
            <a:br>
              <a:rPr lang="en-CA" sz="1600" dirty="0"/>
            </a:br>
            <a:br>
              <a:rPr lang="en-CA" sz="1600" dirty="0"/>
            </a:br>
            <a:r>
              <a:rPr lang="en-CA" sz="2200" u="sng" dirty="0">
                <a:solidFill>
                  <a:schemeClr val="accent3">
                    <a:lumMod val="75000"/>
                  </a:schemeClr>
                </a:solidFill>
              </a:rPr>
              <a:t>Types Of Analysis</a:t>
            </a:r>
            <a:r>
              <a:rPr lang="en-CA" sz="2200" dirty="0">
                <a:solidFill>
                  <a:schemeClr val="accent3">
                    <a:lumMod val="75000"/>
                  </a:schemeClr>
                </a:solidFill>
              </a:rPr>
              <a:t>: </a:t>
            </a:r>
            <a:r>
              <a:rPr lang="en-CA" sz="1600" dirty="0"/>
              <a:t>There are three types of data analysis</a:t>
            </a:r>
            <a:br>
              <a:rPr lang="en-CA" sz="1600" dirty="0"/>
            </a:br>
            <a:r>
              <a:rPr lang="en-CA" sz="1600" dirty="0"/>
              <a:t>1.univariate Analysis</a:t>
            </a:r>
            <a:br>
              <a:rPr lang="en-CA" sz="1600" dirty="0"/>
            </a:br>
            <a:r>
              <a:rPr lang="en-CA" sz="1600" dirty="0"/>
              <a:t>2.Bivariate Analysis</a:t>
            </a:r>
            <a:br>
              <a:rPr lang="en-CA" sz="1600" dirty="0"/>
            </a:br>
            <a:r>
              <a:rPr lang="en-CA" sz="1600" dirty="0"/>
              <a:t>3.Multivariate Analysis</a:t>
            </a:r>
            <a:br>
              <a:rPr lang="en-CA" sz="1600" dirty="0"/>
            </a:br>
            <a:br>
              <a:rPr lang="en-CA" sz="1600" u="sng" dirty="0"/>
            </a:br>
            <a:r>
              <a:rPr lang="en-CA" sz="2200" u="sng" dirty="0">
                <a:solidFill>
                  <a:schemeClr val="accent3">
                    <a:lumMod val="75000"/>
                  </a:schemeClr>
                </a:solidFill>
              </a:rPr>
              <a:t>Importing Libraries</a:t>
            </a:r>
            <a:r>
              <a:rPr lang="en-CA" sz="1600" dirty="0"/>
              <a:t>:</a:t>
            </a:r>
            <a:br>
              <a:rPr lang="en-CA" sz="1600" dirty="0"/>
            </a:br>
            <a:r>
              <a:rPr lang="en-CA" sz="1600" dirty="0"/>
              <a:t>we will start by importing the libraries we will require for performing EDA.these include Numpy,Pandas,Metaplotlib and Seaborn.</a:t>
            </a:r>
            <a:br>
              <a:rPr lang="en-CA" sz="1600" dirty="0"/>
            </a:br>
            <a:r>
              <a:rPr lang="en-CA" sz="1600" dirty="0"/>
              <a:t> . Import NumPy as np</a:t>
            </a:r>
            <a:br>
              <a:rPr lang="en-CA" sz="1600" dirty="0"/>
            </a:br>
            <a:r>
              <a:rPr lang="en-CA" sz="1600" dirty="0"/>
              <a:t> . import pandas as pd</a:t>
            </a:r>
            <a:br>
              <a:rPr lang="en-CA" sz="1600" dirty="0"/>
            </a:br>
            <a:r>
              <a:rPr lang="en-CA" sz="1600" dirty="0"/>
              <a:t>. import matplotlib.pyplot as plt</a:t>
            </a:r>
            <a:br>
              <a:rPr lang="en-CA" sz="1600" dirty="0"/>
            </a:br>
            <a:r>
              <a:rPr lang="en-CA" sz="1600" dirty="0"/>
              <a:t> .import seaborn as s</a:t>
            </a:r>
            <a:r>
              <a:rPr lang="en-CA" sz="1200" dirty="0"/>
              <a:t>ns</a:t>
            </a:r>
          </a:p>
        </p:txBody>
      </p:sp>
      <p:pic>
        <p:nvPicPr>
          <p:cNvPr id="4" name="Picture 3" descr="Magnifying glass showing decling performance">
            <a:extLst>
              <a:ext uri="{FF2B5EF4-FFF2-40B4-BE49-F238E27FC236}">
                <a16:creationId xmlns:a16="http://schemas.microsoft.com/office/drawing/2014/main" id="{2262AF34-A25C-DE6D-ACFC-405F48E8E67A}"/>
              </a:ext>
            </a:extLst>
          </p:cNvPr>
          <p:cNvPicPr>
            <a:picLocks noChangeAspect="1"/>
          </p:cNvPicPr>
          <p:nvPr/>
        </p:nvPicPr>
        <p:blipFill rotWithShape="1">
          <a:blip r:embed="rId2"/>
          <a:srcRect l="12083" r="42646" b="-2"/>
          <a:stretch/>
        </p:blipFill>
        <p:spPr>
          <a:xfrm>
            <a:off x="3179" y="-2"/>
            <a:ext cx="4651117" cy="6858002"/>
          </a:xfrm>
          <a:prstGeom prst="rect">
            <a:avLst/>
          </a:prstGeom>
        </p:spPr>
      </p:pic>
    </p:spTree>
    <p:extLst>
      <p:ext uri="{BB962C8B-B14F-4D97-AF65-F5344CB8AC3E}">
        <p14:creationId xmlns:p14="http://schemas.microsoft.com/office/powerpoint/2010/main" val="170561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C0BA-2323-B5E5-AF6F-E8D3C6EDA544}"/>
              </a:ext>
            </a:extLst>
          </p:cNvPr>
          <p:cNvSpPr>
            <a:spLocks noGrp="1"/>
          </p:cNvSpPr>
          <p:nvPr>
            <p:ph type="title"/>
          </p:nvPr>
        </p:nvSpPr>
        <p:spPr>
          <a:xfrm>
            <a:off x="457370" y="0"/>
            <a:ext cx="8503751" cy="6650503"/>
          </a:xfrm>
        </p:spPr>
        <p:txBody>
          <a:bodyPr>
            <a:normAutofit/>
          </a:bodyPr>
          <a:lstStyle/>
          <a:p>
            <a:pPr algn="l"/>
            <a:r>
              <a:rPr lang="en-CA" sz="4800" u="sng" dirty="0">
                <a:solidFill>
                  <a:schemeClr val="accent3">
                    <a:lumMod val="75000"/>
                  </a:schemeClr>
                </a:solidFill>
              </a:rPr>
              <a:t>Data </a:t>
            </a:r>
            <a:r>
              <a:rPr lang="en-CA" sz="4800" b="1" u="sng" dirty="0">
                <a:solidFill>
                  <a:schemeClr val="accent3">
                    <a:lumMod val="75000"/>
                  </a:schemeClr>
                </a:solidFill>
              </a:rPr>
              <a:t>Cleaning-</a:t>
            </a:r>
            <a:r>
              <a:rPr lang="en-CA" dirty="0">
                <a:solidFill>
                  <a:schemeClr val="bg2">
                    <a:lumMod val="25000"/>
                  </a:schemeClr>
                </a:solidFill>
              </a:rPr>
              <a:t> </a:t>
            </a:r>
            <a:r>
              <a:rPr lang="en-CA" sz="2400" dirty="0">
                <a:solidFill>
                  <a:schemeClr val="bg2">
                    <a:lumMod val="25000"/>
                  </a:schemeClr>
                </a:solidFill>
              </a:rPr>
              <a:t>some steps involving in data cleaning</a:t>
            </a:r>
            <a:br>
              <a:rPr lang="en-CA" sz="2400" dirty="0">
                <a:solidFill>
                  <a:schemeClr val="bg2">
                    <a:lumMod val="25000"/>
                  </a:schemeClr>
                </a:solidFill>
              </a:rPr>
            </a:br>
            <a:r>
              <a:rPr lang="en-CA" sz="2400" dirty="0">
                <a:solidFill>
                  <a:schemeClr val="bg2">
                    <a:lumMod val="25000"/>
                  </a:schemeClr>
                </a:solidFill>
              </a:rPr>
              <a:t>1.Handle missing value</a:t>
            </a:r>
            <a:br>
              <a:rPr lang="en-CA" sz="2400" dirty="0">
                <a:solidFill>
                  <a:schemeClr val="bg2">
                    <a:lumMod val="25000"/>
                  </a:schemeClr>
                </a:solidFill>
              </a:rPr>
            </a:br>
            <a:r>
              <a:rPr lang="en-CA" sz="2400" dirty="0">
                <a:solidFill>
                  <a:schemeClr val="bg2">
                    <a:lumMod val="25000"/>
                  </a:schemeClr>
                </a:solidFill>
              </a:rPr>
              <a:t>2.standardization of the data</a:t>
            </a:r>
            <a:br>
              <a:rPr lang="en-CA" sz="2400" dirty="0">
                <a:solidFill>
                  <a:schemeClr val="bg2">
                    <a:lumMod val="25000"/>
                  </a:schemeClr>
                </a:solidFill>
              </a:rPr>
            </a:br>
            <a:r>
              <a:rPr lang="en-CA" sz="2400" dirty="0">
                <a:solidFill>
                  <a:schemeClr val="bg2">
                    <a:lumMod val="25000"/>
                  </a:schemeClr>
                </a:solidFill>
              </a:rPr>
              <a:t>3.outlier treatment</a:t>
            </a:r>
            <a:br>
              <a:rPr lang="en-CA" sz="2400" dirty="0">
                <a:solidFill>
                  <a:schemeClr val="bg2">
                    <a:lumMod val="25000"/>
                  </a:schemeClr>
                </a:solidFill>
              </a:rPr>
            </a:br>
            <a:r>
              <a:rPr lang="en-CA" sz="2400" dirty="0">
                <a:solidFill>
                  <a:schemeClr val="bg2">
                    <a:lumMod val="25000"/>
                  </a:schemeClr>
                </a:solidFill>
              </a:rPr>
              <a:t>4.handle invalid value</a:t>
            </a:r>
            <a:br>
              <a:rPr lang="en-CA" sz="2400" dirty="0">
                <a:solidFill>
                  <a:schemeClr val="bg2">
                    <a:lumMod val="25000"/>
                  </a:schemeClr>
                </a:solidFill>
              </a:rPr>
            </a:br>
            <a:br>
              <a:rPr lang="en-CA" dirty="0">
                <a:solidFill>
                  <a:schemeClr val="bg2">
                    <a:lumMod val="25000"/>
                  </a:schemeClr>
                </a:solidFill>
              </a:rPr>
            </a:br>
            <a:r>
              <a:rPr lang="en-CA" sz="3600" b="1" u="sng" dirty="0">
                <a:solidFill>
                  <a:schemeClr val="accent3">
                    <a:lumMod val="75000"/>
                  </a:schemeClr>
                </a:solidFill>
              </a:rPr>
              <a:t>missing value:</a:t>
            </a:r>
            <a:br>
              <a:rPr lang="en-CA" sz="3600" b="1" u="sng" dirty="0">
                <a:solidFill>
                  <a:schemeClr val="accent3">
                    <a:lumMod val="75000"/>
                  </a:schemeClr>
                </a:solidFill>
              </a:rPr>
            </a:br>
            <a:r>
              <a:rPr lang="en-US" sz="2200" b="0" i="0" dirty="0">
                <a:solidFill>
                  <a:srgbClr val="0D0D0D"/>
                </a:solidFill>
                <a:effectLst/>
              </a:rPr>
              <a:t>Missing value churn analysis refers to the process of analyzing the impact of missing data on churn prediction or customer attrition analysis. When dealing with real-world data, it's common to encounter missing values, which can arise due to various reasons such as data entry errors, incomplete surveys, or customers choosing not to provide certain information</a:t>
            </a:r>
            <a:br>
              <a:rPr lang="en-CA" sz="2200" b="1" u="sng" dirty="0">
                <a:solidFill>
                  <a:schemeClr val="accent3">
                    <a:lumMod val="75000"/>
                  </a:schemeClr>
                </a:solidFill>
              </a:rPr>
            </a:br>
            <a:br>
              <a:rPr lang="en-CA" sz="2200" u="sng" dirty="0">
                <a:solidFill>
                  <a:schemeClr val="accent2">
                    <a:lumMod val="75000"/>
                  </a:schemeClr>
                </a:solidFill>
              </a:rPr>
            </a:br>
            <a:endParaRPr lang="en-CA" sz="2200" u="sng" dirty="0">
              <a:solidFill>
                <a:schemeClr val="accent2">
                  <a:lumMod val="75000"/>
                </a:schemeClr>
              </a:solidFill>
            </a:endParaRPr>
          </a:p>
        </p:txBody>
      </p:sp>
      <p:pic>
        <p:nvPicPr>
          <p:cNvPr id="2050" name="Picture 2">
            <a:extLst>
              <a:ext uri="{FF2B5EF4-FFF2-40B4-BE49-F238E27FC236}">
                <a16:creationId xmlns:a16="http://schemas.microsoft.com/office/drawing/2014/main" id="{E5D889A8-7BA7-C33F-1283-01F4C55CE8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1121" y="3940714"/>
            <a:ext cx="3250568" cy="270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78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F8FB-71A2-0231-ABE3-5085549929DF}"/>
              </a:ext>
            </a:extLst>
          </p:cNvPr>
          <p:cNvSpPr>
            <a:spLocks noGrp="1"/>
          </p:cNvSpPr>
          <p:nvPr>
            <p:ph type="title"/>
          </p:nvPr>
        </p:nvSpPr>
        <p:spPr>
          <a:xfrm>
            <a:off x="1484311" y="246185"/>
            <a:ext cx="10018713" cy="7655169"/>
          </a:xfrm>
        </p:spPr>
        <p:txBody>
          <a:bodyPr>
            <a:normAutofit/>
          </a:bodyPr>
          <a:lstStyle/>
          <a:p>
            <a:pPr marL="571500" indent="-571500" algn="l">
              <a:buFont typeface="Arial" panose="020B0604020202020204" pitchFamily="34" charset="0"/>
              <a:buChar char="•"/>
            </a:pPr>
            <a:r>
              <a:rPr lang="en-CA" u="sng" dirty="0">
                <a:solidFill>
                  <a:schemeClr val="accent3">
                    <a:lumMod val="75000"/>
                  </a:schemeClr>
                </a:solidFill>
              </a:rPr>
              <a:t>Dropping Unnecessary columns</a:t>
            </a:r>
            <a:br>
              <a:rPr lang="en-CA" u="sng" dirty="0">
                <a:solidFill>
                  <a:schemeClr val="accent3">
                    <a:lumMod val="75000"/>
                  </a:schemeClr>
                </a:solidFill>
              </a:rPr>
            </a:br>
            <a:br>
              <a:rPr lang="en-CA" u="sng" dirty="0">
                <a:solidFill>
                  <a:schemeClr val="accent3">
                    <a:lumMod val="75000"/>
                  </a:schemeClr>
                </a:solidFill>
              </a:rPr>
            </a:br>
            <a:r>
              <a:rPr lang="en-CA" sz="3600" dirty="0"/>
              <a:t>.</a:t>
            </a:r>
            <a:r>
              <a:rPr lang="en-CA" sz="3600" b="1" dirty="0"/>
              <a:t> After analysing the data frame, we have numerical columns like senior citizen,Tenure,monthly charges and total charges</a:t>
            </a:r>
            <a:br>
              <a:rPr lang="en-CA" sz="3600" b="1" dirty="0"/>
            </a:br>
            <a:r>
              <a:rPr lang="en-CA" sz="3600" b="1" dirty="0"/>
              <a:t>.The senior citizen data looks like a numerical, but it treated as a categorical.</a:t>
            </a:r>
            <a:br>
              <a:rPr lang="en-CA" sz="3600" b="1" dirty="0"/>
            </a:br>
            <a:r>
              <a:rPr lang="en-CA" sz="3600" b="1" dirty="0"/>
              <a:t>. We will drop the unnecessary columns like customer ID  and tenure</a:t>
            </a:r>
            <a:br>
              <a:rPr lang="en-CA" sz="3600" b="1" dirty="0"/>
            </a:br>
            <a:br>
              <a:rPr lang="en-CA" sz="3600" dirty="0"/>
            </a:br>
            <a:br>
              <a:rPr lang="en-CA" dirty="0"/>
            </a:br>
            <a:endParaRPr lang="en-CA" dirty="0"/>
          </a:p>
        </p:txBody>
      </p:sp>
    </p:spTree>
    <p:extLst>
      <p:ext uri="{BB962C8B-B14F-4D97-AF65-F5344CB8AC3E}">
        <p14:creationId xmlns:p14="http://schemas.microsoft.com/office/powerpoint/2010/main" val="304534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1BFF-E65B-EA7C-E95A-4AD04043D401}"/>
              </a:ext>
            </a:extLst>
          </p:cNvPr>
          <p:cNvSpPr>
            <a:spLocks noGrp="1"/>
          </p:cNvSpPr>
          <p:nvPr>
            <p:ph type="title"/>
          </p:nvPr>
        </p:nvSpPr>
        <p:spPr>
          <a:xfrm>
            <a:off x="1484311" y="93785"/>
            <a:ext cx="10018713" cy="5351051"/>
          </a:xfrm>
        </p:spPr>
        <p:txBody>
          <a:bodyPr>
            <a:normAutofit fontScale="90000"/>
          </a:bodyPr>
          <a:lstStyle/>
          <a:p>
            <a:r>
              <a:rPr lang="en-CA" dirty="0">
                <a:solidFill>
                  <a:schemeClr val="accent3">
                    <a:lumMod val="75000"/>
                  </a:schemeClr>
                </a:solidFill>
              </a:rPr>
              <a:t>Types of Analysis</a:t>
            </a:r>
            <a:r>
              <a:rPr lang="en-CA" dirty="0"/>
              <a:t>:</a:t>
            </a:r>
            <a:br>
              <a:rPr lang="en-CA" dirty="0"/>
            </a:br>
            <a:r>
              <a:rPr lang="en-CA" dirty="0"/>
              <a:t>There are three types pf analysis</a:t>
            </a:r>
            <a:br>
              <a:rPr lang="en-CA" dirty="0"/>
            </a:br>
            <a:r>
              <a:rPr lang="en-CA" dirty="0"/>
              <a:t>1.univariate analysis</a:t>
            </a:r>
            <a:br>
              <a:rPr lang="en-CA" dirty="0"/>
            </a:br>
            <a:r>
              <a:rPr lang="en-CA" dirty="0"/>
              <a:t>2.Bivariate analysis</a:t>
            </a:r>
            <a:br>
              <a:rPr lang="en-CA" dirty="0"/>
            </a:br>
            <a:r>
              <a:rPr lang="en-CA" dirty="0"/>
              <a:t>     3. Multivariate analysis</a:t>
            </a:r>
            <a:br>
              <a:rPr lang="en-CA" dirty="0"/>
            </a:br>
            <a:br>
              <a:rPr lang="en-CA" dirty="0"/>
            </a:br>
            <a:r>
              <a:rPr lang="en-CA" dirty="0">
                <a:solidFill>
                  <a:schemeClr val="accent3">
                    <a:lumMod val="75000"/>
                  </a:schemeClr>
                </a:solidFill>
              </a:rPr>
              <a:t>Univariate Analysis</a:t>
            </a:r>
            <a:r>
              <a:rPr lang="en-CA" dirty="0"/>
              <a:t>:univariate analysis is the simplest form of analyzing data.uni means one ,so in other words your data has only one variable</a:t>
            </a:r>
            <a:br>
              <a:rPr lang="en-CA" dirty="0"/>
            </a:br>
            <a:endParaRPr lang="en-CA" dirty="0"/>
          </a:p>
        </p:txBody>
      </p:sp>
    </p:spTree>
    <p:extLst>
      <p:ext uri="{BB962C8B-B14F-4D97-AF65-F5344CB8AC3E}">
        <p14:creationId xmlns:p14="http://schemas.microsoft.com/office/powerpoint/2010/main" val="229887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3643-5274-6523-5F47-2C4920AB41B1}"/>
              </a:ext>
            </a:extLst>
          </p:cNvPr>
          <p:cNvSpPr>
            <a:spLocks noGrp="1"/>
          </p:cNvSpPr>
          <p:nvPr>
            <p:ph type="title"/>
          </p:nvPr>
        </p:nvSpPr>
        <p:spPr>
          <a:xfrm>
            <a:off x="251111" y="3732971"/>
            <a:ext cx="5629186" cy="2948580"/>
          </a:xfrm>
        </p:spPr>
        <p:txBody>
          <a:bodyPr>
            <a:normAutofit/>
          </a:bodyPr>
          <a:lstStyle/>
          <a:p>
            <a:r>
              <a:rPr lang="en-CA" sz="2200" dirty="0"/>
              <a:t>Churn rate of senior citizen=23.65% </a:t>
            </a:r>
            <a:br>
              <a:rPr lang="en-CA" sz="2200" dirty="0"/>
            </a:br>
            <a:r>
              <a:rPr lang="en-CA" sz="2200" dirty="0"/>
              <a:t>churn rate of youngster=41.68%</a:t>
            </a:r>
            <a:br>
              <a:rPr lang="en-CA" sz="2200" dirty="0"/>
            </a:br>
            <a:r>
              <a:rPr lang="en-CA" sz="2200" dirty="0"/>
              <a:t>youngster more like to churn it shows peak insight</a:t>
            </a:r>
            <a:br>
              <a:rPr lang="en-CA" sz="3600" dirty="0"/>
            </a:br>
            <a:endParaRPr lang="en-CA" sz="3600" dirty="0"/>
          </a:p>
        </p:txBody>
      </p:sp>
      <p:sp>
        <p:nvSpPr>
          <p:cNvPr id="7" name="Text Placeholder 6">
            <a:extLst>
              <a:ext uri="{FF2B5EF4-FFF2-40B4-BE49-F238E27FC236}">
                <a16:creationId xmlns:a16="http://schemas.microsoft.com/office/drawing/2014/main" id="{27866F22-2E1C-CEBF-B75A-35DFEEC605A0}"/>
              </a:ext>
            </a:extLst>
          </p:cNvPr>
          <p:cNvSpPr>
            <a:spLocks noGrp="1"/>
          </p:cNvSpPr>
          <p:nvPr>
            <p:ph type="body" idx="1"/>
          </p:nvPr>
        </p:nvSpPr>
        <p:spPr>
          <a:xfrm>
            <a:off x="2771334" y="-20612"/>
            <a:ext cx="7848315" cy="860400"/>
          </a:xfrm>
        </p:spPr>
        <p:txBody>
          <a:bodyPr>
            <a:normAutofit/>
          </a:bodyPr>
          <a:lstStyle/>
          <a:p>
            <a:r>
              <a:rPr lang="en-CA" sz="2800" dirty="0"/>
              <a:t>This shows senior citizen &amp;dependent with churn</a:t>
            </a:r>
          </a:p>
        </p:txBody>
      </p:sp>
      <p:pic>
        <p:nvPicPr>
          <p:cNvPr id="4" name="Content Placeholder 3" descr="A graph with numbers and a bar&#10;&#10;Description automatically generated">
            <a:extLst>
              <a:ext uri="{FF2B5EF4-FFF2-40B4-BE49-F238E27FC236}">
                <a16:creationId xmlns:a16="http://schemas.microsoft.com/office/drawing/2014/main" id="{AA2AC21B-965A-A9FD-5FF4-A2591041B28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47114" y="1216100"/>
            <a:ext cx="4352925" cy="2948580"/>
          </a:xfrm>
          <a:prstGeom prst="rect">
            <a:avLst/>
          </a:prstGeom>
          <a:noFill/>
          <a:ln>
            <a:noFill/>
          </a:ln>
        </p:spPr>
      </p:pic>
      <p:pic>
        <p:nvPicPr>
          <p:cNvPr id="3" name="Picture 2" descr="A graph with blue and orange bars&#10;&#10;Description automatically generated">
            <a:extLst>
              <a:ext uri="{FF2B5EF4-FFF2-40B4-BE49-F238E27FC236}">
                <a16:creationId xmlns:a16="http://schemas.microsoft.com/office/drawing/2014/main" id="{10FA0F92-17E3-F2CB-CCE6-DF275D6268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2298" y="1575540"/>
            <a:ext cx="4316436" cy="2589140"/>
          </a:xfrm>
          <a:prstGeom prst="rect">
            <a:avLst/>
          </a:prstGeom>
          <a:noFill/>
          <a:ln>
            <a:noFill/>
          </a:ln>
        </p:spPr>
      </p:pic>
      <p:sp>
        <p:nvSpPr>
          <p:cNvPr id="6" name="TextBox 5">
            <a:extLst>
              <a:ext uri="{FF2B5EF4-FFF2-40B4-BE49-F238E27FC236}">
                <a16:creationId xmlns:a16="http://schemas.microsoft.com/office/drawing/2014/main" id="{14A0A01A-81B9-4578-09E6-6F2F7F8944A2}"/>
              </a:ext>
            </a:extLst>
          </p:cNvPr>
          <p:cNvSpPr txBox="1"/>
          <p:nvPr/>
        </p:nvSpPr>
        <p:spPr>
          <a:xfrm>
            <a:off x="7748954" y="4607096"/>
            <a:ext cx="3051516" cy="1200329"/>
          </a:xfrm>
          <a:prstGeom prst="rect">
            <a:avLst/>
          </a:prstGeom>
          <a:noFill/>
        </p:spPr>
        <p:txBody>
          <a:bodyPr wrap="square">
            <a:spAutoFit/>
          </a:bodyPr>
          <a:lstStyle/>
          <a:p>
            <a:r>
              <a:rPr lang="en-CA" dirty="0"/>
              <a:t>1543/1543+3390/100=31.27%</a:t>
            </a:r>
            <a:br>
              <a:rPr lang="en-CA" dirty="0"/>
            </a:br>
            <a:r>
              <a:rPr lang="en-CA" dirty="0"/>
              <a:t>326/326+1773*100=15.53%</a:t>
            </a:r>
            <a:br>
              <a:rPr lang="en-CA" dirty="0"/>
            </a:br>
            <a:r>
              <a:rPr lang="en-CA" dirty="0"/>
              <a:t>31,27% people more dependent with the churn</a:t>
            </a:r>
          </a:p>
        </p:txBody>
      </p:sp>
    </p:spTree>
    <p:extLst>
      <p:ext uri="{BB962C8B-B14F-4D97-AF65-F5344CB8AC3E}">
        <p14:creationId xmlns:p14="http://schemas.microsoft.com/office/powerpoint/2010/main" val="161918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834</TotalTime>
  <Words>1396</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Söhne</vt:lpstr>
      <vt:lpstr>Parallax</vt:lpstr>
      <vt:lpstr>Presentation on Churn Analysis &amp; Exploratory Data Analysis </vt:lpstr>
      <vt:lpstr>Business Understanding &amp;overview</vt:lpstr>
      <vt:lpstr>Understanding The Data</vt:lpstr>
      <vt:lpstr>Exploratory Data Analysis: EDA is an important step in data analysis pr data science project. EDA is the process of investigating the data set to discover patterns, and outliers and form hypothesis based on our understanding of the data set.  EDA involves generating summary statistics for numerical data in the dataset and creating various graphical representations to understand the data better. We will use python language for this purpose.   </vt:lpstr>
      <vt:lpstr>Some steps in EDA:  1.Data Sourcing  2.Data Cleaning 3.Categorical Analysis 4.Numerical Analysis 5.derived metrices  Types Of Analysis: There are three types of data analysis 1.univariate Analysis 2.Bivariate Analysis 3.Multivariate Analysis  Importing Libraries: we will start by importing the libraries we will require for performing EDA.these include Numpy,Pandas,Metaplotlib and Seaborn.  . Import NumPy as np  . import pandas as pd . import matplotlib.pyplot as plt  .import seaborn as sns</vt:lpstr>
      <vt:lpstr>Data Cleaning- some steps involving in data cleaning 1.Handle missing value 2.standardization of the data 3.outlier treatment 4.handle invalid value  missing value: Missing value churn analysis refers to the process of analyzing the impact of missing data on churn prediction or customer attrition analysis. When dealing with real-world data, it's common to encounter missing values, which can arise due to various reasons such as data entry errors, incomplete surveys, or customers choosing not to provide certain information  </vt:lpstr>
      <vt:lpstr>Dropping Unnecessary columns  . After analysing the data frame, we have numerical columns like senior citizen,Tenure,monthly charges and total charges .The senior citizen data looks like a numerical, but it treated as a categorical. . We will drop the unnecessary columns like customer ID  and tenure   </vt:lpstr>
      <vt:lpstr>Types of Analysis: There are three types pf analysis 1.univariate analysis 2.Bivariate analysis      3. Multivariate analysis  Univariate Analysis:univariate analysis is the simplest form of analyzing data.uni means one ,so in other words your data has only one variable </vt:lpstr>
      <vt:lpstr>Churn rate of senior citizen=23.65%  churn rate of youngster=41.68% youngster more like to churn it shows peak insight </vt:lpstr>
      <vt:lpstr>170/510+170/100=25% 1699/1699+4653*100=26.74 26.74% people are using phone service with churn</vt:lpstr>
      <vt:lpstr>DSL=18.99% Fiber optic=41.89% n0 internet service=7.43% most of the people prefer to fiber optic internet service as compared to other</vt:lpstr>
      <vt:lpstr>No online security with churn=41.77% yes, online security with churn=14.64% no internet service with churn=7.43% highest people using no online security with churn 41.77%</vt:lpstr>
      <vt:lpstr>Yes, churn rate=523/523+1902*100=21.55% no churn rate=1233/1233+1854*100=39.94% no internet service=113/113+1407*100=7.43% </vt:lpstr>
      <vt:lpstr>No=938/938+1843                      no=938/938+1843*100=33.72% yes=818/818+1913*100=29.95% no internet service=113/113+1407*100=7.43% </vt:lpstr>
      <vt:lpstr>Churn rate Yes=33.58% churn rate no=16.37% most of the people using paperless billing with churn33.58%</vt:lpstr>
      <vt:lpstr>PowerPoint Presentation</vt:lpstr>
      <vt:lpstr>Month to month=1655/1655+2220*100=42.70% one year=166/166+1306*100=11.27% two year=48/48+1637*100=2.8% monthly customer are more likely to churn because they are free customer.</vt:lpstr>
      <vt:lpstr>Insight: churn is high when monthly charges are high monthly charges and total charges are positively correlated</vt:lpstr>
      <vt:lpstr>Insight: high churn seen in case of month-to-month contract, no online security, no tech support first year of subscription and fibre optic internet low churn is seen in case of long-term contracts, subscription without internet service and the customer engaged for 5+ years. Factors like gender,availiabiltyof phone service and of multiples lines have almost no impact on churn.</vt:lpstr>
      <vt:lpstr>Bivariate Analysis: Bivariate analysis means to the analysis of two variables to determine relationship between them.  Gender for churn vs non churn</vt:lpstr>
      <vt:lpstr>Conclusion There are some of the quick insight from this exercise: 1Senior citizen are more likely to churn 2.People with no partner are more likely to churn 3.Monthly customer are more likely to churn because they are free customers. 4.People who are pay via electronic check are more likely to churn. 5.Monthly charges &amp; total charges are positively corelated 6.Churn is high when monthly charges are high. 7.No online security,no tech support category are high churners.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Exploratory Data Analysis</dc:title>
  <dc:creator>singhgurjinder88@yahoo.com</dc:creator>
  <cp:lastModifiedBy>singhgurjinder88@yahoo.com</cp:lastModifiedBy>
  <cp:revision>49</cp:revision>
  <dcterms:created xsi:type="dcterms:W3CDTF">2024-02-22T14:12:38Z</dcterms:created>
  <dcterms:modified xsi:type="dcterms:W3CDTF">2024-02-24T04:19:12Z</dcterms:modified>
</cp:coreProperties>
</file>