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Poppins" charset="0"/>
      <p:regular r:id="rId13"/>
    </p:embeddedFont>
    <p:embeddedFont>
      <p:font typeface="Poppins Bold" charset="0"/>
      <p:regular r:id="rId14"/>
    </p:embeddedFont>
    <p:embeddedFont>
      <p:font typeface="Open Sans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.svg"/><Relationship Id="rId7" Type="http://schemas.openxmlformats.org/officeDocument/2006/relationships/image" Target="../media/image17.png"/><Relationship Id="rId12" Type="http://schemas.openxmlformats.org/officeDocument/2006/relationships/image" Target="../media/image2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>
                <a:alpha val="8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771244" y="-1045385"/>
            <a:ext cx="4177570" cy="417757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637049" y="3502633"/>
            <a:ext cx="11013902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5"/>
              </a:lnSpc>
              <a:spcBef>
                <a:spcPct val="0"/>
              </a:spcBef>
            </a:pPr>
            <a:r>
              <a:rPr lang="en-IN" sz="5853" dirty="0" smtClean="0">
                <a:solidFill>
                  <a:srgbClr val="FFFFFF"/>
                </a:solidFill>
                <a:latin typeface="Poppins"/>
              </a:rPr>
              <a:t>PEACE, YOUR PERSONAL THERAPIST CHATBOT</a:t>
            </a:r>
            <a:endParaRPr lang="en-US" sz="5853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5341" y="7720876"/>
            <a:ext cx="11557318" cy="71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u="sng" spc="1599" dirty="0">
                <a:solidFill>
                  <a:srgbClr val="FFFFFF"/>
                </a:solidFill>
                <a:latin typeface="Poppins"/>
              </a:rPr>
              <a:t>A PYTHON SCRIPT FOR A CHATBOT PROVIDING SUPPORT AND GUIDANCE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054659" y="5915806"/>
            <a:ext cx="2570188" cy="257018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74221" y="1764171"/>
            <a:ext cx="6758686" cy="6758659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583" r="-1583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9852395" y="4065855"/>
            <a:ext cx="6606835" cy="3970702"/>
            <a:chOff x="0" y="0"/>
            <a:chExt cx="2410191" cy="14485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10191" cy="1448523"/>
            </a:xfrm>
            <a:custGeom>
              <a:avLst/>
              <a:gdLst/>
              <a:ahLst/>
              <a:cxnLst/>
              <a:rect l="l" t="t" r="r" b="b"/>
              <a:pathLst>
                <a:path w="2410191" h="1448523">
                  <a:moveTo>
                    <a:pt x="0" y="0"/>
                  </a:moveTo>
                  <a:lnTo>
                    <a:pt x="2410191" y="0"/>
                  </a:lnTo>
                  <a:lnTo>
                    <a:pt x="2410191" y="1448523"/>
                  </a:lnTo>
                  <a:lnTo>
                    <a:pt x="0" y="1448523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0727660" y="5219724"/>
            <a:ext cx="365322" cy="280966"/>
          </a:xfrm>
          <a:custGeom>
            <a:avLst/>
            <a:gdLst/>
            <a:ahLst/>
            <a:cxnLst/>
            <a:rect l="l" t="t" r="r" b="b"/>
            <a:pathLst>
              <a:path w="365322" h="280966">
                <a:moveTo>
                  <a:pt x="0" y="0"/>
                </a:moveTo>
                <a:lnTo>
                  <a:pt x="365322" y="0"/>
                </a:lnTo>
                <a:lnTo>
                  <a:pt x="365322" y="280966"/>
                </a:lnTo>
                <a:lnTo>
                  <a:pt x="0" y="2809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776100" y="6799308"/>
            <a:ext cx="268441" cy="415894"/>
          </a:xfrm>
          <a:custGeom>
            <a:avLst/>
            <a:gdLst/>
            <a:ahLst/>
            <a:cxnLst/>
            <a:rect l="l" t="t" r="r" b="b"/>
            <a:pathLst>
              <a:path w="268441" h="415894">
                <a:moveTo>
                  <a:pt x="0" y="0"/>
                </a:moveTo>
                <a:lnTo>
                  <a:pt x="268441" y="0"/>
                </a:lnTo>
                <a:lnTo>
                  <a:pt x="268441" y="415894"/>
                </a:lnTo>
                <a:lnTo>
                  <a:pt x="0" y="4158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9919070" y="2386334"/>
            <a:ext cx="1080030" cy="108003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1454888" y="6842965"/>
            <a:ext cx="4683399" cy="30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3"/>
              </a:lnSpc>
              <a:spcBef>
                <a:spcPct val="0"/>
              </a:spcBef>
            </a:pPr>
            <a:r>
              <a:rPr lang="en-US" sz="1831" dirty="0">
                <a:solidFill>
                  <a:srgbClr val="FFFFFF"/>
                </a:solidFill>
                <a:latin typeface="Open Sans"/>
              </a:rPr>
              <a:t>Siliguri Institute of Technology, Siliguri.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54888" y="4743759"/>
            <a:ext cx="4683399" cy="1256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1831" dirty="0">
                <a:solidFill>
                  <a:srgbClr val="FFFFFF"/>
                </a:solidFill>
                <a:latin typeface="Open Sans"/>
              </a:rPr>
              <a:t>khusigupta2909@gmail.com</a:t>
            </a:r>
          </a:p>
          <a:p>
            <a:pPr>
              <a:lnSpc>
                <a:spcPts val="2563"/>
              </a:lnSpc>
            </a:pPr>
            <a:r>
              <a:rPr lang="en-US" sz="1831" dirty="0">
                <a:solidFill>
                  <a:srgbClr val="FFFFFF"/>
                </a:solidFill>
                <a:latin typeface="Open Sans"/>
              </a:rPr>
              <a:t>chettrinavraj135@gmail.com</a:t>
            </a:r>
          </a:p>
          <a:p>
            <a:pPr>
              <a:lnSpc>
                <a:spcPts val="2563"/>
              </a:lnSpc>
            </a:pPr>
            <a:r>
              <a:rPr lang="en-US" sz="1831" dirty="0">
                <a:solidFill>
                  <a:srgbClr val="FFFFFF"/>
                </a:solidFill>
                <a:latin typeface="Open Sans"/>
              </a:rPr>
              <a:t>darshanshruti02@gmail.com</a:t>
            </a:r>
          </a:p>
          <a:p>
            <a:pPr>
              <a:lnSpc>
                <a:spcPts val="2563"/>
              </a:lnSpc>
              <a:spcBef>
                <a:spcPct val="0"/>
              </a:spcBef>
            </a:pPr>
            <a:r>
              <a:rPr lang="en-US" sz="1831" dirty="0">
                <a:solidFill>
                  <a:srgbClr val="FFFFFF"/>
                </a:solidFill>
                <a:latin typeface="Open Sans"/>
              </a:rPr>
              <a:t>shikharsondhiya11@gmail.com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90035" y="2451634"/>
            <a:ext cx="6269195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 u="sng">
                <a:solidFill>
                  <a:srgbClr val="FFFFFF"/>
                </a:solidFill>
                <a:latin typeface="Poppins"/>
              </a:rPr>
              <a:t>CONTACT 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334006" y="2270492"/>
            <a:ext cx="4809425" cy="480942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3027700"/>
            <a:ext cx="13233186" cy="292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10"/>
              </a:lnSpc>
              <a:spcBef>
                <a:spcPct val="0"/>
              </a:spcBef>
            </a:pPr>
            <a:r>
              <a:rPr lang="en-US" sz="16150" u="sng">
                <a:solidFill>
                  <a:srgbClr val="FFFFFF"/>
                </a:solidFill>
                <a:latin typeface="Poppins"/>
              </a:rPr>
              <a:t>THANK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81707" y="7039522"/>
            <a:ext cx="13953768" cy="1392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0"/>
              </a:lnSpc>
            </a:pPr>
            <a:r>
              <a:rPr lang="en-US" sz="3000">
                <a:solidFill>
                  <a:srgbClr val="FFFFFF"/>
                </a:solidFill>
                <a:latin typeface="Poppins"/>
              </a:rPr>
              <a:t>THANK YOU FOR JOINING US TODAY!</a:t>
            </a:r>
          </a:p>
          <a:p>
            <a:pPr>
              <a:lnSpc>
                <a:spcPts val="3660"/>
              </a:lnSpc>
            </a:pPr>
            <a:r>
              <a:rPr lang="en-US" sz="3000">
                <a:solidFill>
                  <a:srgbClr val="FFFFFF"/>
                </a:solidFill>
                <a:latin typeface="Poppins"/>
              </a:rPr>
              <a:t>We appreciate your time and participation.</a:t>
            </a:r>
          </a:p>
          <a:p>
            <a:pPr>
              <a:lnSpc>
                <a:spcPts val="366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</a:rPr>
              <a:t>If you have any questions or feedback, please feel free to reach out.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0828" y="0"/>
            <a:ext cx="9847172" cy="10287000"/>
            <a:chOff x="0" y="0"/>
            <a:chExt cx="13129563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137" r="2137"/>
            <a:stretch>
              <a:fillRect/>
            </a:stretch>
          </p:blipFill>
          <p:spPr>
            <a:xfrm>
              <a:off x="0" y="0"/>
              <a:ext cx="13129563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623747" y="9258300"/>
            <a:ext cx="1652447" cy="165244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125017" y="1151837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665032" y="1208300"/>
            <a:ext cx="6007902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 u="sng">
                <a:solidFill>
                  <a:srgbClr val="FFFFFF"/>
                </a:solidFill>
                <a:latin typeface="Poppins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7429" y="3593624"/>
            <a:ext cx="7554456" cy="157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2" lvl="1" indent="-323846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</a:rPr>
              <a:t>This Python script implements a chatbot designed to provide support and guidance to users.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7429" y="6488906"/>
            <a:ext cx="7672934" cy="2095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2" lvl="1" indent="-323846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</a:rPr>
              <a:t>The chatbot engages in conversations on various topics, including emotions, mental health,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255895" y="1912530"/>
            <a:ext cx="1080030" cy="108003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525" y="5031105"/>
            <a:ext cx="5246370" cy="524637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3417595" y="0"/>
            <a:ext cx="4673591" cy="4905091"/>
            <a:chOff x="0" y="0"/>
            <a:chExt cx="724062" cy="7599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24062" cy="759927"/>
            </a:xfrm>
            <a:custGeom>
              <a:avLst/>
              <a:gdLst/>
              <a:ahLst/>
              <a:cxnLst/>
              <a:rect l="l" t="t" r="r" b="b"/>
              <a:pathLst>
                <a:path w="724062" h="759927">
                  <a:moveTo>
                    <a:pt x="38100" y="0"/>
                  </a:moveTo>
                  <a:lnTo>
                    <a:pt x="685962" y="0"/>
                  </a:lnTo>
                  <a:cubicBezTo>
                    <a:pt x="696066" y="0"/>
                    <a:pt x="705757" y="4014"/>
                    <a:pt x="712902" y="11159"/>
                  </a:cubicBezTo>
                  <a:cubicBezTo>
                    <a:pt x="720048" y="18304"/>
                    <a:pt x="724062" y="27995"/>
                    <a:pt x="724062" y="38100"/>
                  </a:cubicBezTo>
                  <a:lnTo>
                    <a:pt x="724062" y="721827"/>
                  </a:lnTo>
                  <a:cubicBezTo>
                    <a:pt x="724062" y="731932"/>
                    <a:pt x="720048" y="741623"/>
                    <a:pt x="712902" y="748768"/>
                  </a:cubicBezTo>
                  <a:cubicBezTo>
                    <a:pt x="705757" y="755913"/>
                    <a:pt x="696066" y="759927"/>
                    <a:pt x="685962" y="759927"/>
                  </a:cubicBezTo>
                  <a:lnTo>
                    <a:pt x="38100" y="759927"/>
                  </a:lnTo>
                  <a:cubicBezTo>
                    <a:pt x="27995" y="759927"/>
                    <a:pt x="18304" y="755913"/>
                    <a:pt x="11159" y="748768"/>
                  </a:cubicBezTo>
                  <a:cubicBezTo>
                    <a:pt x="4014" y="741623"/>
                    <a:pt x="0" y="731932"/>
                    <a:pt x="0" y="721827"/>
                  </a:cubicBezTo>
                  <a:lnTo>
                    <a:pt x="0" y="38100"/>
                  </a:lnTo>
                  <a:cubicBezTo>
                    <a:pt x="0" y="27995"/>
                    <a:pt x="4014" y="18304"/>
                    <a:pt x="11159" y="11159"/>
                  </a:cubicBezTo>
                  <a:cubicBezTo>
                    <a:pt x="18304" y="4014"/>
                    <a:pt x="27995" y="0"/>
                    <a:pt x="38100" y="0"/>
                  </a:cubicBezTo>
                  <a:close/>
                </a:path>
              </a:pathLst>
            </a:custGeom>
            <a:blipFill>
              <a:blip r:embed="rId5"/>
              <a:stretch>
                <a:fillRect l="-3302" r="-3302" b="-1572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5795910" y="1968993"/>
            <a:ext cx="6007902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 u="sng">
                <a:solidFill>
                  <a:srgbClr val="FFFFFF"/>
                </a:solidFill>
                <a:latin typeface="Poppins"/>
              </a:rPr>
              <a:t>DEPENDENCIES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95910" y="4625340"/>
            <a:ext cx="7346345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8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Python 3.x, Tkinter</a:t>
            </a:r>
          </a:p>
          <a:p>
            <a:pPr marL="647700" lvl="1" indent="-323850">
              <a:lnSpc>
                <a:spcPts val="38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Visual Studio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20882"/>
            <a:ext cx="1533147" cy="1456190"/>
            <a:chOff x="0" y="0"/>
            <a:chExt cx="9014086" cy="85616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014086" cy="8561621"/>
            </a:xfrm>
            <a:custGeom>
              <a:avLst/>
              <a:gdLst/>
              <a:ahLst/>
              <a:cxnLst/>
              <a:rect l="l" t="t" r="r" b="b"/>
              <a:pathLst>
                <a:path w="9014086" h="8561621">
                  <a:moveTo>
                    <a:pt x="4507043" y="0"/>
                  </a:moveTo>
                  <a:cubicBezTo>
                    <a:pt x="2017872" y="0"/>
                    <a:pt x="0" y="1916584"/>
                    <a:pt x="0" y="4280810"/>
                  </a:cubicBezTo>
                  <a:cubicBezTo>
                    <a:pt x="0" y="6645037"/>
                    <a:pt x="2017872" y="8561621"/>
                    <a:pt x="4507043" y="8561621"/>
                  </a:cubicBezTo>
                  <a:cubicBezTo>
                    <a:pt x="6996214" y="8561621"/>
                    <a:pt x="9014086" y="6645037"/>
                    <a:pt x="9014086" y="4280810"/>
                  </a:cubicBezTo>
                  <a:cubicBezTo>
                    <a:pt x="9014086" y="1916584"/>
                    <a:pt x="6996214" y="0"/>
                    <a:pt x="450704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981707" y="1341562"/>
            <a:ext cx="5874135" cy="1748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 u="sng">
                <a:solidFill>
                  <a:srgbClr val="FFFFFF"/>
                </a:solidFill>
                <a:latin typeface="Poppins"/>
              </a:rPr>
              <a:t>FEATURES OF OUR CHATBOT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1707" y="4688752"/>
            <a:ext cx="10561002" cy="374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Greets the user with a welcome message.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Provides predefined responses based on user-input patterns.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Addresses various topics such as emotions, mental health, etc.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Allows the user to gracefully exit the conversation by typing "bye", and so 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177984" y="2366999"/>
            <a:ext cx="1556673" cy="1445436"/>
            <a:chOff x="0" y="0"/>
            <a:chExt cx="9152405" cy="84983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152405" cy="8498393"/>
            </a:xfrm>
            <a:custGeom>
              <a:avLst/>
              <a:gdLst/>
              <a:ahLst/>
              <a:cxnLst/>
              <a:rect l="l" t="t" r="r" b="b"/>
              <a:pathLst>
                <a:path w="9152405" h="8498393">
                  <a:moveTo>
                    <a:pt x="4576202" y="0"/>
                  </a:moveTo>
                  <a:cubicBezTo>
                    <a:pt x="2048836" y="0"/>
                    <a:pt x="0" y="1902430"/>
                    <a:pt x="0" y="4249196"/>
                  </a:cubicBezTo>
                  <a:cubicBezTo>
                    <a:pt x="0" y="6595963"/>
                    <a:pt x="2048836" y="8498393"/>
                    <a:pt x="4576202" y="8498393"/>
                  </a:cubicBezTo>
                  <a:cubicBezTo>
                    <a:pt x="7103570" y="8498393"/>
                    <a:pt x="9152405" y="6595963"/>
                    <a:pt x="9152405" y="4249196"/>
                  </a:cubicBezTo>
                  <a:cubicBezTo>
                    <a:pt x="9152405" y="1902430"/>
                    <a:pt x="7103570" y="0"/>
                    <a:pt x="4576202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141886" y="2691994"/>
            <a:ext cx="10056965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 u="sng">
                <a:solidFill>
                  <a:srgbClr val="FFFFFF"/>
                </a:solidFill>
                <a:latin typeface="Poppins"/>
              </a:rPr>
              <a:t>FUNCTIONS USED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1886" y="4974944"/>
            <a:ext cx="10782565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match_response(input_text): Matches user input to predefined patterns and selects a response.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Parameters: input_text (str): The user input text.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Returns: str: A response generated based on the matched pattern.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2477" y="9145100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50814" y="1624039"/>
            <a:ext cx="1261784" cy="1235907"/>
            <a:chOff x="0" y="0"/>
            <a:chExt cx="7418618" cy="726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18618" cy="7266472"/>
            </a:xfrm>
            <a:custGeom>
              <a:avLst/>
              <a:gdLst/>
              <a:ahLst/>
              <a:cxnLst/>
              <a:rect l="l" t="t" r="r" b="b"/>
              <a:pathLst>
                <a:path w="7418618" h="7266472">
                  <a:moveTo>
                    <a:pt x="3709309" y="0"/>
                  </a:moveTo>
                  <a:cubicBezTo>
                    <a:pt x="1660714" y="0"/>
                    <a:pt x="0" y="1626655"/>
                    <a:pt x="0" y="3633236"/>
                  </a:cubicBezTo>
                  <a:cubicBezTo>
                    <a:pt x="0" y="5639817"/>
                    <a:pt x="1660714" y="7266472"/>
                    <a:pt x="3709309" y="7266472"/>
                  </a:cubicBezTo>
                  <a:cubicBezTo>
                    <a:pt x="5757904" y="7266472"/>
                    <a:pt x="7418618" y="5639817"/>
                    <a:pt x="7418618" y="3633236"/>
                  </a:cubicBezTo>
                  <a:cubicBezTo>
                    <a:pt x="7418618" y="1626655"/>
                    <a:pt x="5757904" y="0"/>
                    <a:pt x="3709309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981707" y="1758439"/>
            <a:ext cx="5874135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 u="sng">
                <a:solidFill>
                  <a:srgbClr val="FFFFFF"/>
                </a:solidFill>
                <a:latin typeface="Poppins"/>
              </a:rPr>
              <a:t>MAIN LOOP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1707" y="4395928"/>
            <a:ext cx="10561002" cy="320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The script enters a main loop to continuously prompt the user for input.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User input is processed by match_response function to generate a response.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</a:rPr>
              <a:t>The conversation continues until the user types "bye" to exit.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255932" y="-510547"/>
            <a:ext cx="1652447" cy="165244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2477" y="9145100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466790"/>
            <a:ext cx="1261784" cy="1235907"/>
            <a:chOff x="0" y="0"/>
            <a:chExt cx="7418618" cy="726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18618" cy="7266472"/>
            </a:xfrm>
            <a:custGeom>
              <a:avLst/>
              <a:gdLst/>
              <a:ahLst/>
              <a:cxnLst/>
              <a:rect l="l" t="t" r="r" b="b"/>
              <a:pathLst>
                <a:path w="7418618" h="7266472">
                  <a:moveTo>
                    <a:pt x="3709309" y="0"/>
                  </a:moveTo>
                  <a:cubicBezTo>
                    <a:pt x="1660714" y="0"/>
                    <a:pt x="0" y="1626655"/>
                    <a:pt x="0" y="3633236"/>
                  </a:cubicBezTo>
                  <a:cubicBezTo>
                    <a:pt x="0" y="5639817"/>
                    <a:pt x="1660714" y="7266472"/>
                    <a:pt x="3709309" y="7266472"/>
                  </a:cubicBezTo>
                  <a:cubicBezTo>
                    <a:pt x="5757904" y="7266472"/>
                    <a:pt x="7418618" y="5639817"/>
                    <a:pt x="7418618" y="3633236"/>
                  </a:cubicBezTo>
                  <a:cubicBezTo>
                    <a:pt x="7418618" y="1626655"/>
                    <a:pt x="5757904" y="0"/>
                    <a:pt x="3709309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255932" y="-510547"/>
            <a:ext cx="1652447" cy="165244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659592" y="601191"/>
            <a:ext cx="5874135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 u="sng">
                <a:solidFill>
                  <a:srgbClr val="FFFFFF"/>
                </a:solidFill>
                <a:latin typeface="Poppins"/>
              </a:rPr>
              <a:t>EXAMPLE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143105"/>
            <a:ext cx="18288000" cy="814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79312" y="2090048"/>
            <a:ext cx="1058344" cy="1058344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750087" y="2275368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78034" y="2697426"/>
            <a:ext cx="5238212" cy="176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Our Python script serves as a virtual therapist, providing support and guidance to users who may be experiencing various emotions or seeking advice.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78034" y="2023373"/>
            <a:ext cx="4875522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u="sng">
                <a:solidFill>
                  <a:srgbClr val="FFFFFF"/>
                </a:solidFill>
                <a:latin typeface="Poppins Bold"/>
              </a:rPr>
              <a:t>Accessibility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871754" y="2090048"/>
            <a:ext cx="1058344" cy="1058344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9942529" y="2275368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70476" y="2697426"/>
            <a:ext cx="5238212" cy="176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With a wide range of predefined responses, our script can address a variety of user inputs, making it adaptable to different conversation contexts and needs.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70476" y="2023373"/>
            <a:ext cx="4809579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u="sng">
                <a:solidFill>
                  <a:srgbClr val="FFFFFF"/>
                </a:solidFill>
                <a:latin typeface="Poppins Bold"/>
              </a:rPr>
              <a:t>Versatility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79312" y="4780227"/>
            <a:ext cx="1058344" cy="1058344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750087" y="4965546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178034" y="5387605"/>
            <a:ext cx="5238212" cy="141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By offering personalized responses and engaging in interactive dialogue, our script fosters user engagement and encourages open communication.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178034" y="4713552"/>
            <a:ext cx="4875522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u="sng">
                <a:solidFill>
                  <a:srgbClr val="FFFFFF"/>
                </a:solidFill>
                <a:latin typeface="Poppins Bold"/>
              </a:rPr>
              <a:t>User Engagement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871754" y="4780227"/>
            <a:ext cx="1058344" cy="1058344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9942529" y="4965546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370476" y="5387605"/>
            <a:ext cx="5238212" cy="176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Our script provides valuable resources and information, such as coping strategies for anxiety, helpline numbers for individuals in distress, enhancing its utility as a supportive tool, etc.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370476" y="4713552"/>
            <a:ext cx="4809579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u="sng">
                <a:solidFill>
                  <a:srgbClr val="FFFFFF"/>
                </a:solidFill>
                <a:latin typeface="Poppins Bold"/>
              </a:rPr>
              <a:t>Resource Provision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79312" y="7470405"/>
            <a:ext cx="1058344" cy="1058344"/>
            <a:chOff x="0" y="0"/>
            <a:chExt cx="1913890" cy="191389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750087" y="7655725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178034" y="8077783"/>
            <a:ext cx="5238212" cy="141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With a simple user interface and intuitive interaction flow, our script is easy to use for individuals seeking immediate support or guidance.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78034" y="7403730"/>
            <a:ext cx="4875522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u="sng">
                <a:solidFill>
                  <a:srgbClr val="FFFFFF"/>
                </a:solidFill>
                <a:latin typeface="Poppins Bold"/>
              </a:rPr>
              <a:t>Ease of Use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871754" y="7470405"/>
            <a:ext cx="1058344" cy="1058344"/>
            <a:chOff x="0" y="0"/>
            <a:chExt cx="1913890" cy="191389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9942529" y="7655725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370476" y="8077783"/>
            <a:ext cx="5238212" cy="176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We are committed to ongoing development and enhancement of our script, incorporating user feedback and expanding its capabilities to better serve our users.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370476" y="7403730"/>
            <a:ext cx="4809579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u="sng">
                <a:solidFill>
                  <a:srgbClr val="FFFFFF"/>
                </a:solidFill>
                <a:latin typeface="Poppins Bold"/>
              </a:rPr>
              <a:t>Continuous Improvement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0567618" y="488685"/>
            <a:ext cx="1080030" cy="1080030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6277966" y="545147"/>
            <a:ext cx="4609942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sz="5499" u="sng">
                <a:solidFill>
                  <a:srgbClr val="FFFFFF"/>
                </a:solidFill>
                <a:latin typeface="Poppins"/>
              </a:rPr>
              <a:t>CONCLUSION</a:t>
            </a:r>
          </a:p>
        </p:txBody>
      </p:sp>
      <p:sp>
        <p:nvSpPr>
          <p:cNvPr id="38" name="Freeform 38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07935" y="2844490"/>
            <a:ext cx="2859996" cy="3037070"/>
            <a:chOff x="0" y="0"/>
            <a:chExt cx="5033086" cy="53447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33086" cy="5344705"/>
            </a:xfrm>
            <a:custGeom>
              <a:avLst/>
              <a:gdLst/>
              <a:ahLst/>
              <a:cxnLst/>
              <a:rect l="l" t="t" r="r" b="b"/>
              <a:pathLst>
                <a:path w="5033086" h="5344705">
                  <a:moveTo>
                    <a:pt x="5033086" y="2672385"/>
                  </a:moveTo>
                  <a:cubicBezTo>
                    <a:pt x="5033086" y="4148224"/>
                    <a:pt x="3906369" y="5344705"/>
                    <a:pt x="2516543" y="5344705"/>
                  </a:cubicBezTo>
                  <a:cubicBezTo>
                    <a:pt x="1126697" y="5344705"/>
                    <a:pt x="0" y="4148224"/>
                    <a:pt x="0" y="2672385"/>
                  </a:cubicBezTo>
                  <a:cubicBezTo>
                    <a:pt x="0" y="1196470"/>
                    <a:pt x="1126697" y="0"/>
                    <a:pt x="2516543" y="0"/>
                  </a:cubicBezTo>
                  <a:cubicBezTo>
                    <a:pt x="3906389" y="0"/>
                    <a:pt x="5033086" y="1196470"/>
                    <a:pt x="5033086" y="2672385"/>
                  </a:cubicBezTo>
                  <a:close/>
                </a:path>
              </a:pathLst>
            </a:custGeom>
            <a:blipFill>
              <a:blip r:embed="rId4"/>
              <a:stretch>
                <a:fillRect t="-2431" b="-38081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5621540" y="2844490"/>
            <a:ext cx="2859996" cy="3037070"/>
            <a:chOff x="0" y="0"/>
            <a:chExt cx="5033086" cy="5344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33086" cy="5344705"/>
            </a:xfrm>
            <a:custGeom>
              <a:avLst/>
              <a:gdLst/>
              <a:ahLst/>
              <a:cxnLst/>
              <a:rect l="l" t="t" r="r" b="b"/>
              <a:pathLst>
                <a:path w="5033086" h="5344705">
                  <a:moveTo>
                    <a:pt x="5033086" y="2672385"/>
                  </a:moveTo>
                  <a:cubicBezTo>
                    <a:pt x="5033086" y="4148224"/>
                    <a:pt x="3906369" y="5344705"/>
                    <a:pt x="2516543" y="5344705"/>
                  </a:cubicBezTo>
                  <a:cubicBezTo>
                    <a:pt x="1126697" y="5344705"/>
                    <a:pt x="0" y="4148224"/>
                    <a:pt x="0" y="2672385"/>
                  </a:cubicBezTo>
                  <a:cubicBezTo>
                    <a:pt x="0" y="1196470"/>
                    <a:pt x="1126697" y="0"/>
                    <a:pt x="2516543" y="0"/>
                  </a:cubicBezTo>
                  <a:cubicBezTo>
                    <a:pt x="3906389" y="0"/>
                    <a:pt x="5033086" y="1196470"/>
                    <a:pt x="5033086" y="2672385"/>
                  </a:cubicBezTo>
                  <a:close/>
                </a:path>
              </a:pathLst>
            </a:custGeom>
            <a:blipFill>
              <a:blip r:embed="rId5"/>
              <a:stretch>
                <a:fillRect t="-5986" b="-5986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9807522" y="2844490"/>
            <a:ext cx="2859996" cy="3037070"/>
            <a:chOff x="0" y="0"/>
            <a:chExt cx="5033086" cy="53447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033086" cy="5344705"/>
            </a:xfrm>
            <a:custGeom>
              <a:avLst/>
              <a:gdLst/>
              <a:ahLst/>
              <a:cxnLst/>
              <a:rect l="l" t="t" r="r" b="b"/>
              <a:pathLst>
                <a:path w="5033086" h="5344705">
                  <a:moveTo>
                    <a:pt x="5033086" y="2672385"/>
                  </a:moveTo>
                  <a:cubicBezTo>
                    <a:pt x="5033086" y="4148224"/>
                    <a:pt x="3906369" y="5344705"/>
                    <a:pt x="2516543" y="5344705"/>
                  </a:cubicBezTo>
                  <a:cubicBezTo>
                    <a:pt x="1126697" y="5344705"/>
                    <a:pt x="0" y="4148224"/>
                    <a:pt x="0" y="2672385"/>
                  </a:cubicBezTo>
                  <a:cubicBezTo>
                    <a:pt x="0" y="1196470"/>
                    <a:pt x="1126697" y="0"/>
                    <a:pt x="2516543" y="0"/>
                  </a:cubicBezTo>
                  <a:cubicBezTo>
                    <a:pt x="3906389" y="0"/>
                    <a:pt x="5033086" y="1196470"/>
                    <a:pt x="5033086" y="2672385"/>
                  </a:cubicBezTo>
                  <a:close/>
                </a:path>
              </a:pathLst>
            </a:custGeom>
            <a:blipFill>
              <a:blip r:embed="rId6"/>
              <a:stretch>
                <a:fillRect t="-3456" b="-15695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095337" y="6485544"/>
            <a:ext cx="3485193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u="sng">
                <a:solidFill>
                  <a:srgbClr val="FFFFFF"/>
                </a:solidFill>
                <a:latin typeface="Poppins Bold"/>
              </a:rPr>
              <a:t>Khusi Gupta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5337" y="7010944"/>
            <a:ext cx="3485193" cy="10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Project Manager, Backend Coding, User Experience (UX) Designer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5510" y="8235979"/>
            <a:ext cx="2289114" cy="723908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6228590" y="1028700"/>
            <a:ext cx="1080030" cy="108003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4020069" y="2844490"/>
            <a:ext cx="2859996" cy="3037070"/>
            <a:chOff x="0" y="0"/>
            <a:chExt cx="5033086" cy="534470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33086" cy="5344705"/>
            </a:xfrm>
            <a:custGeom>
              <a:avLst/>
              <a:gdLst/>
              <a:ahLst/>
              <a:cxnLst/>
              <a:rect l="l" t="t" r="r" b="b"/>
              <a:pathLst>
                <a:path w="5033086" h="5344705">
                  <a:moveTo>
                    <a:pt x="5033086" y="2672385"/>
                  </a:moveTo>
                  <a:cubicBezTo>
                    <a:pt x="5033086" y="4148224"/>
                    <a:pt x="3906369" y="5344705"/>
                    <a:pt x="2516543" y="5344705"/>
                  </a:cubicBezTo>
                  <a:cubicBezTo>
                    <a:pt x="1126697" y="5344705"/>
                    <a:pt x="0" y="4148224"/>
                    <a:pt x="0" y="2672385"/>
                  </a:cubicBezTo>
                  <a:cubicBezTo>
                    <a:pt x="0" y="1196470"/>
                    <a:pt x="1126697" y="0"/>
                    <a:pt x="2516543" y="0"/>
                  </a:cubicBezTo>
                  <a:cubicBezTo>
                    <a:pt x="3906389" y="0"/>
                    <a:pt x="5033086" y="1196470"/>
                    <a:pt x="5033086" y="2672385"/>
                  </a:cubicBezTo>
                  <a:close/>
                </a:path>
              </a:pathLst>
            </a:custGeom>
            <a:blipFill>
              <a:blip r:embed="rId8"/>
              <a:stretch>
                <a:fillRect b="-13615"/>
              </a:stretch>
            </a:blip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6982" y="8235979"/>
            <a:ext cx="2289114" cy="72390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2964" y="8235979"/>
            <a:ext cx="2289114" cy="72390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377" y="8235979"/>
            <a:ext cx="2289114" cy="723908"/>
          </a:xfrm>
          <a:prstGeom prst="rect">
            <a:avLst/>
          </a:prstGeom>
        </p:spPr>
      </p:pic>
      <p:sp>
        <p:nvSpPr>
          <p:cNvPr id="21" name="Freeform 21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999"/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5763294" y="6485544"/>
            <a:ext cx="2576487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u="sng">
                <a:solidFill>
                  <a:srgbClr val="FFFFFF"/>
                </a:solidFill>
                <a:latin typeface="Poppins Bold"/>
              </a:rPr>
              <a:t>Navraj Chettri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308942" y="7010944"/>
            <a:ext cx="3485193" cy="10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 Documentation Specialist, GUI , Content Writer &amp; Overall Development.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981552" y="6485544"/>
            <a:ext cx="2511938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u="sng">
                <a:solidFill>
                  <a:srgbClr val="FFFFFF"/>
                </a:solidFill>
                <a:latin typeface="Poppins Bold"/>
              </a:rPr>
              <a:t>Shruti Darshan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451959" y="1085162"/>
            <a:ext cx="8085930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sz="5499" u="sng">
                <a:solidFill>
                  <a:srgbClr val="FFFFFF"/>
                </a:solidFill>
                <a:latin typeface="Poppins"/>
              </a:rPr>
              <a:t>MEET OUR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941269" y="6485544"/>
            <a:ext cx="301759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u="sng">
                <a:solidFill>
                  <a:srgbClr val="FFFFFF"/>
                </a:solidFill>
                <a:latin typeface="Poppins Bold"/>
              </a:rPr>
              <a:t>Shikhar Sondhiya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07470" y="7010944"/>
            <a:ext cx="3485193" cy="10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Software Engineer, Marketing &amp; Outreach Co-ordinator.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94924" y="7184807"/>
            <a:ext cx="3485193" cy="71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Quality Assurance Engineer, Data Specialist.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453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Poppins</vt:lpstr>
      <vt:lpstr>Poppins Bold</vt:lpstr>
      <vt:lpstr>Open Sans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THERAPIST CHATBOT DOCUMENTATION</dc:title>
  <dc:creator>Navraj Chettri</dc:creator>
  <cp:lastModifiedBy>acer</cp:lastModifiedBy>
  <cp:revision>4</cp:revision>
  <dcterms:created xsi:type="dcterms:W3CDTF">2006-08-16T00:00:00Z</dcterms:created>
  <dcterms:modified xsi:type="dcterms:W3CDTF">2024-03-11T17:59:56Z</dcterms:modified>
  <dc:identifier>DAF-1jAUjqk</dc:identifier>
</cp:coreProperties>
</file>