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8" r:id="rId9"/>
    <p:sldId id="261" r:id="rId10"/>
    <p:sldId id="265" r:id="rId11"/>
    <p:sldId id="266" r:id="rId12"/>
    <p:sldId id="267" r:id="rId13"/>
    <p:sldId id="280" r:id="rId14"/>
    <p:sldId id="281" r:id="rId15"/>
    <p:sldId id="271" r:id="rId16"/>
    <p:sldId id="269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74" r:id="rId25"/>
    <p:sldId id="283" r:id="rId26"/>
    <p:sldId id="284" r:id="rId27"/>
    <p:sldId id="285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54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31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77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891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981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0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44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0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5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2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5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64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0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3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8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8EE1-8DF4-4383-9589-9114EBB5D150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EA7077-45BA-487D-B2AA-1A49C58A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4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9UZuRsAW_o" TargetMode="External"/><Relationship Id="rId3" Type="http://schemas.openxmlformats.org/officeDocument/2006/relationships/hyperlink" Target="https://www.baeldung.com/mockito-annotations" TargetMode="External"/><Relationship Id="rId7" Type="http://schemas.openxmlformats.org/officeDocument/2006/relationships/hyperlink" Target="https://youtu.be/7mZqJShu_3c" TargetMode="External"/><Relationship Id="rId12" Type="http://schemas.openxmlformats.org/officeDocument/2006/relationships/hyperlink" Target="https://www.testcontainers.org/modules/databases/postgres/" TargetMode="External"/><Relationship Id="rId2" Type="http://schemas.openxmlformats.org/officeDocument/2006/relationships/hyperlink" Target="https://martinfowler.com/articles/microservice-tes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parameterized-tests-junit-5" TargetMode="External"/><Relationship Id="rId11" Type="http://schemas.openxmlformats.org/officeDocument/2006/relationships/hyperlink" Target="https://cloud.spring.io/spring-cloud-contract/2.1.x/multi/multi__spring_cloud_contract_wiremock.html" TargetMode="External"/><Relationship Id="rId5" Type="http://schemas.openxmlformats.org/officeDocument/2006/relationships/hyperlink" Target="https://www.baeldung.com/junit-5" TargetMode="External"/><Relationship Id="rId10" Type="http://schemas.openxmlformats.org/officeDocument/2006/relationships/hyperlink" Target="https://wiremock.org/" TargetMode="External"/><Relationship Id="rId4" Type="http://schemas.openxmlformats.org/officeDocument/2006/relationships/hyperlink" Target="https://junit.org/junit5/docs/current/user-guide/" TargetMode="External"/><Relationship Id="rId9" Type="http://schemas.openxmlformats.org/officeDocument/2006/relationships/hyperlink" Target="https://rieckpil.de/spring-boot-testing-mockmvc-vs-webtestclient-vs-testresttemplate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0526" y="2404531"/>
            <a:ext cx="8655694" cy="1646302"/>
          </a:xfrm>
        </p:spPr>
        <p:txBody>
          <a:bodyPr/>
          <a:lstStyle/>
          <a:p>
            <a:pPr algn="ctr"/>
            <a:r>
              <a:rPr lang="ru-RU" dirty="0" smtClean="0"/>
              <a:t>Тестирование вместе с </a:t>
            </a:r>
            <a:r>
              <a:rPr lang="en-US" dirty="0" err="1" smtClean="0"/>
              <a:t>SpringBoot</a:t>
            </a:r>
            <a:r>
              <a:rPr lang="en-US" dirty="0" smtClean="0"/>
              <a:t>. </a:t>
            </a:r>
            <a:r>
              <a:rPr lang="ru-RU" dirty="0" smtClean="0"/>
              <a:t>Часть </a:t>
            </a:r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2233" y="4137919"/>
            <a:ext cx="7766936" cy="1096899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Наврузшоев Дэниэль Артурович</a:t>
            </a:r>
            <a:endParaRPr lang="ru-RU" dirty="0"/>
          </a:p>
          <a:p>
            <a:r>
              <a:rPr lang="ru-RU" dirty="0" smtClean="0"/>
              <a:t>Команда</a:t>
            </a:r>
            <a:r>
              <a:rPr lang="en-US" dirty="0" smtClean="0"/>
              <a:t>: </a:t>
            </a:r>
            <a:r>
              <a:rPr lang="ru-RU" dirty="0" smtClean="0"/>
              <a:t>ЗКПК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49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Модульные тесты </a:t>
            </a:r>
            <a:r>
              <a:rPr lang="en-US" dirty="0" smtClean="0"/>
              <a:t>– Junit 5</a:t>
            </a:r>
            <a:endParaRPr lang="ru-RU" dirty="0"/>
          </a:p>
        </p:txBody>
      </p:sp>
      <p:pic>
        <p:nvPicPr>
          <p:cNvPr id="3076" name="Picture 4" descr="Archived | The JUnit 5 Jupiter API - IBM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95" y="1406013"/>
            <a:ext cx="6118484" cy="526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72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Модульные тесты </a:t>
            </a:r>
            <a:r>
              <a:rPr lang="en-US" dirty="0" smtClean="0"/>
              <a:t>– Junit 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0" y="1930399"/>
            <a:ext cx="4220568" cy="13776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80" y="4223666"/>
            <a:ext cx="876422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963" cy="1320800"/>
          </a:xfrm>
        </p:spPr>
        <p:txBody>
          <a:bodyPr/>
          <a:lstStyle/>
          <a:p>
            <a:r>
              <a:rPr lang="ru-RU" dirty="0" smtClean="0"/>
              <a:t>Интеграционные тесты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5486" y="2237670"/>
            <a:ext cx="2808543" cy="3880773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SpringBootTest</a:t>
            </a:r>
            <a:endParaRPr lang="ru-RU" dirty="0" smtClean="0"/>
          </a:p>
          <a:p>
            <a:r>
              <a:rPr lang="en-US" b="1" dirty="0" smtClean="0"/>
              <a:t>@</a:t>
            </a:r>
            <a:r>
              <a:rPr lang="en-US" dirty="0" err="1" smtClean="0"/>
              <a:t>WebMvcTest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DataJpaTest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DataCassandraTest</a:t>
            </a:r>
            <a:endParaRPr lang="en-US" dirty="0" smtClean="0"/>
          </a:p>
          <a:p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en-US" dirty="0" smtClean="0"/>
              <a:t>.</a:t>
            </a:r>
            <a:r>
              <a:rPr lang="ru-RU" dirty="0" smtClean="0"/>
              <a:t> И </a:t>
            </a:r>
            <a:r>
              <a:rPr lang="ru-RU" dirty="0" err="1" smtClean="0"/>
              <a:t>тп</a:t>
            </a:r>
            <a:r>
              <a:rPr lang="en-US" dirty="0" smtClean="0"/>
              <a:t>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30" y="1556852"/>
            <a:ext cx="6810375" cy="447675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2630078" y="1308678"/>
            <a:ext cx="2335448" cy="48097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12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96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Интеграционные тесты </a:t>
            </a:r>
            <a:r>
              <a:rPr lang="en-US" dirty="0" smtClean="0"/>
              <a:t>– Web.</a:t>
            </a:r>
            <a:br>
              <a:rPr lang="en-US" dirty="0" smtClean="0"/>
            </a:br>
            <a:r>
              <a:rPr lang="en-US" dirty="0" err="1" smtClean="0"/>
              <a:t>MockMvc</a:t>
            </a:r>
            <a:r>
              <a:rPr lang="en-US" dirty="0" smtClean="0"/>
              <a:t> vs </a:t>
            </a:r>
            <a:r>
              <a:rPr lang="en-US" dirty="0" err="1" smtClean="0"/>
              <a:t>TestRestTemplate</a:t>
            </a:r>
            <a:r>
              <a:rPr lang="en-US" dirty="0" smtClean="0"/>
              <a:t> vs </a:t>
            </a:r>
            <a:r>
              <a:rPr lang="en-US" dirty="0" err="1" smtClean="0"/>
              <a:t>WebTestClient</a:t>
            </a:r>
            <a:endParaRPr lang="ru-RU" dirty="0"/>
          </a:p>
        </p:txBody>
      </p:sp>
      <p:pic>
        <p:nvPicPr>
          <p:cNvPr id="13314" name="Picture 2" descr="MockMvc WebTestClient TestRestTemplate Сравн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1" y="2215299"/>
            <a:ext cx="9407910" cy="349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2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Интеграционные тесты </a:t>
            </a:r>
            <a:r>
              <a:rPr lang="en-US" dirty="0"/>
              <a:t>– Web.</a:t>
            </a:r>
            <a:br>
              <a:rPr lang="en-US" dirty="0"/>
            </a:br>
            <a:r>
              <a:rPr lang="ru-RU" dirty="0" smtClean="0"/>
              <a:t>Настройка </a:t>
            </a:r>
            <a:r>
              <a:rPr lang="en-US" dirty="0" err="1" smtClean="0"/>
              <a:t>WebTestClient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343803"/>
            <a:ext cx="8183117" cy="20195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9" y="3056906"/>
            <a:ext cx="929769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2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963" cy="1320800"/>
          </a:xfrm>
        </p:spPr>
        <p:txBody>
          <a:bodyPr/>
          <a:lstStyle/>
          <a:p>
            <a:r>
              <a:rPr lang="ru-RU" dirty="0" smtClean="0"/>
              <a:t>Интеграционные тесты </a:t>
            </a:r>
            <a:r>
              <a:rPr lang="en-US" dirty="0" smtClean="0"/>
              <a:t>– Client.</a:t>
            </a:r>
            <a:br>
              <a:rPr lang="en-US" dirty="0" smtClean="0"/>
            </a:br>
            <a:r>
              <a:rPr lang="en-US" dirty="0" err="1" smtClean="0"/>
              <a:t>WireMock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Spring Cloud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79480" y="2170421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WireMock</a:t>
            </a:r>
            <a:r>
              <a:rPr lang="en-US" dirty="0" smtClean="0"/>
              <a:t> –</a:t>
            </a:r>
            <a:r>
              <a:rPr lang="ru-RU" dirty="0" smtClean="0"/>
              <a:t> это</a:t>
            </a:r>
            <a:r>
              <a:rPr lang="ru-RU" dirty="0"/>
              <a:t> мощный инструмент, с помощью которого можно воспроизвести практически любое поведение HTTP </a:t>
            </a:r>
            <a:r>
              <a:rPr lang="ru-RU" dirty="0" smtClean="0"/>
              <a:t>веб-сервиса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/>
              <a:t>Веб-сервисы могут быть не всегда доступны из-за технических обновлений, подвержены перегрузкам или ошибкам сетевых протоколов;</a:t>
            </a:r>
          </a:p>
          <a:p>
            <a:r>
              <a:rPr lang="ru-RU" dirty="0"/>
              <a:t>Если поставщик сервиса находится далеко, сетевая среда нестабильная и при вызове сервиса происходит задержка, то время прохождения тестов может значительно увеличиваться;</a:t>
            </a:r>
          </a:p>
          <a:p>
            <a:r>
              <a:rPr lang="ru-RU" dirty="0"/>
              <a:t>Тесты покрывают не все возможные варианты ответов сервиса. Не всегда есть возможность получить некоторые ответы от реального веб-сервиса и промоделировать все рабочие ситуации — следовательно, максимально полно протестировать взаимодействие;</a:t>
            </a:r>
          </a:p>
          <a:p>
            <a:r>
              <a:rPr lang="ru-RU" dirty="0"/>
              <a:t>Не всегда можно воспроизвести нестандартные ситуации с реальным веб-сервисом, например эмуляция различных ошибок в HTTP протоколе, эмуляция задержки на уровне сетевого соединения;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07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963" cy="1320800"/>
          </a:xfrm>
        </p:spPr>
        <p:txBody>
          <a:bodyPr/>
          <a:lstStyle/>
          <a:p>
            <a:r>
              <a:rPr lang="ru-RU" dirty="0" smtClean="0"/>
              <a:t>Интеграционные тесты </a:t>
            </a:r>
            <a:r>
              <a:rPr lang="en-US" dirty="0" smtClean="0"/>
              <a:t>– Client.</a:t>
            </a:r>
            <a:br>
              <a:rPr lang="en-US" dirty="0" smtClean="0"/>
            </a:br>
            <a:r>
              <a:rPr lang="en-US" dirty="0" err="1" smtClean="0"/>
              <a:t>WireMock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Spring Cloud.</a:t>
            </a:r>
            <a:r>
              <a:rPr lang="en-US" dirty="0"/>
              <a:t> </a:t>
            </a:r>
            <a:r>
              <a:rPr lang="ru-RU" dirty="0" smtClean="0"/>
              <a:t>Конфигурация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5015" y="2322820"/>
            <a:ext cx="1132403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dependencyManagement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imports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mavenBom</a:t>
            </a:r>
            <a:r>
              <a:rPr lang="en-US" dirty="0"/>
              <a:t>("</a:t>
            </a:r>
            <a:r>
              <a:rPr lang="en-US" dirty="0" err="1"/>
              <a:t>org.springframework.cloud:spring-cloud-dependencies</a:t>
            </a:r>
            <a:r>
              <a:rPr lang="en-US" dirty="0"/>
              <a:t>:${property("</a:t>
            </a:r>
            <a:r>
              <a:rPr lang="en-US" dirty="0" err="1"/>
              <a:t>springCloudVersion</a:t>
            </a:r>
            <a:r>
              <a:rPr lang="en-US" dirty="0"/>
              <a:t>")}")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dependencies {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testImplementation</a:t>
            </a:r>
            <a:r>
              <a:rPr lang="en-US" dirty="0"/>
              <a:t>("</a:t>
            </a:r>
            <a:r>
              <a:rPr lang="en-US" dirty="0" err="1"/>
              <a:t>org.springframework.cloud:spring-cloud-contract-wiremock</a:t>
            </a:r>
            <a:r>
              <a:rPr lang="en-US" dirty="0" smtClean="0"/>
              <a:t>")</a:t>
            </a:r>
            <a:br>
              <a:rPr lang="en-US" dirty="0" smtClean="0"/>
            </a:b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Объект 7"/>
          <p:cNvSpPr txBox="1">
            <a:spLocks/>
          </p:cNvSpPr>
          <p:nvPr/>
        </p:nvSpPr>
        <p:spPr>
          <a:xfrm>
            <a:off x="931880" y="232282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65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963" cy="1320800"/>
          </a:xfrm>
        </p:spPr>
        <p:txBody>
          <a:bodyPr/>
          <a:lstStyle/>
          <a:p>
            <a:r>
              <a:rPr lang="ru-RU" dirty="0" smtClean="0"/>
              <a:t>Интеграционные тесты </a:t>
            </a:r>
            <a:r>
              <a:rPr lang="en-US" dirty="0" smtClean="0"/>
              <a:t>– Client.</a:t>
            </a:r>
            <a:br>
              <a:rPr lang="en-US" dirty="0" smtClean="0"/>
            </a:br>
            <a:r>
              <a:rPr lang="en-US" dirty="0" err="1" smtClean="0"/>
              <a:t>WireMock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Spring Cloud.</a:t>
            </a:r>
            <a:r>
              <a:rPr lang="en-US" dirty="0"/>
              <a:t> </a:t>
            </a:r>
            <a:r>
              <a:rPr lang="ru-RU" dirty="0" smtClean="0"/>
              <a:t>Конфигурация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566219"/>
            <a:ext cx="9790113" cy="2905196"/>
          </a:xfrm>
          <a:prstGeom prst="rect">
            <a:avLst/>
          </a:prstGeom>
        </p:spPr>
      </p:pic>
      <p:sp>
        <p:nvSpPr>
          <p:cNvPr id="6" name="Объект 7"/>
          <p:cNvSpPr txBox="1">
            <a:spLocks/>
          </p:cNvSpPr>
          <p:nvPr/>
        </p:nvSpPr>
        <p:spPr>
          <a:xfrm>
            <a:off x="931880" y="232282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22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963" cy="1320800"/>
          </a:xfrm>
        </p:spPr>
        <p:txBody>
          <a:bodyPr/>
          <a:lstStyle/>
          <a:p>
            <a:r>
              <a:rPr lang="ru-RU" dirty="0" smtClean="0"/>
              <a:t>Компонентные тесты</a:t>
            </a:r>
            <a:endParaRPr lang="ru-RU" dirty="0"/>
          </a:p>
        </p:txBody>
      </p:sp>
      <p:sp>
        <p:nvSpPr>
          <p:cNvPr id="6" name="Объект 7"/>
          <p:cNvSpPr txBox="1">
            <a:spLocks/>
          </p:cNvSpPr>
          <p:nvPr/>
        </p:nvSpPr>
        <p:spPr>
          <a:xfrm>
            <a:off x="931880" y="232282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1547848"/>
            <a:ext cx="8596668" cy="478916"/>
          </a:xfrm>
        </p:spPr>
        <p:txBody>
          <a:bodyPr/>
          <a:lstStyle/>
          <a:p>
            <a:r>
              <a:rPr lang="ru-RU" dirty="0" smtClean="0"/>
              <a:t>Используем </a:t>
            </a:r>
            <a:r>
              <a:rPr lang="en-US" dirty="0" smtClean="0"/>
              <a:t>@</a:t>
            </a:r>
            <a:r>
              <a:rPr lang="en-US" dirty="0" err="1" smtClean="0"/>
              <a:t>SpringBootTest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15" y="2053067"/>
            <a:ext cx="6314100" cy="41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9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</a:t>
            </a:r>
            <a:r>
              <a:rPr lang="ru-RU" dirty="0" smtClean="0"/>
              <a:t>заказчика</a:t>
            </a:r>
            <a:r>
              <a:rPr lang="en-US" dirty="0" smtClean="0"/>
              <a:t> </a:t>
            </a:r>
            <a:r>
              <a:rPr lang="en-US" dirty="0" smtClean="0"/>
              <a:t>v2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9982"/>
            <a:ext cx="8596668" cy="3880773"/>
          </a:xfrm>
        </p:spPr>
        <p:txBody>
          <a:bodyPr/>
          <a:lstStyle/>
          <a:p>
            <a:r>
              <a:rPr lang="ru-RU" sz="2000" dirty="0" smtClean="0"/>
              <a:t>Добавить следующие</a:t>
            </a:r>
            <a:r>
              <a:rPr lang="en-US" sz="2000" dirty="0" smtClean="0"/>
              <a:t> </a:t>
            </a:r>
            <a:r>
              <a:rPr lang="ru-RU" sz="2000" dirty="0" smtClean="0"/>
              <a:t>запросы</a:t>
            </a:r>
            <a:r>
              <a:rPr lang="en-US" sz="2000" dirty="0" smtClean="0"/>
              <a:t>:</a:t>
            </a:r>
          </a:p>
          <a:p>
            <a:r>
              <a:rPr lang="ru-RU" sz="2000" dirty="0" smtClean="0"/>
              <a:t>Запрос</a:t>
            </a:r>
            <a:r>
              <a:rPr lang="en-US" sz="2000" dirty="0" smtClean="0"/>
              <a:t>,</a:t>
            </a:r>
            <a:r>
              <a:rPr lang="ru-RU" sz="2000" dirty="0" smtClean="0"/>
              <a:t> который на вход принимает идентификатор пользователя и сумму инвестиции</a:t>
            </a:r>
            <a:r>
              <a:rPr lang="en-US" sz="2000" dirty="0" smtClean="0"/>
              <a:t> </a:t>
            </a:r>
            <a:r>
              <a:rPr lang="ru-RU" sz="2000" dirty="0" smtClean="0"/>
              <a:t>и сохраняет ее в базе</a:t>
            </a:r>
            <a:r>
              <a:rPr lang="en-US" sz="2000" dirty="0" smtClean="0"/>
              <a:t>,</a:t>
            </a:r>
            <a:r>
              <a:rPr lang="ru-RU" sz="2000" dirty="0" smtClean="0"/>
              <a:t> а на выходе </a:t>
            </a:r>
            <a:r>
              <a:rPr lang="ru-RU" sz="2000" dirty="0"/>
              <a:t>возвращает идентификатор </a:t>
            </a:r>
            <a:r>
              <a:rPr lang="ru-RU" sz="2000" dirty="0" smtClean="0"/>
              <a:t>записи в базе</a:t>
            </a:r>
          </a:p>
          <a:p>
            <a:r>
              <a:rPr lang="ru-RU" sz="2000" dirty="0" smtClean="0"/>
              <a:t>Запрос</a:t>
            </a:r>
            <a:r>
              <a:rPr lang="en-US" sz="2000" dirty="0" smtClean="0"/>
              <a:t>,</a:t>
            </a:r>
            <a:r>
              <a:rPr lang="ru-RU" sz="2000" dirty="0" smtClean="0"/>
              <a:t> который возвращает все инвестиции пользователя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9222" name="Picture 6" descr="Нельзя так просто взять и проигнорировать требования заказчика!, Мем Нельзя просто так взять и (Боромир мем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11" y="3737036"/>
            <a:ext cx="48482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50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83517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Польза тестов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Разновидности </a:t>
            </a:r>
            <a:r>
              <a:rPr lang="ru-RU" dirty="0" smtClean="0"/>
              <a:t>тестов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Пирамида тестов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Junit5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что это за зверь?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Напишем модульный тест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Напишем интеграционный тест</a:t>
            </a:r>
            <a:r>
              <a:rPr lang="en-US" dirty="0" smtClean="0"/>
              <a:t> </a:t>
            </a:r>
            <a:r>
              <a:rPr lang="ru-RU" dirty="0" smtClean="0"/>
              <a:t>для входящего слоя</a:t>
            </a:r>
          </a:p>
          <a:p>
            <a:pPr>
              <a:buFont typeface="+mj-lt"/>
              <a:buAutoNum type="arabicPeriod"/>
            </a:pPr>
            <a:r>
              <a:rPr lang="ru-RU" dirty="0"/>
              <a:t>Напишем интеграционный тест</a:t>
            </a:r>
            <a:r>
              <a:rPr lang="en-US" dirty="0"/>
              <a:t> </a:t>
            </a:r>
            <a:r>
              <a:rPr lang="ru-RU" dirty="0" smtClean="0"/>
              <a:t>для </a:t>
            </a:r>
            <a:r>
              <a:rPr lang="ru-RU" dirty="0"/>
              <a:t>исходящего </a:t>
            </a:r>
            <a:r>
              <a:rPr lang="ru-RU" dirty="0" smtClean="0"/>
              <a:t>слоя(</a:t>
            </a:r>
            <a:r>
              <a:rPr lang="en-US" dirty="0" err="1" smtClean="0"/>
              <a:t>WireMock</a:t>
            </a:r>
            <a:r>
              <a:rPr lang="ru-RU" dirty="0" smtClean="0"/>
              <a:t>)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Напишем компонентный тест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ru-RU" dirty="0"/>
              <a:t>Напишем интеграционный тест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smtClean="0"/>
              <a:t>базы данных(</a:t>
            </a:r>
            <a:r>
              <a:rPr lang="en-US" dirty="0" err="1" smtClean="0"/>
              <a:t>TestContainers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+mj-lt"/>
              <a:buAutoNum type="arabicPeriod"/>
            </a:pPr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2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917" y="93743"/>
            <a:ext cx="8596668" cy="1320800"/>
          </a:xfrm>
        </p:spPr>
        <p:txBody>
          <a:bodyPr/>
          <a:lstStyle/>
          <a:p>
            <a:r>
              <a:rPr lang="ru-RU" dirty="0" smtClean="0"/>
              <a:t>Требования </a:t>
            </a:r>
            <a:r>
              <a:rPr lang="ru-RU" dirty="0" smtClean="0"/>
              <a:t>заказчика</a:t>
            </a:r>
            <a:r>
              <a:rPr lang="en-US" dirty="0" smtClean="0"/>
              <a:t> </a:t>
            </a:r>
            <a:r>
              <a:rPr lang="en-US" dirty="0" smtClean="0"/>
              <a:t>v2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78" y="641021"/>
            <a:ext cx="5858163" cy="33170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89" y="3958037"/>
            <a:ext cx="7389892" cy="27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65083"/>
            <a:ext cx="8596668" cy="1320800"/>
          </a:xfrm>
        </p:spPr>
        <p:txBody>
          <a:bodyPr/>
          <a:lstStyle/>
          <a:p>
            <a:r>
              <a:rPr lang="ru-RU" dirty="0" smtClean="0"/>
              <a:t>Интеграционный тест </a:t>
            </a:r>
            <a:r>
              <a:rPr lang="en-US" dirty="0" smtClean="0"/>
              <a:t>– </a:t>
            </a:r>
            <a:r>
              <a:rPr lang="en-US" dirty="0" err="1" smtClean="0"/>
              <a:t>DataBase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40007" y="1666543"/>
            <a:ext cx="4950468" cy="4988781"/>
          </a:xfrm>
        </p:spPr>
        <p:txBody>
          <a:bodyPr>
            <a:normAutofit/>
          </a:bodyPr>
          <a:lstStyle/>
          <a:p>
            <a:r>
              <a:rPr lang="ru-RU" dirty="0" err="1"/>
              <a:t>Testcontainers</a:t>
            </a:r>
            <a:r>
              <a:rPr lang="ru-RU" dirty="0"/>
              <a:t> — ценный инструмент для </a:t>
            </a:r>
            <a:r>
              <a:rPr lang="ru-RU" dirty="0" err="1"/>
              <a:t>Java</a:t>
            </a:r>
            <a:r>
              <a:rPr lang="ru-RU" dirty="0"/>
              <a:t>-разработчиков и </a:t>
            </a:r>
            <a:r>
              <a:rPr lang="ru-RU" dirty="0" err="1"/>
              <a:t>автоматизаторов</a:t>
            </a:r>
            <a:r>
              <a:rPr lang="ru-RU" dirty="0"/>
              <a:t>, которые хотят изолировать свои тесты и запускать их в чистой среде. Это могут быть базы данных SQL, </a:t>
            </a:r>
            <a:r>
              <a:rPr lang="ru-RU" dirty="0" err="1"/>
              <a:t>NoSQL</a:t>
            </a:r>
            <a:r>
              <a:rPr lang="ru-RU" dirty="0"/>
              <a:t>, брокеры сообщений или любые </a:t>
            </a:r>
            <a:r>
              <a:rPr lang="ru-RU" dirty="0" err="1"/>
              <a:t>контейнеризированные</a:t>
            </a:r>
            <a:r>
              <a:rPr lang="ru-RU" dirty="0"/>
              <a:t> службы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Как работает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Вовремя запуска тесты поднимается докер-контейнер</a:t>
            </a:r>
            <a:r>
              <a:rPr lang="en-US" dirty="0" smtClean="0"/>
              <a:t>,</a:t>
            </a:r>
            <a:r>
              <a:rPr lang="ru-RU" dirty="0" smtClean="0"/>
              <a:t> который поднимает нужный </a:t>
            </a:r>
            <a:r>
              <a:rPr lang="ru-RU" dirty="0" err="1" smtClean="0"/>
              <a:t>инстанс</a:t>
            </a:r>
            <a:r>
              <a:rPr lang="ru-RU" dirty="0" smtClean="0"/>
              <a:t> базы</a:t>
            </a:r>
            <a:r>
              <a:rPr lang="en-US" dirty="0" smtClean="0"/>
              <a:t>/</a:t>
            </a:r>
            <a:r>
              <a:rPr lang="ru-RU" dirty="0" smtClean="0"/>
              <a:t>брокера сообщений</a:t>
            </a:r>
          </a:p>
          <a:p>
            <a:pPr lvl="1"/>
            <a:r>
              <a:rPr lang="ru-RU" dirty="0" smtClean="0"/>
              <a:t>Запускаются тесты вместе</a:t>
            </a:r>
            <a:r>
              <a:rPr lang="en-US" dirty="0" smtClean="0"/>
              <a:t>,</a:t>
            </a:r>
            <a:r>
              <a:rPr lang="ru-RU" dirty="0" smtClean="0"/>
              <a:t> которые обращаются в эти самые контейнеры </a:t>
            </a:r>
          </a:p>
          <a:p>
            <a:pPr lvl="1"/>
            <a:r>
              <a:rPr lang="ru-RU" dirty="0" smtClean="0"/>
              <a:t>После завершения тестов контейнер умирает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75" y="1993565"/>
            <a:ext cx="7101525" cy="37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65083"/>
            <a:ext cx="8596668" cy="1320800"/>
          </a:xfrm>
        </p:spPr>
        <p:txBody>
          <a:bodyPr/>
          <a:lstStyle/>
          <a:p>
            <a:r>
              <a:rPr lang="ru-RU" dirty="0" smtClean="0"/>
              <a:t>Интеграционный тест </a:t>
            </a:r>
            <a:r>
              <a:rPr lang="en-US" dirty="0" smtClean="0"/>
              <a:t>– </a:t>
            </a:r>
            <a:r>
              <a:rPr lang="en-US" dirty="0" err="1" smtClean="0"/>
              <a:t>DataBase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Конфигурация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85103" y="1885883"/>
            <a:ext cx="11511523" cy="4988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dependencyManagement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imports 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mavenBom</a:t>
            </a:r>
            <a:r>
              <a:rPr lang="en-US" dirty="0"/>
              <a:t>("</a:t>
            </a:r>
            <a:r>
              <a:rPr lang="en-US" dirty="0" err="1"/>
              <a:t>org.testcontainers:testcontainers-bom</a:t>
            </a:r>
            <a:r>
              <a:rPr lang="en-US" dirty="0"/>
              <a:t>:${property("</a:t>
            </a:r>
            <a:r>
              <a:rPr lang="en-US" dirty="0" err="1"/>
              <a:t>testcontainersVersion</a:t>
            </a:r>
            <a:r>
              <a:rPr lang="en-US" dirty="0"/>
              <a:t>")}")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dependencies </a:t>
            </a: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…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testImplementation</a:t>
            </a:r>
            <a:r>
              <a:rPr lang="en-US" dirty="0"/>
              <a:t>("</a:t>
            </a:r>
            <a:r>
              <a:rPr lang="en-US" dirty="0" err="1"/>
              <a:t>org.testcontainers:junit-jupiter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testImplementation</a:t>
            </a:r>
            <a:r>
              <a:rPr lang="en-US" dirty="0"/>
              <a:t>("</a:t>
            </a:r>
            <a:r>
              <a:rPr lang="en-US" dirty="0" err="1"/>
              <a:t>org.testcontainers:kafka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testImplementation</a:t>
            </a:r>
            <a:r>
              <a:rPr lang="en-US" dirty="0"/>
              <a:t>("</a:t>
            </a:r>
            <a:r>
              <a:rPr lang="en-US" dirty="0" err="1"/>
              <a:t>org.testcontainers:postgresql</a:t>
            </a:r>
            <a:r>
              <a:rPr lang="en-US" dirty="0"/>
              <a:t>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41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65083"/>
            <a:ext cx="8596668" cy="1320800"/>
          </a:xfrm>
        </p:spPr>
        <p:txBody>
          <a:bodyPr/>
          <a:lstStyle/>
          <a:p>
            <a:r>
              <a:rPr lang="ru-RU" dirty="0" smtClean="0"/>
              <a:t>Интеграционный тест </a:t>
            </a:r>
            <a:r>
              <a:rPr lang="en-US" dirty="0" smtClean="0"/>
              <a:t>– </a:t>
            </a:r>
            <a:r>
              <a:rPr lang="en-US" dirty="0" err="1" smtClean="0"/>
              <a:t>DataBase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Конфигурация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26761"/>
            <a:ext cx="10123167" cy="12884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82" y="3697878"/>
            <a:ext cx="6233700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8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17369"/>
            <a:ext cx="8800963" cy="1320800"/>
          </a:xfrm>
        </p:spPr>
        <p:txBody>
          <a:bodyPr/>
          <a:lstStyle/>
          <a:p>
            <a:r>
              <a:rPr lang="ru-RU" dirty="0" smtClean="0"/>
              <a:t>Полезная литература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Объект 7"/>
          <p:cNvSpPr txBox="1">
            <a:spLocks/>
          </p:cNvSpPr>
          <p:nvPr/>
        </p:nvSpPr>
        <p:spPr>
          <a:xfrm>
            <a:off x="931880" y="232282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2486" y="977769"/>
            <a:ext cx="11019934" cy="4694549"/>
          </a:xfrm>
        </p:spPr>
        <p:txBody>
          <a:bodyPr>
            <a:noAutofit/>
          </a:bodyPr>
          <a:lstStyle/>
          <a:p>
            <a:r>
              <a:rPr lang="en-US" sz="1600" dirty="0">
                <a:hlinkClick r:id="rId2"/>
              </a:rPr>
              <a:t>https://martinfowler.com/articles/microservice-testing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/>
          </a:p>
          <a:p>
            <a:r>
              <a:rPr lang="en-US" sz="1600" dirty="0" smtClean="0"/>
              <a:t>Junit: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www.baeldung.com/mockito-annotations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https://junit.org/junit5/docs/current/user-guide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www.baeldung.com/junit-5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www.baeldung.com/parameterized-tests-junit-5</a:t>
            </a:r>
            <a:endParaRPr lang="ru-RU" dirty="0" smtClean="0"/>
          </a:p>
          <a:p>
            <a:r>
              <a:rPr lang="en-US" dirty="0" smtClean="0"/>
              <a:t>Spring: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youtu.be/7mZqJShu_3c</a:t>
            </a:r>
            <a:endParaRPr lang="en-US" dirty="0" smtClean="0"/>
          </a:p>
          <a:p>
            <a:pPr lvl="1"/>
            <a:r>
              <a:rPr lang="ru-RU" dirty="0"/>
              <a:t>Пример видео для тестированию </a:t>
            </a:r>
            <a:r>
              <a:rPr lang="ru-RU" dirty="0" err="1"/>
              <a:t>sql</a:t>
            </a:r>
            <a:r>
              <a:rPr lang="ru-RU" dirty="0"/>
              <a:t> баз </a:t>
            </a:r>
            <a:r>
              <a:rPr lang="ru-RU" dirty="0">
                <a:hlinkClick r:id="rId8" tooltip="https://www.youtube.com/watch?v=f9uzursaw_o"/>
              </a:rPr>
              <a:t>https://</a:t>
            </a:r>
            <a:r>
              <a:rPr lang="ru-RU" dirty="0" smtClean="0">
                <a:hlinkClick r:id="rId8" tooltip="https://www.youtube.com/watch?v=f9uzursaw_o"/>
              </a:rPr>
              <a:t>www.youtube.com/watch?v=F9UZuRsAW_o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https://rieckpil.de/spring-boot-testing-mockmvc-vs-webtestclient-vs-testresttemplate</a:t>
            </a:r>
            <a:r>
              <a:rPr lang="en-US" dirty="0" smtClean="0">
                <a:hlinkClick r:id="rId9"/>
              </a:rPr>
              <a:t>/</a:t>
            </a:r>
            <a:endParaRPr lang="en-US" dirty="0"/>
          </a:p>
          <a:p>
            <a:r>
              <a:rPr lang="en-US" dirty="0" err="1" smtClean="0"/>
              <a:t>WireMock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10"/>
              </a:rPr>
              <a:t>https://wiremock.org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cloud.spring.io/spring-cloud-contract/2.1.x/multi/multi</a:t>
            </a:r>
            <a:r>
              <a:rPr lang="en-US" dirty="0">
                <a:hlinkClick r:id="rId11"/>
              </a:rPr>
              <a:t>__</a:t>
            </a:r>
            <a:r>
              <a:rPr lang="en-US" dirty="0" smtClean="0">
                <a:hlinkClick r:id="rId11"/>
              </a:rPr>
              <a:t>spring_cloud_contract_wiremock.html</a:t>
            </a:r>
            <a:endParaRPr lang="en-US" dirty="0" smtClean="0"/>
          </a:p>
          <a:p>
            <a:r>
              <a:rPr lang="en-US" dirty="0" err="1" smtClean="0"/>
              <a:t>TestContainers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12"/>
              </a:rPr>
              <a:t>https://www.testcontainers.org/modules/databases/postgres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36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Спасибо за Внимание Вопросы есть ?, Мем Мистер Би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42" y="1336572"/>
            <a:ext cx="4169421" cy="416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2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Ещё есть Вопросы?, Мем Черный властели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14" y="992777"/>
            <a:ext cx="4548052" cy="454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251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ну, что? вопросы есть?, Мем Тони Старк разводит рука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46" y="193330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0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053" y="1740440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Я так чувствую!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 descr="Олег Тиньков - мне пох*й, я так чувствую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92" y="2641090"/>
            <a:ext cx="5905591" cy="332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Польза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294" y="1930400"/>
            <a:ext cx="8596668" cy="3880773"/>
          </a:xfrm>
        </p:spPr>
        <p:txBody>
          <a:bodyPr/>
          <a:lstStyle/>
          <a:p>
            <a:r>
              <a:rPr lang="ru-RU" sz="2400" dirty="0"/>
              <a:t>П</a:t>
            </a:r>
            <a:r>
              <a:rPr lang="ru-RU" sz="2400" dirty="0" smtClean="0"/>
              <a:t>роверяют</a:t>
            </a:r>
            <a:r>
              <a:rPr lang="ru-RU" sz="2400" dirty="0"/>
              <a:t>, что код (или приложение) работает </a:t>
            </a:r>
            <a:r>
              <a:rPr lang="ru-RU" sz="2400" dirty="0" smtClean="0"/>
              <a:t>корректно</a:t>
            </a:r>
          </a:p>
          <a:p>
            <a:r>
              <a:rPr lang="ru-RU" sz="2400" dirty="0" smtClean="0"/>
              <a:t>Помогают при </a:t>
            </a:r>
            <a:r>
              <a:rPr lang="ru-RU" sz="2400" dirty="0" err="1" smtClean="0"/>
              <a:t>рефакторинге</a:t>
            </a:r>
            <a:r>
              <a:rPr lang="ru-RU" sz="2400" dirty="0" smtClean="0"/>
              <a:t> кода </a:t>
            </a:r>
          </a:p>
          <a:p>
            <a:r>
              <a:rPr lang="ru-RU" sz="2400" dirty="0" smtClean="0"/>
              <a:t>Помогают обратить внимание на архитектурные особенности</a:t>
            </a:r>
          </a:p>
          <a:p>
            <a:r>
              <a:rPr lang="ru-RU" sz="2400" dirty="0" smtClean="0"/>
              <a:t>Помогают заранее обнаруживать ошибки при изменении требований</a:t>
            </a:r>
          </a:p>
          <a:p>
            <a:r>
              <a:rPr lang="ru-RU" sz="2400" dirty="0" smtClean="0"/>
              <a:t>Документация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27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610" y="219103"/>
            <a:ext cx="8596668" cy="1320800"/>
          </a:xfrm>
        </p:spPr>
        <p:txBody>
          <a:bodyPr/>
          <a:lstStyle/>
          <a:p>
            <a:r>
              <a:rPr lang="ru-RU" dirty="0" smtClean="0"/>
              <a:t>Разновидности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6859" y="1046438"/>
            <a:ext cx="2059553" cy="2332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Unit: </a:t>
            </a:r>
            <a:r>
              <a:rPr lang="ru-RU" sz="1600" dirty="0">
                <a:solidFill>
                  <a:schemeClr val="tx1"/>
                </a:solidFill>
              </a:rPr>
              <a:t>тесты, задача которых проверить каждый модуль системы по отдельности. Желательно, чтобы это были минимально делимые кусочки системы, например, </a:t>
            </a:r>
            <a:r>
              <a:rPr lang="ru-RU" sz="1600" dirty="0" smtClean="0">
                <a:solidFill>
                  <a:schemeClr val="tx1"/>
                </a:solidFill>
              </a:rPr>
              <a:t>классы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12" y="862210"/>
            <a:ext cx="5082639" cy="57076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0" y="1036388"/>
            <a:ext cx="390580" cy="3620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80" y="3934384"/>
            <a:ext cx="419158" cy="39058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607860" y="3955824"/>
            <a:ext cx="2088552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rebuchet MS (Основной текст)"/>
              </a:rPr>
              <a:t>Integration:</a:t>
            </a:r>
            <a:r>
              <a:rPr lang="ru-RU" sz="1600" dirty="0" smtClean="0">
                <a:solidFill>
                  <a:schemeClr val="tx1"/>
                </a:solidFill>
                <a:latin typeface="Trebuchet MS (Основной текст)"/>
              </a:rPr>
              <a:t> </a:t>
            </a:r>
            <a:r>
              <a:rPr lang="ru-RU" altLang="ru-RU" sz="1600" dirty="0" smtClean="0">
                <a:solidFill>
                  <a:schemeClr val="tx1"/>
                </a:solidFill>
              </a:rPr>
              <a:t>проверяет</a:t>
            </a:r>
            <a:r>
              <a:rPr lang="ru-RU" altLang="ru-RU" sz="1600" dirty="0" smtClean="0">
                <a:solidFill>
                  <a:schemeClr val="tx1"/>
                </a:solidFill>
                <a:latin typeface="Trebuchet MS (Основной текст)"/>
              </a:rPr>
              <a:t> взаимодействие </a:t>
            </a:r>
            <a:r>
              <a:rPr lang="ru-RU" altLang="ru-RU" sz="1600" dirty="0">
                <a:solidFill>
                  <a:schemeClr val="tx1"/>
                </a:solidFill>
                <a:latin typeface="Trebuchet MS (Основной текст)"/>
              </a:rPr>
              <a:t>между </a:t>
            </a:r>
            <a:r>
              <a:rPr lang="ru-RU" altLang="ru-RU" sz="1600" dirty="0" smtClean="0">
                <a:solidFill>
                  <a:schemeClr val="tx1"/>
                </a:solidFill>
                <a:latin typeface="Trebuchet MS (Основной текст)"/>
              </a:rPr>
              <a:t>внешними системами(база данных</a:t>
            </a:r>
            <a:r>
              <a:rPr lang="en-US" altLang="ru-RU" sz="1600" dirty="0" smtClean="0">
                <a:solidFill>
                  <a:schemeClr val="tx1"/>
                </a:solidFill>
                <a:latin typeface="Trebuchet MS (Основной текст)"/>
              </a:rPr>
              <a:t>,</a:t>
            </a:r>
            <a:r>
              <a:rPr lang="ru-RU" altLang="ru-RU" sz="1600" dirty="0" smtClean="0">
                <a:solidFill>
                  <a:schemeClr val="tx1"/>
                </a:solidFill>
                <a:latin typeface="Trebuchet MS (Основной текст)"/>
              </a:rPr>
              <a:t> другой сервис)</a:t>
            </a:r>
            <a:endParaRPr lang="ru-RU" sz="1600" dirty="0">
              <a:solidFill>
                <a:schemeClr val="tx1"/>
              </a:solidFill>
              <a:latin typeface="Trebuchet MS (Основной текст)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373" y="1099594"/>
            <a:ext cx="381053" cy="371527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8374426" y="1046438"/>
            <a:ext cx="4012581" cy="13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Component:</a:t>
            </a:r>
            <a:r>
              <a:rPr lang="ru-RU" sz="1600" dirty="0" smtClean="0"/>
              <a:t> проверяет </a:t>
            </a:r>
            <a:r>
              <a:rPr lang="ru-RU" altLang="ru-RU" sz="1600" dirty="0" smtClean="0">
                <a:solidFill>
                  <a:srgbClr val="202124"/>
                </a:solidFill>
              </a:rPr>
              <a:t>область </a:t>
            </a:r>
            <a:r>
              <a:rPr lang="ru-RU" altLang="ru-RU" sz="1600" dirty="0">
                <a:solidFill>
                  <a:srgbClr val="202124"/>
                </a:solidFill>
              </a:rPr>
              <a:t>действия тестируемого программного </a:t>
            </a:r>
            <a:r>
              <a:rPr lang="ru-RU" altLang="ru-RU" sz="1600" dirty="0" smtClean="0">
                <a:solidFill>
                  <a:srgbClr val="202124"/>
                </a:solidFill>
              </a:rPr>
              <a:t>обеспечения</a:t>
            </a:r>
            <a:r>
              <a:rPr lang="en-US" altLang="ru-RU" sz="1600" dirty="0" smtClean="0">
                <a:solidFill>
                  <a:srgbClr val="202124"/>
                </a:solidFill>
              </a:rPr>
              <a:t>.</a:t>
            </a:r>
            <a:endParaRPr lang="ru-RU" altLang="ru-RU" sz="120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ru-RU" sz="1600" dirty="0" smtClean="0"/>
              <a:t>  </a:t>
            </a:r>
            <a:endParaRPr lang="ru-RU" sz="16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374426" y="2284396"/>
            <a:ext cx="3731434" cy="2188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Boundary: </a:t>
            </a:r>
            <a:r>
              <a:rPr lang="ru-RU" sz="1600" dirty="0"/>
              <a:t>проверка взаимодействия на границе внешней службы, утверждающая, что она соответствует контракту, ожидаемому потребляющей </a:t>
            </a:r>
            <a:r>
              <a:rPr lang="ru-RU" sz="1600" dirty="0" smtClean="0"/>
              <a:t>службой.</a:t>
            </a:r>
            <a:endParaRPr lang="ru-RU" sz="16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8374424" y="4204419"/>
            <a:ext cx="3731435" cy="150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End-to-end: </a:t>
            </a:r>
            <a:r>
              <a:rPr lang="ru-RU" sz="1600" dirty="0"/>
              <a:t>проверка того, что система соответствует внешним требованиям и достигает своих целей, путем тестирования всей системы от начала до конца.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374" y="2284396"/>
            <a:ext cx="381053" cy="37152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898" y="4210741"/>
            <a:ext cx="371527" cy="352474"/>
          </a:xfrm>
          <a:prstGeom prst="rect">
            <a:avLst/>
          </a:prstGeom>
        </p:spPr>
      </p:pic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" r="3403" b="8658"/>
          <a:stretch/>
        </p:blipFill>
        <p:spPr>
          <a:xfrm>
            <a:off x="3989423" y="1538259"/>
            <a:ext cx="5360477" cy="37691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786" y="313509"/>
            <a:ext cx="8596668" cy="1320800"/>
          </a:xfrm>
        </p:spPr>
        <p:txBody>
          <a:bodyPr/>
          <a:lstStyle/>
          <a:p>
            <a:r>
              <a:rPr lang="ru-RU" dirty="0" smtClean="0"/>
              <a:t>Пирамида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038668"/>
            <a:ext cx="4163215" cy="3880773"/>
          </a:xfrm>
        </p:spPr>
        <p:txBody>
          <a:bodyPr/>
          <a:lstStyle/>
          <a:p>
            <a:r>
              <a:rPr lang="en-US" sz="2400" dirty="0" smtClean="0"/>
              <a:t>Unit – 50%</a:t>
            </a:r>
          </a:p>
          <a:p>
            <a:r>
              <a:rPr lang="en-US" sz="2400" dirty="0" smtClean="0"/>
              <a:t>Integration – 20%</a:t>
            </a:r>
          </a:p>
          <a:p>
            <a:r>
              <a:rPr lang="en-US" sz="2400" dirty="0" smtClean="0"/>
              <a:t>Component - </a:t>
            </a:r>
            <a:r>
              <a:rPr lang="en-US" sz="2400" dirty="0" smtClean="0"/>
              <a:t>15%</a:t>
            </a:r>
            <a:endParaRPr lang="en-US" sz="2400" dirty="0" smtClean="0"/>
          </a:p>
          <a:p>
            <a:r>
              <a:rPr lang="en-US" sz="2400" dirty="0" smtClean="0"/>
              <a:t>End-to-End - </a:t>
            </a:r>
            <a:r>
              <a:rPr lang="en-US" sz="2400" dirty="0" smtClean="0"/>
              <a:t>10%</a:t>
            </a:r>
            <a:endParaRPr lang="en-US" sz="2400" dirty="0" smtClean="0"/>
          </a:p>
          <a:p>
            <a:r>
              <a:rPr lang="en-US" sz="2400" dirty="0" smtClean="0"/>
              <a:t>Exploratory(</a:t>
            </a:r>
            <a:r>
              <a:rPr lang="ru-RU" sz="2400" dirty="0" smtClean="0"/>
              <a:t>ручное</a:t>
            </a:r>
            <a:r>
              <a:rPr lang="en-US" sz="2400" dirty="0" smtClean="0"/>
              <a:t>) – </a:t>
            </a:r>
            <a:r>
              <a:rPr lang="ru-RU" sz="2400" dirty="0" smtClean="0"/>
              <a:t>5%</a:t>
            </a:r>
            <a:endParaRPr lang="en-US" dirty="0" smtClean="0"/>
          </a:p>
          <a:p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9349900" y="1538260"/>
            <a:ext cx="0" cy="376913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992799" y="1538259"/>
            <a:ext cx="0" cy="376913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3677" y="1276647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Более интеграционные</a:t>
            </a:r>
            <a:endParaRPr lang="ru-R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176538" y="5382620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Более изолированные</a:t>
            </a:r>
            <a:endParaRPr lang="ru-RU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8574332" y="1270630"/>
            <a:ext cx="1402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Более медленные 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739797" y="5382620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Более быстрые 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01688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для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920" y="2163588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Junit </a:t>
            </a:r>
            <a:r>
              <a:rPr lang="en-US" sz="2000" b="1" dirty="0" smtClean="0"/>
              <a:t>5/4</a:t>
            </a:r>
            <a:endParaRPr lang="ru-RU" sz="2000" b="1" dirty="0" smtClean="0"/>
          </a:p>
          <a:p>
            <a:r>
              <a:rPr lang="en-US" sz="2000" b="1" dirty="0" err="1" smtClean="0"/>
              <a:t>Mockito</a:t>
            </a:r>
            <a:r>
              <a:rPr lang="en-US" sz="2000" b="1" dirty="0" smtClean="0"/>
              <a:t> </a:t>
            </a:r>
            <a:endParaRPr lang="en-US" sz="2000" b="1" dirty="0" smtClean="0"/>
          </a:p>
          <a:p>
            <a:r>
              <a:rPr lang="en-US" sz="2000" b="1" dirty="0" err="1" smtClean="0"/>
              <a:t>TestContainers</a:t>
            </a:r>
            <a:endParaRPr lang="en-US" sz="2000" b="1" dirty="0" smtClean="0"/>
          </a:p>
          <a:p>
            <a:r>
              <a:rPr lang="en-US" sz="2000" b="1" dirty="0" err="1" smtClean="0"/>
              <a:t>WireMock</a:t>
            </a:r>
            <a:endParaRPr lang="en-US" sz="2000" b="1" dirty="0" smtClean="0"/>
          </a:p>
          <a:p>
            <a:r>
              <a:rPr lang="en-US" sz="2000" b="1" dirty="0" smtClean="0"/>
              <a:t>Spring(Embedded</a:t>
            </a:r>
            <a:r>
              <a:rPr lang="en-US" sz="2000" b="1" dirty="0" smtClean="0"/>
              <a:t>)</a:t>
            </a:r>
          </a:p>
          <a:p>
            <a:r>
              <a:rPr lang="en-US" sz="2000" dirty="0" smtClean="0"/>
              <a:t>Spring Cloud Contract</a:t>
            </a:r>
            <a:endParaRPr lang="ru-RU" sz="2000" dirty="0"/>
          </a:p>
        </p:txBody>
      </p:sp>
      <p:pic>
        <p:nvPicPr>
          <p:cNvPr id="2050" name="Picture 2" descr="Файл:JUnit 5 Banner.pn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0" y="5427218"/>
            <a:ext cx="3786615" cy="11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reMock - flexible, open source API mocking | WireM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68" y="2055525"/>
            <a:ext cx="6057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stcontainers for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86" y="3229669"/>
            <a:ext cx="4367264" cy="17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- mockito/mockito: Most popular Mocking framework for unit tests  written in Ja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27" y="4953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1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заказчика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9982"/>
            <a:ext cx="8596668" cy="3880773"/>
          </a:xfrm>
        </p:spPr>
        <p:txBody>
          <a:bodyPr/>
          <a:lstStyle/>
          <a:p>
            <a:r>
              <a:rPr lang="ru-RU" dirty="0" smtClean="0"/>
              <a:t>Создать сервис</a:t>
            </a:r>
            <a:r>
              <a:rPr lang="en-US" dirty="0" smtClean="0"/>
              <a:t>,</a:t>
            </a:r>
            <a:r>
              <a:rPr lang="ru-RU" dirty="0" smtClean="0"/>
              <a:t> который обращается к сервису </a:t>
            </a:r>
            <a:r>
              <a:rPr lang="ru-RU" dirty="0" err="1" smtClean="0"/>
              <a:t>криптовалют</a:t>
            </a:r>
            <a:r>
              <a:rPr lang="ru-RU" dirty="0" smtClean="0"/>
              <a:t> и возвращает ответ</a:t>
            </a:r>
            <a:r>
              <a:rPr lang="en-US" dirty="0" smtClean="0"/>
              <a:t>:</a:t>
            </a:r>
            <a:r>
              <a:rPr lang="ru-RU" dirty="0" smtClean="0"/>
              <a:t> если курс по отношению к доллару стал выше вчерашнего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возвращает ответ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Фиксируем прибыль!</a:t>
            </a:r>
            <a:r>
              <a:rPr lang="en-US" dirty="0" smtClean="0"/>
              <a:t>”.</a:t>
            </a:r>
            <a:r>
              <a:rPr lang="ru-RU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И</a:t>
            </a:r>
            <a:r>
              <a:rPr lang="ru-RU" dirty="0" smtClean="0"/>
              <a:t>наче</a:t>
            </a:r>
            <a:r>
              <a:rPr lang="en-US" dirty="0" smtClean="0"/>
              <a:t>,</a:t>
            </a:r>
            <a:r>
              <a:rPr lang="ru-RU" dirty="0" smtClean="0"/>
              <a:t> возвращает ответ</a:t>
            </a:r>
            <a:r>
              <a:rPr lang="en-US" dirty="0" smtClean="0"/>
              <a:t>: “</a:t>
            </a:r>
            <a:r>
              <a:rPr lang="ru-RU" dirty="0" smtClean="0"/>
              <a:t>Крипта – </a:t>
            </a:r>
            <a:r>
              <a:rPr lang="ru-RU" dirty="0" err="1" smtClean="0"/>
              <a:t>скам</a:t>
            </a:r>
            <a:r>
              <a:rPr lang="ru-RU" dirty="0" smtClean="0"/>
              <a:t>!</a:t>
            </a:r>
            <a:r>
              <a:rPr lang="en-US" dirty="0" smtClean="0"/>
              <a:t>”.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1031" name="Picture 7" descr="stonks Blank Template - Imgfl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989007"/>
            <a:ext cx="5675945" cy="31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8" y="2989007"/>
            <a:ext cx="4346636" cy="35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заказчика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80" y="1613412"/>
            <a:ext cx="68103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6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Модульные тесты </a:t>
            </a:r>
            <a:r>
              <a:rPr lang="en-US" dirty="0" smtClean="0"/>
              <a:t>– Junit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2163"/>
            <a:ext cx="8596668" cy="5223437"/>
          </a:xfrm>
        </p:spPr>
        <p:txBody>
          <a:bodyPr>
            <a:normAutofit/>
          </a:bodyPr>
          <a:lstStyle/>
          <a:p>
            <a:r>
              <a:rPr lang="en-US" b="1" dirty="0"/>
              <a:t>JUnit 5 = </a:t>
            </a:r>
            <a:r>
              <a:rPr lang="en-US" b="1" i="1" dirty="0"/>
              <a:t>JUnit Platform</a:t>
            </a:r>
            <a:r>
              <a:rPr lang="en-US" b="1" dirty="0"/>
              <a:t> + </a:t>
            </a:r>
            <a:r>
              <a:rPr lang="en-US" b="1" i="1" dirty="0"/>
              <a:t>JUnit Jupiter</a:t>
            </a:r>
            <a:r>
              <a:rPr lang="en-US" b="1" dirty="0"/>
              <a:t> + </a:t>
            </a:r>
            <a:r>
              <a:rPr lang="en-US" b="1" i="1" dirty="0"/>
              <a:t>JUnit </a:t>
            </a:r>
            <a:r>
              <a:rPr lang="en-US" b="1" i="1" dirty="0" smtClean="0"/>
              <a:t>Vintage</a:t>
            </a:r>
            <a:endParaRPr lang="ru-RU" b="1" i="1" dirty="0" smtClean="0"/>
          </a:p>
          <a:p>
            <a:pPr marL="0" indent="0">
              <a:buNone/>
            </a:pPr>
            <a:endParaRPr lang="ru-RU" b="1" i="1" dirty="0" smtClean="0"/>
          </a:p>
          <a:p>
            <a:pPr marL="0" indent="0">
              <a:buNone/>
            </a:pPr>
            <a:r>
              <a:rPr lang="ru-RU" b="1" i="1" dirty="0" err="1">
                <a:solidFill>
                  <a:schemeClr val="tx1"/>
                </a:solidFill>
              </a:rPr>
              <a:t>JUnit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Platform</a:t>
            </a:r>
            <a:r>
              <a:rPr lang="ru-RU" dirty="0">
                <a:solidFill>
                  <a:schemeClr val="tx1"/>
                </a:solidFill>
              </a:rPr>
              <a:t> — фундаментальная основа для запуска на JVM </a:t>
            </a:r>
            <a:r>
              <a:rPr lang="ru-RU" dirty="0" err="1">
                <a:solidFill>
                  <a:schemeClr val="tx1"/>
                </a:solidFill>
              </a:rPr>
              <a:t>фреймворков</a:t>
            </a:r>
            <a:r>
              <a:rPr lang="ru-RU" dirty="0">
                <a:solidFill>
                  <a:schemeClr val="tx1"/>
                </a:solidFill>
              </a:rPr>
              <a:t> для тестирования. Платформа предоставляет </a:t>
            </a:r>
            <a:r>
              <a:rPr lang="ru-RU" dirty="0" err="1">
                <a:solidFill>
                  <a:schemeClr val="tx1"/>
                </a:solidFill>
              </a:rPr>
              <a:t>TestEngine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API, </a:t>
            </a:r>
            <a:r>
              <a:rPr lang="ru-RU" dirty="0">
                <a:solidFill>
                  <a:schemeClr val="tx1"/>
                </a:solidFill>
              </a:rPr>
              <a:t>для разработки </a:t>
            </a:r>
            <a:r>
              <a:rPr lang="ru-RU" dirty="0" err="1">
                <a:solidFill>
                  <a:schemeClr val="tx1"/>
                </a:solidFill>
              </a:rPr>
              <a:t>фреймворков</a:t>
            </a:r>
            <a:r>
              <a:rPr lang="ru-RU" dirty="0">
                <a:solidFill>
                  <a:schemeClr val="tx1"/>
                </a:solidFill>
              </a:rPr>
              <a:t> (для тестирования), которые могут быть запущены на </a:t>
            </a:r>
            <a:r>
              <a:rPr lang="ru-RU" dirty="0" smtClean="0">
                <a:solidFill>
                  <a:schemeClr val="tx1"/>
                </a:solidFill>
              </a:rPr>
              <a:t>платформе. </a:t>
            </a:r>
            <a:r>
              <a:rPr lang="ru-RU" dirty="0">
                <a:solidFill>
                  <a:schemeClr val="tx1"/>
                </a:solidFill>
              </a:rPr>
              <a:t>Уже, кстати, есть плагины для </a:t>
            </a:r>
            <a:r>
              <a:rPr lang="ru-RU" dirty="0" err="1">
                <a:solidFill>
                  <a:schemeClr val="tx1"/>
                </a:solidFill>
              </a:rPr>
              <a:t>Gradle</a:t>
            </a:r>
            <a:r>
              <a:rPr lang="ru-RU" dirty="0">
                <a:solidFill>
                  <a:schemeClr val="tx1"/>
                </a:solidFill>
              </a:rPr>
              <a:t> и </a:t>
            </a:r>
            <a:r>
              <a:rPr lang="ru-RU" dirty="0" err="1">
                <a:solidFill>
                  <a:schemeClr val="tx1"/>
                </a:solidFill>
              </a:rPr>
              <a:t>Maven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b="1" i="1" dirty="0" err="1">
                <a:solidFill>
                  <a:schemeClr val="tx1"/>
                </a:solidFill>
              </a:rPr>
              <a:t>JUnit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Jupiter</a:t>
            </a:r>
            <a:r>
              <a:rPr lang="ru-RU" dirty="0">
                <a:solidFill>
                  <a:schemeClr val="tx1"/>
                </a:solidFill>
              </a:rPr>
              <a:t> — сердце </a:t>
            </a:r>
            <a:r>
              <a:rPr lang="ru-RU" dirty="0" err="1">
                <a:solidFill>
                  <a:schemeClr val="tx1"/>
                </a:solidFill>
              </a:rPr>
              <a:t>JUnit</a:t>
            </a:r>
            <a:r>
              <a:rPr lang="ru-RU" dirty="0">
                <a:solidFill>
                  <a:schemeClr val="tx1"/>
                </a:solidFill>
              </a:rPr>
              <a:t> 5. Этот проект предоставляет новые возможности для написания тестов и создания собственных расширений. В проекте реализован специальный </a:t>
            </a:r>
            <a:r>
              <a:rPr lang="ru-RU" dirty="0" err="1">
                <a:solidFill>
                  <a:schemeClr val="tx1"/>
                </a:solidFill>
              </a:rPr>
              <a:t>TestEngine</a:t>
            </a:r>
            <a:r>
              <a:rPr lang="ru-RU" dirty="0">
                <a:solidFill>
                  <a:schemeClr val="tx1"/>
                </a:solidFill>
              </a:rPr>
              <a:t> для запуска тестов на ранее описанной платформе.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b="1" i="1" dirty="0" err="1">
                <a:solidFill>
                  <a:schemeClr val="tx1"/>
                </a:solidFill>
              </a:rPr>
              <a:t>JUnit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Vintage</a:t>
            </a:r>
            <a:r>
              <a:rPr lang="ru-RU" dirty="0">
                <a:solidFill>
                  <a:schemeClr val="tx1"/>
                </a:solidFill>
              </a:rPr>
              <a:t> — поддержка </a:t>
            </a:r>
            <a:r>
              <a:rPr lang="ru-RU" dirty="0" err="1">
                <a:solidFill>
                  <a:schemeClr val="tx1"/>
                </a:solidFill>
              </a:rPr>
              <a:t>легаси</a:t>
            </a:r>
            <a:r>
              <a:rPr lang="ru-RU" dirty="0">
                <a:solidFill>
                  <a:schemeClr val="tx1"/>
                </a:solidFill>
              </a:rPr>
              <a:t>. Определяется </a:t>
            </a:r>
            <a:r>
              <a:rPr lang="ru-RU" dirty="0" err="1">
                <a:solidFill>
                  <a:schemeClr val="tx1"/>
                </a:solidFill>
              </a:rPr>
              <a:t>TestEngine</a:t>
            </a:r>
            <a:r>
              <a:rPr lang="ru-RU" dirty="0">
                <a:solidFill>
                  <a:schemeClr val="tx1"/>
                </a:solidFill>
              </a:rPr>
              <a:t> для запуска тестов ориентированных на </a:t>
            </a:r>
            <a:r>
              <a:rPr lang="ru-RU" dirty="0" err="1">
                <a:solidFill>
                  <a:schemeClr val="tx1"/>
                </a:solidFill>
              </a:rPr>
              <a:t>JUnit</a:t>
            </a:r>
            <a:r>
              <a:rPr lang="ru-RU" dirty="0">
                <a:solidFill>
                  <a:schemeClr val="tx1"/>
                </a:solidFill>
              </a:rPr>
              <a:t> 3 и </a:t>
            </a:r>
            <a:r>
              <a:rPr lang="ru-RU" dirty="0" err="1">
                <a:solidFill>
                  <a:schemeClr val="tx1"/>
                </a:solidFill>
              </a:rPr>
              <a:t>JUnit</a:t>
            </a:r>
            <a:r>
              <a:rPr lang="ru-RU" dirty="0">
                <a:solidFill>
                  <a:schemeClr val="tx1"/>
                </a:solidFill>
              </a:rPr>
              <a:t> 4.</a:t>
            </a:r>
            <a:endParaRPr lang="ru-RU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818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6589</TotalTime>
  <Words>863</Words>
  <Application>Microsoft Office PowerPoint</Application>
  <PresentationFormat>Широкоэкранный</PresentationFormat>
  <Paragraphs>118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Trebuchet MS</vt:lpstr>
      <vt:lpstr>Trebuchet MS (Основной текст)</vt:lpstr>
      <vt:lpstr>Wingdings 3</vt:lpstr>
      <vt:lpstr>Аспект</vt:lpstr>
      <vt:lpstr>Тестирование вместе с SpringBoot. Часть 1.</vt:lpstr>
      <vt:lpstr>План</vt:lpstr>
      <vt:lpstr>Польза тестов</vt:lpstr>
      <vt:lpstr>Разновидности тестов</vt:lpstr>
      <vt:lpstr>Пирамида тестов</vt:lpstr>
      <vt:lpstr>Инструменты для тестирования</vt:lpstr>
      <vt:lpstr>Требования заказчика </vt:lpstr>
      <vt:lpstr>Требования заказчика </vt:lpstr>
      <vt:lpstr>Модульные тесты – Junit 5</vt:lpstr>
      <vt:lpstr>Модульные тесты – Junit 5</vt:lpstr>
      <vt:lpstr>Модульные тесты – Junit 5</vt:lpstr>
      <vt:lpstr>Интеграционные тесты.</vt:lpstr>
      <vt:lpstr>Интеграционные тесты – Web. MockMvc vs TestRestTemplate vs WebTestClient</vt:lpstr>
      <vt:lpstr>Интеграционные тесты – Web. Настройка WebTestClient</vt:lpstr>
      <vt:lpstr>Интеграционные тесты – Client. WireMock. Spring Cloud.</vt:lpstr>
      <vt:lpstr>Интеграционные тесты – Client. WireMock. Spring Cloud. Конфигурация.</vt:lpstr>
      <vt:lpstr>Интеграционные тесты – Client. WireMock. Spring Cloud. Конфигурация.</vt:lpstr>
      <vt:lpstr>Компонентные тесты</vt:lpstr>
      <vt:lpstr>Требования заказчика v2 </vt:lpstr>
      <vt:lpstr>Требования заказчика v2 </vt:lpstr>
      <vt:lpstr>Интеграционный тест – DataBase</vt:lpstr>
      <vt:lpstr>Интеграционный тест – DataBase. Конфигурация</vt:lpstr>
      <vt:lpstr>Интеграционный тест – DataBase. Конфигурация</vt:lpstr>
      <vt:lpstr>Полезная литература:</vt:lpstr>
      <vt:lpstr>Презентация PowerPoint</vt:lpstr>
      <vt:lpstr>Презентация PowerPoint</vt:lpstr>
      <vt:lpstr>Презентация PowerPoint</vt:lpstr>
      <vt:lpstr>Я так чувствую!</vt:lpstr>
    </vt:vector>
  </TitlesOfParts>
  <Company>Центр Финансовых Технологий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вместе с SpringBoot</dc:title>
  <dc:creator>Наврузшоев Дэниэль Артурович</dc:creator>
  <cp:lastModifiedBy>Наврузшоев Дэниэль Артурович</cp:lastModifiedBy>
  <cp:revision>60</cp:revision>
  <dcterms:created xsi:type="dcterms:W3CDTF">2023-01-10T07:14:35Z</dcterms:created>
  <dcterms:modified xsi:type="dcterms:W3CDTF">2023-04-15T13:43:50Z</dcterms:modified>
</cp:coreProperties>
</file>