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3" r:id="rId9"/>
    <p:sldId id="264" r:id="rId10"/>
    <p:sldId id="265" r:id="rId11"/>
    <p:sldId id="271" r:id="rId12"/>
    <p:sldId id="272" r:id="rId13"/>
    <p:sldId id="273" r:id="rId14"/>
    <p:sldId id="274" r:id="rId15"/>
    <p:sldId id="276" r:id="rId16"/>
    <p:sldId id="277" r:id="rId17"/>
    <p:sldId id="266" r:id="rId18"/>
    <p:sldId id="267" r:id="rId19"/>
    <p:sldId id="268" r:id="rId20"/>
    <p:sldId id="269" r:id="rId21"/>
    <p:sldId id="279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00CDFD7-948A-4688-9BF0-7F48975FA550}">
          <p14:sldIdLst>
            <p14:sldId id="256"/>
            <p14:sldId id="257"/>
            <p14:sldId id="258"/>
            <p14:sldId id="259"/>
            <p14:sldId id="260"/>
            <p14:sldId id="261"/>
            <p14:sldId id="270"/>
            <p14:sldId id="263"/>
            <p14:sldId id="264"/>
            <p14:sldId id="265"/>
            <p14:sldId id="271"/>
            <p14:sldId id="272"/>
            <p14:sldId id="273"/>
            <p14:sldId id="274"/>
            <p14:sldId id="276"/>
            <p14:sldId id="277"/>
            <p14:sldId id="266"/>
            <p14:sldId id="267"/>
            <p14:sldId id="268"/>
            <p14:sldId id="269"/>
            <p14:sldId id="279"/>
            <p14:sldId id="278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5" d="100"/>
          <a:sy n="55" d="100"/>
        </p:scale>
        <p:origin x="10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27C2-85D2-44E4-9761-9F3D955B96BD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0220-6433-4DCE-A6C1-E4F63D36B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27C2-85D2-44E4-9761-9F3D955B96BD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0220-6433-4DCE-A6C1-E4F63D36B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0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27C2-85D2-44E4-9761-9F3D955B96BD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0220-6433-4DCE-A6C1-E4F63D36B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98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27C2-85D2-44E4-9761-9F3D955B96BD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0220-6433-4DCE-A6C1-E4F63D36B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4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27C2-85D2-44E4-9761-9F3D955B96BD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0220-6433-4DCE-A6C1-E4F63D36B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0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27C2-85D2-44E4-9761-9F3D955B96BD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0220-6433-4DCE-A6C1-E4F63D36B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4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27C2-85D2-44E4-9761-9F3D955B96BD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0220-6433-4DCE-A6C1-E4F63D36B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0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27C2-85D2-44E4-9761-9F3D955B96BD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0220-6433-4DCE-A6C1-E4F63D36B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27C2-85D2-44E4-9761-9F3D955B96BD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0220-6433-4DCE-A6C1-E4F63D36B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9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27C2-85D2-44E4-9761-9F3D955B96BD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0220-6433-4DCE-A6C1-E4F63D36B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27C2-85D2-44E4-9761-9F3D955B96BD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0220-6433-4DCE-A6C1-E4F63D36B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3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427C2-85D2-44E4-9761-9F3D955B96BD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30220-6433-4DCE-A6C1-E4F63D36B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1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440" y="197803"/>
            <a:ext cx="9144000" cy="2586037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chemeClr val="accent1">
                    <a:lumMod val="50000"/>
                  </a:schemeClr>
                </a:solidFill>
              </a:rPr>
              <a:t>San Francisco Bay Area Bike Share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9040" y="3602038"/>
            <a:ext cx="3921760" cy="222980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Project By :</a:t>
            </a:r>
          </a:p>
          <a:p>
            <a:pPr algn="l"/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Shefali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</a:rPr>
              <a:t>Dagar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Shashank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</a:rPr>
              <a:t>Khede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Navtej Singh Chawla</a:t>
            </a:r>
          </a:p>
        </p:txBody>
      </p:sp>
    </p:spTree>
    <p:extLst>
      <p:ext uri="{BB962C8B-B14F-4D97-AF65-F5344CB8AC3E}">
        <p14:creationId xmlns:p14="http://schemas.microsoft.com/office/powerpoint/2010/main" val="229248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9051" y="2388968"/>
            <a:ext cx="26853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People prefer to rent the bike more over the weekdays than weekend.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530" y="537660"/>
            <a:ext cx="7419371" cy="594938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469051" y="414448"/>
            <a:ext cx="5127031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Problem 2 - 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83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Steps Performed During Data Analysis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Problem 3) - </a:t>
            </a:r>
            <a:r>
              <a:rPr lang="en-US" dirty="0"/>
              <a:t>Can we predict that what role the weather plays in bike share trip?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 check weather conditions throughout the year in the bay area.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Customer and Subscriber plot according to weekday and weekend.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Plotting humidity and bike trips, wind speed and bike trips.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Rider sensitivity according to different weather conditions.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Ride duration in seconds according to temperature (in Fahrenheit).</a:t>
            </a:r>
          </a:p>
        </p:txBody>
      </p:sp>
    </p:spTree>
    <p:extLst>
      <p:ext uri="{BB962C8B-B14F-4D97-AF65-F5344CB8AC3E}">
        <p14:creationId xmlns:p14="http://schemas.microsoft.com/office/powerpoint/2010/main" val="1524280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683" r="-3" b="-3"/>
          <a:stretch/>
        </p:blipFill>
        <p:spPr>
          <a:xfrm>
            <a:off x="5775959" y="292842"/>
            <a:ext cx="6139482" cy="6270004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Problem 3 - Plots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/>
            <a:r>
              <a:rPr lang="en-US" dirty="0"/>
              <a:t>Mean temperature through Aug’13 to Aug’15 is around 60 Fahrenheit.</a:t>
            </a:r>
          </a:p>
          <a:p>
            <a:pPr marL="285750"/>
            <a:r>
              <a:rPr lang="en-US" dirty="0"/>
              <a:t>Humidity is around 70 during this time.</a:t>
            </a:r>
          </a:p>
          <a:p>
            <a:pPr marL="285750"/>
            <a:r>
              <a:rPr lang="en-US" dirty="0"/>
              <a:t>Wind speed is approximately at 9mph during this time period.</a:t>
            </a:r>
          </a:p>
        </p:txBody>
      </p:sp>
    </p:spTree>
    <p:extLst>
      <p:ext uri="{BB962C8B-B14F-4D97-AF65-F5344CB8AC3E}">
        <p14:creationId xmlns:p14="http://schemas.microsoft.com/office/powerpoint/2010/main" val="2742465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Problem 3 - Plots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8930" y="2438400"/>
            <a:ext cx="4529233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/>
            <a:r>
              <a:rPr lang="en-US" dirty="0"/>
              <a:t>Customers are those who have access for 24hours.</a:t>
            </a:r>
          </a:p>
          <a:p>
            <a:pPr marL="285750"/>
            <a:r>
              <a:rPr lang="en-US" dirty="0"/>
              <a:t>Subscribers have 3 days or more pass.</a:t>
            </a:r>
          </a:p>
          <a:p>
            <a:pPr marL="285750"/>
            <a:r>
              <a:rPr lang="en-US" dirty="0"/>
              <a:t>Most trips are recorded when temperature is around 68 Fahrenheit.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163" y="162045"/>
            <a:ext cx="6847933" cy="638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49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Problem 3 - Plots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8930" y="2438400"/>
            <a:ext cx="4529233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/>
            <a:r>
              <a:rPr lang="en-US" dirty="0"/>
              <a:t>Customers and subscribers both love to ride when humidity is between 60 to 80.</a:t>
            </a:r>
          </a:p>
          <a:p>
            <a:pPr marL="285750"/>
            <a:r>
              <a:rPr lang="en-US" dirty="0"/>
              <a:t>Less trips are recorded when humidity is more.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680" y="243068"/>
            <a:ext cx="6096708" cy="636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99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Problem 3 - Plots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8930" y="2438400"/>
            <a:ext cx="4529233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/>
            <a:r>
              <a:rPr lang="en-US" dirty="0"/>
              <a:t>Customers and subscribers both love to ride when the wind speed is around 9-10mph.</a:t>
            </a:r>
          </a:p>
          <a:p>
            <a:pPr marL="285750"/>
            <a:r>
              <a:rPr lang="en-US" dirty="0"/>
              <a:t>Least trips are recorded when its windy.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915" y="150471"/>
            <a:ext cx="6276900" cy="651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3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Problem 3 - Plots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8930" y="2106592"/>
            <a:ext cx="4177713" cy="4117227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/>
            <a:r>
              <a:rPr lang="en-US" dirty="0"/>
              <a:t>Best time when riders love to ride is when the weather is clear or there is ‘No fog or rain’.</a:t>
            </a:r>
          </a:p>
          <a:p>
            <a:pPr marL="285750"/>
            <a:r>
              <a:rPr lang="en-US" dirty="0"/>
              <a:t>Interestingly, people love to ride during ‘Thunderstorm’.</a:t>
            </a:r>
          </a:p>
          <a:p>
            <a:pPr marL="285750"/>
            <a:r>
              <a:rPr lang="en-US" dirty="0"/>
              <a:t>People don’t like riding in the ‘Rain’ according to our analysis.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219" y="467220"/>
            <a:ext cx="7245138" cy="596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35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Steps Performed During Data Analysis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Problem 4) - </a:t>
            </a:r>
            <a:r>
              <a:rPr lang="en-US" dirty="0"/>
              <a:t>Do the bike trip patterns vary with the time and day of the week?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Dividing date into each month, days of week.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Verifying peak time when bikes are rented the most.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Bar plot for each day vs minutes.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Histogram for peak timings for total number of rides.</a:t>
            </a:r>
          </a:p>
        </p:txBody>
      </p:sp>
    </p:spTree>
    <p:extLst>
      <p:ext uri="{BB962C8B-B14F-4D97-AF65-F5344CB8AC3E}">
        <p14:creationId xmlns:p14="http://schemas.microsoft.com/office/powerpoint/2010/main" val="1321061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70" r="2" b="2"/>
          <a:stretch/>
        </p:blipFill>
        <p:spPr>
          <a:xfrm>
            <a:off x="6079038" y="629266"/>
            <a:ext cx="5810804" cy="5934338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Problem 4 - Plots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8930" y="2438400"/>
            <a:ext cx="512702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After we analyzed that people take more trips on weekdays, we further see that ‘Tuesday’ are busiest days.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Sundays are the least busiest day in terms of bike renting.</a:t>
            </a:r>
          </a:p>
        </p:txBody>
      </p:sp>
    </p:spTree>
    <p:extLst>
      <p:ext uri="{BB962C8B-B14F-4D97-AF65-F5344CB8AC3E}">
        <p14:creationId xmlns:p14="http://schemas.microsoft.com/office/powerpoint/2010/main" val="90679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creenshot&#10;&#10;Description generated with very high confidence"/>
          <p:cNvPicPr>
            <a:picLocks noChangeAspect="1"/>
          </p:cNvPicPr>
          <p:nvPr/>
        </p:nvPicPr>
        <p:blipFill rotWithShape="1">
          <a:blip r:embed="rId2"/>
          <a:srcRect r="86" b="3"/>
          <a:stretch/>
        </p:blipFill>
        <p:spPr>
          <a:xfrm>
            <a:off x="6123200" y="629266"/>
            <a:ext cx="5461724" cy="5577837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Problem 4 - Plots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/>
            <a:r>
              <a:rPr lang="en-US" dirty="0"/>
              <a:t>July and August are of the most busiest months where most bikes are rented.</a:t>
            </a:r>
          </a:p>
          <a:p>
            <a:pPr marL="285750"/>
            <a:r>
              <a:rPr lang="en-US" dirty="0"/>
              <a:t>December records the least number of bikes rented.</a:t>
            </a:r>
          </a:p>
        </p:txBody>
      </p:sp>
    </p:spTree>
    <p:extLst>
      <p:ext uri="{BB962C8B-B14F-4D97-AF65-F5344CB8AC3E}">
        <p14:creationId xmlns:p14="http://schemas.microsoft.com/office/powerpoint/2010/main" val="309122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680" y="263525"/>
            <a:ext cx="10612120" cy="102679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50000"/>
                  </a:schemeClr>
                </a:solidFill>
              </a:rPr>
              <a:t>Contents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0320"/>
            <a:ext cx="10515600" cy="488664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</a:p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About Dataset</a:t>
            </a:r>
          </a:p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Data Analysis and Findings</a:t>
            </a:r>
          </a:p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Challenges </a:t>
            </a:r>
          </a:p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Conclusion of Analysis</a:t>
            </a:r>
          </a:p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069824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959" r="-2" b="-2"/>
          <a:stretch/>
        </p:blipFill>
        <p:spPr>
          <a:xfrm>
            <a:off x="5775959" y="431738"/>
            <a:ext cx="6094147" cy="6223705"/>
          </a:xfrm>
          <a:prstGeom prst="rect">
            <a:avLst/>
          </a:prstGeom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48929" y="629266"/>
            <a:ext cx="5127031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Problem 4 - Plots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48930" y="2438400"/>
            <a:ext cx="512702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/>
            <a:r>
              <a:rPr lang="en-US" dirty="0"/>
              <a:t>This plot shows the busiest time which is 9:00 AM in the morning and 5:00 PM in the evening.</a:t>
            </a:r>
          </a:p>
          <a:p>
            <a:pPr marL="285750"/>
            <a:r>
              <a:rPr lang="en-US" dirty="0"/>
              <a:t>Least bike rental is done at 12:00 AM to 5:00 AM in the morning.</a:t>
            </a:r>
          </a:p>
        </p:txBody>
      </p:sp>
    </p:spTree>
    <p:extLst>
      <p:ext uri="{BB962C8B-B14F-4D97-AF65-F5344CB8AC3E}">
        <p14:creationId xmlns:p14="http://schemas.microsoft.com/office/powerpoint/2010/main" val="84663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990127" cy="1676603"/>
          </a:xfrm>
        </p:spPr>
        <p:txBody>
          <a:bodyPr>
            <a:normAutofit/>
          </a:bodyPr>
          <a:lstStyle/>
          <a:p>
            <a:r>
              <a:rPr lang="en-US" dirty="0"/>
              <a:t>Model Creation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dirty="0"/>
              <a:t>Verifying scatter plot to check linear relationship between attributes.</a:t>
            </a:r>
          </a:p>
        </p:txBody>
      </p:sp>
      <p:pic>
        <p:nvPicPr>
          <p:cNvPr id="4" name="Picture 3" descr="A picture containing crossword puzzle, text&#10;&#10;Description generated with very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625" y="202978"/>
            <a:ext cx="6423828" cy="648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44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/>
          <a:srcRect r="1155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990127" cy="1676603"/>
          </a:xfrm>
        </p:spPr>
        <p:txBody>
          <a:bodyPr>
            <a:normAutofit/>
          </a:bodyPr>
          <a:lstStyle/>
          <a:p>
            <a:r>
              <a:rPr lang="en-US" dirty="0"/>
              <a:t>Model Creation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created an initial model where we get 26.75% accuracy to get average bike trip duration.</a:t>
            </a:r>
          </a:p>
          <a:p>
            <a:r>
              <a:rPr lang="en-US" dirty="0"/>
              <a:t>All variables have significant impact as p-value is &lt;0.05 at 95% confidence interval.</a:t>
            </a:r>
          </a:p>
        </p:txBody>
      </p:sp>
    </p:spTree>
    <p:extLst>
      <p:ext uri="{BB962C8B-B14F-4D97-AF65-F5344CB8AC3E}">
        <p14:creationId xmlns:p14="http://schemas.microsoft.com/office/powerpoint/2010/main" val="2243194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Model Creation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8930" y="2438400"/>
            <a:ext cx="4849045" cy="3785419"/>
          </a:xfrm>
        </p:spPr>
        <p:txBody>
          <a:bodyPr>
            <a:normAutofit/>
          </a:bodyPr>
          <a:lstStyle/>
          <a:p>
            <a:r>
              <a:rPr lang="en-US" dirty="0"/>
              <a:t>We plot the residuals vs predicted plot and we see there are many outliers having value &gt; 3.</a:t>
            </a:r>
          </a:p>
          <a:p>
            <a:r>
              <a:rPr lang="en-US" dirty="0"/>
              <a:t>VIF value for each variable is &lt; 5 and hence we don’t have any multicollinearity problem.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960" y="4331109"/>
            <a:ext cx="6229350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960" y="89766"/>
            <a:ext cx="6065134" cy="424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96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Plotting residuals vs </a:t>
            </a:r>
          </a:p>
          <a:p>
            <a:pPr marL="0" indent="0">
              <a:buNone/>
            </a:pPr>
            <a:r>
              <a:rPr lang="en-US" dirty="0"/>
              <a:t>   subscription type.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719" y="237803"/>
            <a:ext cx="6573182" cy="627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43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Residuals vs Month plot.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777" y="254643"/>
            <a:ext cx="6100401" cy="622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53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Residual vs year plot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894" y="365125"/>
            <a:ext cx="6251535" cy="621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64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82924" cy="4351338"/>
          </a:xfrm>
        </p:spPr>
        <p:txBody>
          <a:bodyPr/>
          <a:lstStyle/>
          <a:p>
            <a:r>
              <a:rPr lang="en-US" dirty="0"/>
              <a:t>Plotting QQ Plot we check for outliers having values &gt; 3.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595" y="189716"/>
            <a:ext cx="5895433" cy="647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56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089" y="133630"/>
            <a:ext cx="7090903" cy="64928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79889" cy="4351338"/>
          </a:xfrm>
        </p:spPr>
        <p:txBody>
          <a:bodyPr/>
          <a:lstStyle/>
          <a:p>
            <a:r>
              <a:rPr lang="en-US" dirty="0"/>
              <a:t>By backward elimination we get a new model with accuracy 26.73%.</a:t>
            </a:r>
          </a:p>
        </p:txBody>
      </p:sp>
    </p:spTree>
    <p:extLst>
      <p:ext uri="{BB962C8B-B14F-4D97-AF65-F5344CB8AC3E}">
        <p14:creationId xmlns:p14="http://schemas.microsoft.com/office/powerpoint/2010/main" val="941975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11592" cy="4351338"/>
          </a:xfrm>
        </p:spPr>
        <p:txBody>
          <a:bodyPr/>
          <a:lstStyle/>
          <a:p>
            <a:r>
              <a:rPr lang="en-US" dirty="0"/>
              <a:t>Using step wise elimination we get 26.75% accuracy.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531" y="224559"/>
            <a:ext cx="6704899" cy="647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7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 are using the recorded data of the bike trips which were used in Bay area of San Francisco From August 2013 to August 2015.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objective of this project is to determine the peak hours, days, months in which bikes are mostly occupied by the subscribers/customers.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 have chosen this project as it provides insights into the factors which affects the bike sharing on basis of weather conditions , days or locations. We can use this analysis to predict future consumption of these bikes.</a:t>
            </a:r>
          </a:p>
        </p:txBody>
      </p:sp>
    </p:spTree>
    <p:extLst>
      <p:ext uri="{BB962C8B-B14F-4D97-AF65-F5344CB8AC3E}">
        <p14:creationId xmlns:p14="http://schemas.microsoft.com/office/powerpoint/2010/main" val="14355684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addressed all our problem statements and below were the outcomes: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Average duration of bike trips is around ‘9 minutes’.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People prefer to rent the bike more over the weekdays than weekend.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Best time when riders love to ride is when the weather is clear or there is ‘No fog or rain’.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People love to ride when weather is like ‘Thunderstorm’.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People don’t like riding in the ‘Rain’ according to our analysis.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This plot shows the busiest time which is 9:00 AM in the morning and 5:00 PM in the evening.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Least bike rental is done at 12:00 AM to 5:00 AM in the morning.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921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9600" dirty="0"/>
          </a:p>
          <a:p>
            <a:pPr marL="0" indent="0" algn="ctr">
              <a:buNone/>
            </a:pPr>
            <a:r>
              <a:rPr lang="en-US" sz="96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786180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About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941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data sets used belongs to the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Kaggle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and it is provided by Ben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Hamner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We have used 3 CSV data files Station, Trip, Weather for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anlysis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Station CSV has 84 rows with details of different stations 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Trip CSV has 669960 records and details of different trips 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Weather CSV has 3665 records and data details of weather between Aug 2013 to Aug 2015.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44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Problem Statements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1474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What is the average duration of the bike trips.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What is the busiest time of the week for the bike trips, the weekends or the weekdays.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Can we predict that what role the weather plays in bike share trip?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Do the bike trip patterns vary with the time and day of the week?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35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Steps Performed During Data Analysis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noFill/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Problem 1) - What is the average duration of the bike trips.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 Smoothing (Removing noisy and blank values).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Joining trip and station data for analysis.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Analyzing trips which are shorter than a day and hour respectively.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Histogram plot </a:t>
            </a:r>
          </a:p>
        </p:txBody>
      </p:sp>
    </p:spTree>
    <p:extLst>
      <p:ext uri="{BB962C8B-B14F-4D97-AF65-F5344CB8AC3E}">
        <p14:creationId xmlns:p14="http://schemas.microsoft.com/office/powerpoint/2010/main" val="1789306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r="23047" b="2"/>
          <a:stretch/>
        </p:blipFill>
        <p:spPr>
          <a:xfrm>
            <a:off x="4784973" y="804686"/>
            <a:ext cx="7015615" cy="57697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Problem 1 - Plots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/>
            <a:r>
              <a:rPr lang="en-US" dirty="0"/>
              <a:t>Average duration of bike trips is around ‘9 minutes’.</a:t>
            </a:r>
          </a:p>
          <a:p>
            <a:pPr marL="285750"/>
            <a:r>
              <a:rPr lang="en-US" dirty="0"/>
              <a:t>Our data is skewed right and mean is larger than the median.</a:t>
            </a:r>
          </a:p>
        </p:txBody>
      </p:sp>
    </p:spTree>
    <p:extLst>
      <p:ext uri="{BB962C8B-B14F-4D97-AF65-F5344CB8AC3E}">
        <p14:creationId xmlns:p14="http://schemas.microsoft.com/office/powerpoint/2010/main" val="118592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1920" y="161945"/>
            <a:ext cx="7072132" cy="49524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2434" y="1928592"/>
            <a:ext cx="31598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Most of trips are less than 5 hours.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99.96% trips are less than a day trip.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96.83% trips are less than an hour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706" y="5114371"/>
            <a:ext cx="4200345" cy="1504950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532434" y="0"/>
            <a:ext cx="5127031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Problem 2 - 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223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Steps Performed During Data Analysis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Problem 2) - What is the busiest time of the week for the bike trips, the weekends or the weekdays.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Creating new variables for trips in minutes.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Splitting weekday and weekend data.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Bar plot for days(weekend &amp; weekday) vs minutes plot according to different cities.</a:t>
            </a:r>
          </a:p>
        </p:txBody>
      </p:sp>
    </p:spTree>
    <p:extLst>
      <p:ext uri="{BB962C8B-B14F-4D97-AF65-F5344CB8AC3E}">
        <p14:creationId xmlns:p14="http://schemas.microsoft.com/office/powerpoint/2010/main" val="2378769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1126</Words>
  <Application>Microsoft Office PowerPoint</Application>
  <PresentationFormat>Widescreen</PresentationFormat>
  <Paragraphs>123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Trebuchet MS</vt:lpstr>
      <vt:lpstr>Wingdings</vt:lpstr>
      <vt:lpstr>Office Theme</vt:lpstr>
      <vt:lpstr>San Francisco Bay Area Bike Share Analysis</vt:lpstr>
      <vt:lpstr>Contents:</vt:lpstr>
      <vt:lpstr>Introduction</vt:lpstr>
      <vt:lpstr>About Data</vt:lpstr>
      <vt:lpstr>Problem Statements </vt:lpstr>
      <vt:lpstr>Steps Performed During Data Analysis</vt:lpstr>
      <vt:lpstr>Problem 1 - Plots</vt:lpstr>
      <vt:lpstr>PowerPoint Presentation</vt:lpstr>
      <vt:lpstr>Steps Performed During Data Analysis</vt:lpstr>
      <vt:lpstr>PowerPoint Presentation</vt:lpstr>
      <vt:lpstr>Steps Performed During Data Analysis</vt:lpstr>
      <vt:lpstr>Problem 3 - Plots</vt:lpstr>
      <vt:lpstr>Problem 3 - Plots</vt:lpstr>
      <vt:lpstr>Problem 3 - Plots</vt:lpstr>
      <vt:lpstr>Problem 3 - Plots</vt:lpstr>
      <vt:lpstr>Problem 3 - Plots</vt:lpstr>
      <vt:lpstr>Steps Performed During Data Analysis</vt:lpstr>
      <vt:lpstr>Problem 4 - Plots</vt:lpstr>
      <vt:lpstr>Problem 4 - Plots</vt:lpstr>
      <vt:lpstr>PowerPoint Presentation</vt:lpstr>
      <vt:lpstr>Model Creation</vt:lpstr>
      <vt:lpstr>Model Creation</vt:lpstr>
      <vt:lpstr>Model Creation</vt:lpstr>
      <vt:lpstr>Model Creation</vt:lpstr>
      <vt:lpstr>Model Creation</vt:lpstr>
      <vt:lpstr>Model Creation</vt:lpstr>
      <vt:lpstr>Model Creation</vt:lpstr>
      <vt:lpstr>Model Creation</vt:lpstr>
      <vt:lpstr>Model Creation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 Francisco Bay Area Bike Share Analysis</dc:title>
  <dc:creator>Navtej</dc:creator>
  <cp:lastModifiedBy>Navtej</cp:lastModifiedBy>
  <cp:revision>155</cp:revision>
  <dcterms:created xsi:type="dcterms:W3CDTF">2017-05-01T22:39:09Z</dcterms:created>
  <dcterms:modified xsi:type="dcterms:W3CDTF">2017-05-02T08:24:20Z</dcterms:modified>
</cp:coreProperties>
</file>