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3"/>
    <p:sldId id="16140622" r:id="rId4"/>
    <p:sldId id="262" r:id="rId5"/>
    <p:sldId id="16140634" r:id="rId6"/>
    <p:sldId id="265" r:id="rId7"/>
    <p:sldId id="16140625" r:id="rId8"/>
    <p:sldId id="16140642" r:id="rId9"/>
    <p:sldId id="16140628" r:id="rId10"/>
    <p:sldId id="16140630" r:id="rId11"/>
    <p:sldId id="16140629" r:id="rId12"/>
    <p:sldId id="16140623"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7" d="100"/>
          <a:sy n="87" d="100"/>
        </p:scale>
        <p:origin x="-422" y="53"/>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ustomXml" Target="../customXml/item3.xml"/><Relationship Id="rId20" Type="http://schemas.openxmlformats.org/officeDocument/2006/relationships/customXml" Target="../customXml/item2.xml"/><Relationship Id="rId2" Type="http://schemas.openxmlformats.org/officeDocument/2006/relationships/theme" Target="theme/theme1.xml"/><Relationship Id="rId19" Type="http://schemas.openxmlformats.org/officeDocument/2006/relationships/customXml" Target="../customXml/item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NavuluriSowmya/Steganography.gi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8900" y="1629410"/>
            <a:ext cx="9144000" cy="712470"/>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SEcure data hiding in image using steganography</a:t>
            </a:r>
            <a:endParaRPr lang="en-IN" alt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215" y="4485640"/>
            <a:ext cx="7980045" cy="882650"/>
          </a:xfrm>
          <a:prstGeom prst="rect">
            <a:avLst/>
          </a:prstGeom>
          <a:noFill/>
        </p:spPr>
        <p:txBody>
          <a:bodyPr wrap="square" lIns="91440" tIns="45720" rIns="91440" bIns="45720" rtlCol="0" anchor="t">
            <a:no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r>
              <a:rPr lang="en-IN" altLang="en-US" sz="2000" b="1" dirty="0">
                <a:solidFill>
                  <a:schemeClr val="accent1">
                    <a:lumMod val="75000"/>
                  </a:schemeClr>
                </a:solidFill>
                <a:latin typeface="Arial" panose="020B0604020202020204" pitchFamily="34" charset="0"/>
                <a:cs typeface="Arial" panose="020B0604020202020204" pitchFamily="34" charset="0"/>
              </a:rPr>
              <a:t>Navuluri Sowmya</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IN" altLang="en-US" sz="2000" b="1" dirty="0">
                <a:solidFill>
                  <a:schemeClr val="accent1">
                    <a:lumMod val="75000"/>
                  </a:schemeClr>
                </a:solidFill>
                <a:latin typeface="Arial" panose="020B0604020202020204"/>
                <a:cs typeface="Arial" panose="020B0604020202020204"/>
              </a:rPr>
              <a:t>Qualification </a:t>
            </a:r>
            <a:r>
              <a:rPr lang="en-US" sz="2000" b="1" dirty="0">
                <a:solidFill>
                  <a:schemeClr val="accent1">
                    <a:lumMod val="75000"/>
                  </a:schemeClr>
                </a:solidFill>
                <a:latin typeface="Arial" panose="020B0604020202020204"/>
                <a:cs typeface="Arial" panose="020B0604020202020204"/>
              </a:rPr>
              <a:t>&amp; Department : </a:t>
            </a:r>
            <a:r>
              <a:rPr lang="en-IN" altLang="en-US" sz="2000" b="1" dirty="0">
                <a:solidFill>
                  <a:schemeClr val="accent1">
                    <a:lumMod val="75000"/>
                  </a:schemeClr>
                </a:solidFill>
                <a:latin typeface="Arial" panose="020B0604020202020204"/>
                <a:cs typeface="Arial" panose="020B0604020202020204"/>
              </a:rPr>
              <a:t>BTech Graduated ,CSE</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chemeClr val="accent1"/>
                </a:solidFill>
                <a:latin typeface="Arial" panose="020B0604020202020204" pitchFamily="34" charset="0"/>
                <a:cs typeface="Arial" panose="020B0604020202020204" pitchFamily="34" charset="0"/>
              </a:rPr>
              <a:t>GitHub Link</a:t>
            </a:r>
            <a:endParaRPr lang="en-IN" sz="3200" b="1" dirty="0">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GB" sz="2000" dirty="0">
                <a:solidFill>
                  <a:schemeClr val="accent1"/>
                </a:solidFill>
                <a:latin typeface="Arial" panose="020B0604020202020204" pitchFamily="34" charset="0"/>
                <a:cs typeface="Arial" panose="020B0604020202020204" pitchFamily="34" charset="0"/>
                <a:hlinkClick r:id="rId1" action="ppaction://hlinkfile"/>
              </a:rPr>
              <a:t>https://github.com/NavuluriSowmya/Steganography.git</a:t>
            </a:r>
            <a:endParaRPr lang="en-US" altLang="en-GB" sz="2000" dirty="0">
              <a:solidFill>
                <a:schemeClr val="accent1"/>
              </a:solidFill>
              <a:latin typeface="Arial" panose="020B0604020202020204" pitchFamily="34" charset="0"/>
              <a:cs typeface="Arial" panose="020B0604020202020204" pitchFamily="34" charset="0"/>
              <a:hlinkClick r:id="rId1" action="ppaction://hlinkfil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05435" indent="-305435"/>
            <a:r>
              <a:rPr lang="en-US" altLang="en-GB" sz="2000" dirty="0">
                <a:latin typeface="Arial" panose="020B0604020202020204" pitchFamily="34" charset="0"/>
                <a:cs typeface="Arial" panose="020B0604020202020204" pitchFamily="34" charset="0"/>
              </a:rPr>
              <a:t>Multiple Message Embedding: Instead of hiding just one message, you could allow the embedding of multiple messages or even files (e.g., text files, PDFs) within the image.       </a:t>
            </a:r>
            <a:endParaRPr lang="en-US" altLang="en-GB" sz="2000" dirty="0">
              <a:latin typeface="Arial" panose="020B0604020202020204" pitchFamily="34" charset="0"/>
              <a:cs typeface="Arial" panose="020B0604020202020204" pitchFamily="34" charset="0"/>
            </a:endParaRPr>
          </a:p>
          <a:p>
            <a:pPr marL="305435" indent="-305435"/>
            <a:r>
              <a:rPr lang="en-US" altLang="en-GB" sz="2000" dirty="0">
                <a:latin typeface="Arial" panose="020B0604020202020204" pitchFamily="34" charset="0"/>
                <a:cs typeface="Arial" panose="020B0604020202020204" pitchFamily="34" charset="0"/>
              </a:rPr>
              <a:t>Image Authentication: Use machine learning models to authenticate whether an image has been altered by steganography. This could be useful for detecting tampered images in sensitive areas like journalism or security.</a:t>
            </a:r>
            <a:endParaRPr lang="en-US" altLang="en-GB" sz="2000" dirty="0">
              <a:latin typeface="Arial" panose="020B0604020202020204" pitchFamily="34" charset="0"/>
              <a:cs typeface="Arial" panose="020B0604020202020204" pitchFamily="34" charset="0"/>
            </a:endParaRPr>
          </a:p>
          <a:p>
            <a:pPr marL="0" indent="0">
              <a:buNone/>
            </a:pPr>
            <a:endParaRPr lang="en-US" altLang="en-GB" sz="2000" dirty="0">
              <a:latin typeface="Arial" panose="020B0604020202020204" pitchFamily="34" charset="0"/>
              <a:cs typeface="Arial" panose="020B0604020202020204" pitchFamily="34" charset="0"/>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100" b="1" dirty="0">
                <a:solidFill>
                  <a:schemeClr val="accent1"/>
                </a:solidFill>
                <a:latin typeface="Arial" panose="020B0604020202020204"/>
                <a:cs typeface="Arial" panose="020B0604020202020204"/>
              </a:rPr>
              <a:t>Future </a:t>
            </a:r>
            <a:r>
              <a:rPr lang="en-US" sz="3100" b="1" dirty="0" smtClean="0">
                <a:solidFill>
                  <a:schemeClr val="accent1"/>
                </a:solidFill>
                <a:latin typeface="Arial" panose="020B0604020202020204"/>
                <a:cs typeface="Arial" panose="020B0604020202020204"/>
              </a:rPr>
              <a:t>scope</a:t>
            </a:r>
            <a:endParaRPr lang="en-US" sz="3100" b="1" dirty="0" smtClean="0">
              <a:solidFill>
                <a:schemeClr val="accent1"/>
              </a:solidFill>
              <a:latin typeface="Arial" panose="020B0604020202020204"/>
              <a:cs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555" b="1">
                <a:solidFill>
                  <a:schemeClr val="accent1"/>
                </a:solidFill>
                <a:latin typeface="Arial" panose="020B0604020202020204" pitchFamily="34" charset="0"/>
                <a:cs typeface="Arial" panose="020B0604020202020204" pitchFamily="34" charset="0"/>
              </a:rPr>
              <a:t>Problem Statement</a:t>
            </a:r>
            <a:endParaRPr lang="en-US" sz="3555"/>
          </a:p>
        </p:txBody>
      </p:sp>
      <p:sp>
        <p:nvSpPr>
          <p:cNvPr id="2" name="Content Placeholder 1"/>
          <p:cNvSpPr>
            <a:spLocks noGrp="1"/>
          </p:cNvSpPr>
          <p:nvPr>
            <p:ph idx="1"/>
          </p:nvPr>
        </p:nvSpPr>
        <p:spPr>
          <a:xfrm>
            <a:off x="452403" y="1237632"/>
            <a:ext cx="11029615" cy="4673324"/>
          </a:xfrm>
        </p:spPr>
        <p:txBody>
          <a:bodyPr/>
          <a:lstStyle/>
          <a:p>
            <a:pPr marL="0" indent="0">
              <a:lnSpc>
                <a:spcPct val="110000"/>
              </a:lnSpc>
              <a:buNone/>
            </a:pPr>
            <a:r>
              <a:rPr lang="en-US" altLang="en-GB" sz="2000" dirty="0">
                <a:latin typeface="Arial" panose="020B0604020202020204" pitchFamily="34" charset="0"/>
                <a:cs typeface="Arial" panose="020B0604020202020204" pitchFamily="34" charset="0"/>
              </a:rPr>
              <a:t>As cyberattacks increase, securing sensitive information during transmission or storage is a major concern. Traditional encryption methods often make data appear altered, attracting attention from attackers. The challenge is to find a way to hide sensitive data securely and discreetly, using techniques like steganography, to prevent detection.</a:t>
            </a:r>
            <a:endParaRPr lang="en-US" altLang="en-GB" sz="20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altLang="en-GB" sz="3200" b="1">
                <a:solidFill>
                  <a:schemeClr val="accent1"/>
                </a:solidFill>
                <a:latin typeface="Arial" panose="020B0604020202020204" pitchFamily="34" charset="0"/>
                <a:cs typeface="Arial" panose="020B0604020202020204" pitchFamily="34" charset="0"/>
              </a:rPr>
              <a:t>TECHNOLOGY USED</a:t>
            </a:r>
            <a:endParaRPr lang="en-US" altLang="en-GB" sz="3200" b="1">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29260" y="1232535"/>
            <a:ext cx="11431270" cy="5253355"/>
          </a:xfrm>
        </p:spPr>
        <p:txBody>
          <a:bodyPr>
            <a:noAutofit/>
          </a:bodyPr>
          <a:p>
            <a:pPr marL="0" indent="0">
              <a:lnSpc>
                <a:spcPct val="110000"/>
              </a:lnSpc>
              <a:spcBef>
                <a:spcPts val="15"/>
              </a:spcBef>
              <a:buNone/>
            </a:pPr>
            <a:endParaRPr lang="en-US" altLang="en-GB" dirty="0">
              <a:latin typeface="Arial" panose="020B0604020202020204" pitchFamily="34" charset="0"/>
              <a:cs typeface="Arial" panose="020B0604020202020204" pitchFamily="34" charset="0"/>
            </a:endParaRPr>
          </a:p>
          <a:p>
            <a:pPr marL="0" indent="0">
              <a:lnSpc>
                <a:spcPct val="130000"/>
              </a:lnSpc>
              <a:spcBef>
                <a:spcPts val="15"/>
              </a:spcBef>
              <a:buNone/>
            </a:pPr>
            <a:r>
              <a:rPr lang="en-US" altLang="en-GB" dirty="0">
                <a:latin typeface="Arial" panose="020B0604020202020204" pitchFamily="34" charset="0"/>
                <a:cs typeface="Arial" panose="020B0604020202020204" pitchFamily="34" charset="0"/>
                <a:sym typeface="+mn-ea"/>
              </a:rPr>
              <a:t>Platform Specifications</a:t>
            </a:r>
            <a:r>
              <a:rPr lang="en-US" altLang="en-GB" dirty="0">
                <a:latin typeface="Arial" panose="020B0604020202020204" pitchFamily="34" charset="0"/>
                <a:cs typeface="Arial" panose="020B0604020202020204" pitchFamily="34" charset="0"/>
                <a:sym typeface="+mn-ea"/>
              </a:rPr>
              <a:t>:</a:t>
            </a:r>
            <a:r>
              <a:rPr lang="en-US" altLang="en-GB" dirty="0">
                <a:latin typeface="Arial" panose="020B0604020202020204" pitchFamily="34" charset="0"/>
                <a:cs typeface="Arial" panose="020B0604020202020204" pitchFamily="34" charset="0"/>
                <a:sym typeface="+mn-ea"/>
              </a:rPr>
              <a:t>-</a:t>
            </a:r>
            <a:br>
              <a:rPr lang="en-US" altLang="en-GB" dirty="0">
                <a:latin typeface="Arial" panose="020B0604020202020204" pitchFamily="34" charset="0"/>
                <a:cs typeface="Arial" panose="020B0604020202020204" pitchFamily="34" charset="0"/>
                <a:sym typeface="+mn-ea"/>
              </a:rPr>
            </a:br>
            <a:r>
              <a:rPr lang="en-US" altLang="en-GB" dirty="0">
                <a:latin typeface="Arial" panose="020B0604020202020204" pitchFamily="34" charset="0"/>
                <a:cs typeface="Arial" panose="020B0604020202020204" pitchFamily="34" charset="0"/>
                <a:sym typeface="+mn-ea"/>
              </a:rPr>
              <a:t>Operating System: Windows </a:t>
            </a:r>
            <a:endParaRPr lang="en-US" altLang="en-GB" dirty="0">
              <a:latin typeface="Arial" panose="020B0604020202020204" pitchFamily="34" charset="0"/>
              <a:cs typeface="Arial" panose="020B0604020202020204" pitchFamily="34" charset="0"/>
            </a:endParaRPr>
          </a:p>
          <a:p>
            <a:pPr marL="0" indent="0">
              <a:lnSpc>
                <a:spcPct val="110000"/>
              </a:lnSpc>
              <a:spcBef>
                <a:spcPts val="15"/>
              </a:spcBef>
              <a:buNone/>
            </a:pPr>
            <a:r>
              <a:rPr lang="en-US" altLang="en-GB" dirty="0">
                <a:latin typeface="Arial" panose="020B0604020202020204" pitchFamily="34" charset="0"/>
                <a:cs typeface="Arial" panose="020B0604020202020204" pitchFamily="34" charset="0"/>
                <a:sym typeface="+mn-ea"/>
              </a:rPr>
              <a:t>Version: Windows 10 or later (Recommended for compatibility)</a:t>
            </a:r>
            <a:endParaRPr lang="en-US" altLang="en-GB" dirty="0">
              <a:latin typeface="Arial" panose="020B0604020202020204" pitchFamily="34" charset="0"/>
              <a:cs typeface="Arial" panose="020B0604020202020204" pitchFamily="34" charset="0"/>
            </a:endParaRPr>
          </a:p>
          <a:p>
            <a:pPr marL="0" indent="0">
              <a:lnSpc>
                <a:spcPct val="100000"/>
              </a:lnSpc>
              <a:spcBef>
                <a:spcPts val="15"/>
              </a:spcBef>
              <a:buNone/>
            </a:pPr>
            <a:r>
              <a:rPr lang="en-US" altLang="en-GB" dirty="0">
                <a:latin typeface="Arial" panose="020B0604020202020204" pitchFamily="34" charset="0"/>
                <a:cs typeface="Arial" panose="020B0604020202020204" pitchFamily="34" charset="0"/>
                <a:sym typeface="+mn-ea"/>
              </a:rPr>
              <a:t>Architecture: 64-bit or 32-bit (64-bit recommended for better performance)</a:t>
            </a:r>
            <a:endParaRPr lang="en-US" altLang="en-GB" dirty="0">
              <a:latin typeface="Arial" panose="020B0604020202020204" pitchFamily="34" charset="0"/>
              <a:cs typeface="Arial" panose="020B0604020202020204" pitchFamily="34" charset="0"/>
            </a:endParaRPr>
          </a:p>
          <a:p>
            <a:pPr marL="0" indent="0">
              <a:lnSpc>
                <a:spcPct val="100000"/>
              </a:lnSpc>
              <a:spcBef>
                <a:spcPts val="15"/>
              </a:spcBef>
              <a:buNone/>
            </a:pPr>
            <a:r>
              <a:rPr lang="en-US" altLang="en-GB" dirty="0">
                <a:latin typeface="Arial" panose="020B0604020202020204" pitchFamily="34" charset="0"/>
                <a:cs typeface="Arial" panose="020B0604020202020204" pitchFamily="34" charset="0"/>
                <a:sym typeface="+mn-ea"/>
              </a:rPr>
              <a:t>RAM </a:t>
            </a:r>
            <a:r>
              <a:rPr lang="en-US" altLang="en-GB" dirty="0">
                <a:latin typeface="Arial" panose="020B0604020202020204" pitchFamily="34" charset="0"/>
                <a:cs typeface="Arial" panose="020B0604020202020204" pitchFamily="34" charset="0"/>
                <a:sym typeface="+mn-ea"/>
              </a:rPr>
              <a:t>Recommended: 4 GB or more </a:t>
            </a:r>
            <a:br>
              <a:rPr lang="en-US" altLang="en-GB" dirty="0">
                <a:latin typeface="Arial" panose="020B0604020202020204" pitchFamily="34" charset="0"/>
                <a:cs typeface="Arial" panose="020B0604020202020204" pitchFamily="34" charset="0"/>
                <a:sym typeface="+mn-ea"/>
              </a:rPr>
            </a:br>
            <a:endParaRPr lang="en-US" altLang="en-GB" dirty="0">
              <a:latin typeface="Arial" panose="020B0604020202020204" pitchFamily="34" charset="0"/>
              <a:cs typeface="Arial" panose="020B0604020202020204" pitchFamily="34" charset="0"/>
              <a:sym typeface="+mn-ea"/>
            </a:endParaRPr>
          </a:p>
          <a:p>
            <a:pPr marL="0" indent="0">
              <a:lnSpc>
                <a:spcPct val="70000"/>
              </a:lnSpc>
              <a:spcBef>
                <a:spcPts val="15"/>
              </a:spcBef>
              <a:buNone/>
            </a:pPr>
            <a:r>
              <a:rPr lang="en-US" altLang="en-GB" dirty="0">
                <a:latin typeface="Arial" panose="020B0604020202020204" pitchFamily="34" charset="0"/>
                <a:cs typeface="Arial" panose="020B0604020202020204" pitchFamily="34" charset="0"/>
                <a:sym typeface="+mn-ea"/>
              </a:rPr>
              <a:t>Programming Language:Python </a:t>
            </a:r>
            <a:endParaRPr lang="en-US" altLang="en-GB" dirty="0">
              <a:latin typeface="Arial" panose="020B0604020202020204" pitchFamily="34" charset="0"/>
              <a:cs typeface="Arial" panose="020B0604020202020204" pitchFamily="34" charset="0"/>
              <a:sym typeface="+mn-ea"/>
            </a:endParaRPr>
          </a:p>
          <a:p>
            <a:pPr marL="0" indent="0">
              <a:lnSpc>
                <a:spcPct val="110000"/>
              </a:lnSpc>
              <a:spcBef>
                <a:spcPts val="15"/>
              </a:spcBef>
              <a:buNone/>
            </a:pPr>
            <a:r>
              <a:rPr lang="en-US" altLang="en-GB" dirty="0">
                <a:latin typeface="Arial" panose="020B0604020202020204" pitchFamily="34" charset="0"/>
                <a:cs typeface="Arial" panose="020B0604020202020204" pitchFamily="34" charset="0"/>
                <a:sym typeface="+mn-ea"/>
              </a:rPr>
              <a:t>Version: Python 3.13.2 </a:t>
            </a:r>
            <a:endParaRPr lang="en-US" altLang="en-GB" dirty="0">
              <a:latin typeface="Arial" panose="020B0604020202020204" pitchFamily="34" charset="0"/>
              <a:cs typeface="Arial" panose="020B0604020202020204" pitchFamily="34" charset="0"/>
            </a:endParaRPr>
          </a:p>
          <a:p>
            <a:pPr marL="0" indent="0">
              <a:lnSpc>
                <a:spcPct val="110000"/>
              </a:lnSpc>
              <a:spcBef>
                <a:spcPts val="15"/>
              </a:spcBef>
              <a:buNone/>
            </a:pPr>
            <a:r>
              <a:rPr lang="en-US" altLang="en-GB" dirty="0">
                <a:latin typeface="Arial" panose="020B0604020202020204" pitchFamily="34" charset="0"/>
                <a:cs typeface="Arial" panose="020B0604020202020204" pitchFamily="34" charset="0"/>
                <a:sym typeface="+mn-ea"/>
              </a:rPr>
              <a:t>Other Software Requirements:</a:t>
            </a:r>
            <a:endParaRPr lang="en-US" altLang="en-GB" dirty="0">
              <a:latin typeface="Arial" panose="020B0604020202020204" pitchFamily="34" charset="0"/>
              <a:cs typeface="Arial" panose="020B0604020202020204" pitchFamily="34" charset="0"/>
            </a:endParaRPr>
          </a:p>
          <a:p>
            <a:pPr marL="0" indent="0">
              <a:lnSpc>
                <a:spcPct val="110000"/>
              </a:lnSpc>
              <a:spcBef>
                <a:spcPts val="15"/>
              </a:spcBef>
              <a:buNone/>
            </a:pPr>
            <a:r>
              <a:rPr lang="en-US" altLang="en-GB" dirty="0">
                <a:latin typeface="Arial" panose="020B0604020202020204" pitchFamily="34" charset="0"/>
                <a:cs typeface="Arial" panose="020B0604020202020204" pitchFamily="34" charset="0"/>
                <a:sym typeface="+mn-ea"/>
              </a:rPr>
              <a:t>IDE (Integrated Development Environment): Optional, but tools like Visual Studio Code, PyCharm, or any text editor can be used for editing the code.</a:t>
            </a:r>
            <a:br>
              <a:rPr lang="en-US" altLang="en-GB" dirty="0">
                <a:latin typeface="Arial" panose="020B0604020202020204" pitchFamily="34" charset="0"/>
                <a:cs typeface="Arial" panose="020B0604020202020204" pitchFamily="34" charset="0"/>
                <a:sym typeface="+mn-ea"/>
              </a:rPr>
            </a:br>
            <a:br>
              <a:rPr lang="en-US" altLang="en-GB" dirty="0">
                <a:latin typeface="Arial" panose="020B0604020202020204" pitchFamily="34" charset="0"/>
                <a:cs typeface="Arial" panose="020B0604020202020204" pitchFamily="34" charset="0"/>
                <a:sym typeface="+mn-ea"/>
              </a:rPr>
            </a:br>
            <a:r>
              <a:rPr lang="en-US" altLang="en-GB" dirty="0">
                <a:latin typeface="Arial" panose="020B0604020202020204" pitchFamily="34" charset="0"/>
                <a:cs typeface="Arial" panose="020B0604020202020204" pitchFamily="34" charset="0"/>
                <a:sym typeface="+mn-ea"/>
              </a:rPr>
              <a:t>Python Package Dependencies:</a:t>
            </a:r>
            <a:endParaRPr lang="en-US" altLang="en-GB" dirty="0">
              <a:latin typeface="Arial" panose="020B0604020202020204" pitchFamily="34" charset="0"/>
              <a:cs typeface="Arial" panose="020B0604020202020204" pitchFamily="34" charset="0"/>
            </a:endParaRPr>
          </a:p>
          <a:p>
            <a:pPr marL="0" indent="0">
              <a:lnSpc>
                <a:spcPct val="110000"/>
              </a:lnSpc>
              <a:spcBef>
                <a:spcPts val="15"/>
              </a:spcBef>
              <a:buNone/>
            </a:pPr>
            <a:r>
              <a:rPr lang="en-US" altLang="en-GB" dirty="0">
                <a:latin typeface="Arial" panose="020B0604020202020204" pitchFamily="34" charset="0"/>
                <a:cs typeface="Arial" panose="020B0604020202020204" pitchFamily="34" charset="0"/>
                <a:sym typeface="+mn-ea"/>
              </a:rPr>
              <a:t>OpenCV (cv2): pip install opencv-python</a:t>
            </a:r>
            <a:endParaRPr lang="en-US" altLang="en-GB" dirty="0">
              <a:latin typeface="Arial" panose="020B0604020202020204" pitchFamily="34" charset="0"/>
              <a:cs typeface="Arial" panose="020B0604020202020204" pitchFamily="34" charset="0"/>
            </a:endParaRPr>
          </a:p>
          <a:p>
            <a:pPr marL="0" indent="0">
              <a:lnSpc>
                <a:spcPct val="110000"/>
              </a:lnSpc>
              <a:spcBef>
                <a:spcPts val="15"/>
              </a:spcBef>
              <a:buNone/>
            </a:pPr>
            <a:r>
              <a:rPr lang="en-US" altLang="en-GB" dirty="0">
                <a:latin typeface="Arial" panose="020B0604020202020204" pitchFamily="34" charset="0"/>
                <a:cs typeface="Arial" panose="020B0604020202020204" pitchFamily="34" charset="0"/>
                <a:sym typeface="+mn-ea"/>
              </a:rPr>
              <a:t>Pillow (PIL): pip install pillow</a:t>
            </a:r>
            <a:endParaRPr lang="en-US" altLang="en-GB" dirty="0">
              <a:latin typeface="Arial" panose="020B0604020202020204" pitchFamily="34" charset="0"/>
              <a:cs typeface="Arial" panose="020B0604020202020204" pitchFamily="34" charset="0"/>
            </a:endParaRPr>
          </a:p>
          <a:p>
            <a:pPr marL="0" indent="0">
              <a:lnSpc>
                <a:spcPct val="110000"/>
              </a:lnSpc>
              <a:spcBef>
                <a:spcPts val="15"/>
              </a:spcBef>
              <a:buNone/>
            </a:pPr>
            <a:r>
              <a:rPr lang="en-US" altLang="en-GB" dirty="0">
                <a:latin typeface="Arial" panose="020B0604020202020204" pitchFamily="34" charset="0"/>
                <a:cs typeface="Arial" panose="020B0604020202020204" pitchFamily="34" charset="0"/>
                <a:sym typeface="+mn-ea"/>
              </a:rPr>
              <a:t>Tkinter: Usually pre-installed with Python. If not, it can be installed separately (pip install tk).</a:t>
            </a:r>
            <a:br>
              <a:rPr lang="en-US" altLang="en-GB" dirty="0">
                <a:latin typeface="Arial" panose="020B0604020202020204" pitchFamily="34" charset="0"/>
                <a:cs typeface="Arial" panose="020B0604020202020204" pitchFamily="34" charset="0"/>
                <a:sym typeface="+mn-ea"/>
              </a:rPr>
            </a:br>
            <a:endParaRPr lang="en-US" altLang="en-GB" dirty="0">
              <a:latin typeface="Arial" panose="020B0604020202020204" pitchFamily="34" charset="0"/>
              <a:cs typeface="Arial" panose="020B0604020202020204" pitchFamily="34" charset="0"/>
              <a:sym typeface="+mn-ea"/>
            </a:endParaRPr>
          </a:p>
        </p:txBody>
      </p:sp>
      <p:sp>
        <p:nvSpPr>
          <p:cNvPr id="4" name="Text Box 3"/>
          <p:cNvSpPr txBox="1"/>
          <p:nvPr/>
        </p:nvSpPr>
        <p:spPr>
          <a:xfrm>
            <a:off x="4799965" y="832485"/>
            <a:ext cx="4064000" cy="368300"/>
          </a:xfrm>
          <a:prstGeom prst="rect">
            <a:avLst/>
          </a:prstGeom>
          <a:noFill/>
        </p:spPr>
        <p:txBody>
          <a:bodyPr wrap="square" rtlCol="0">
            <a:spAutoFit/>
          </a:bodyPr>
          <a:p>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a:lnSpc>
                <a:spcPct val="120000"/>
              </a:lnSpc>
            </a:pPr>
            <a:r>
              <a:rPr lang="en-US" altLang="en-GB" sz="2000" dirty="0">
                <a:solidFill>
                  <a:srgbClr val="0F0F0F"/>
                </a:solidFill>
                <a:latin typeface="Arial" panose="020B0604020202020204" pitchFamily="34" charset="0"/>
                <a:cs typeface="Arial" panose="020B0604020202020204" pitchFamily="34" charset="0"/>
              </a:rPr>
              <a:t>The project uses custom encryption and decryption functions for improved flexibility and security, making it more adaptable and harder to crack.</a:t>
            </a:r>
            <a:endParaRPr lang="en-US" altLang="en-GB" sz="2000" dirty="0">
              <a:solidFill>
                <a:srgbClr val="0F0F0F"/>
              </a:solidFill>
              <a:latin typeface="Arial" panose="020B0604020202020204" pitchFamily="34" charset="0"/>
              <a:cs typeface="Arial" panose="020B0604020202020204" pitchFamily="34" charset="0"/>
            </a:endParaRPr>
          </a:p>
          <a:p>
            <a:pPr>
              <a:lnSpc>
                <a:spcPct val="120000"/>
              </a:lnSpc>
            </a:pPr>
            <a:r>
              <a:rPr lang="en-US" altLang="en-GB" sz="2000" dirty="0">
                <a:solidFill>
                  <a:srgbClr val="0F0F0F"/>
                </a:solidFill>
                <a:latin typeface="Arial" panose="020B0604020202020204" pitchFamily="34" charset="0"/>
                <a:cs typeface="Arial" panose="020B0604020202020204" pitchFamily="34" charset="0"/>
              </a:rPr>
              <a:t>Tkinter-based graphical user interface (GUI) that simplifies interaction, allowing users to load images, enter secret messages, and manage passwords easily, making it more user-friendly compared to command-line tools.</a:t>
            </a:r>
            <a:endParaRPr lang="en-US" altLang="en-GB" sz="2000" dirty="0">
              <a:solidFill>
                <a:srgbClr val="0F0F0F"/>
              </a:solidFill>
              <a:latin typeface="Arial" panose="020B0604020202020204" pitchFamily="34" charset="0"/>
              <a:cs typeface="Arial" panose="020B0604020202020204" pitchFamily="34" charset="0"/>
            </a:endParaRPr>
          </a:p>
          <a:p>
            <a:pPr algn="l">
              <a:lnSpc>
                <a:spcPct val="120000"/>
              </a:lnSpc>
            </a:pPr>
            <a:r>
              <a:rPr lang="en-US" altLang="en-GB" sz="2000" dirty="0">
                <a:solidFill>
                  <a:srgbClr val="0F0F0F"/>
                </a:solidFill>
                <a:latin typeface="Arial" panose="020B0604020202020204" pitchFamily="34" charset="0"/>
                <a:cs typeface="Arial" panose="020B0604020202020204" pitchFamily="34" charset="0"/>
              </a:rPr>
              <a:t>The application offers real-time feedback, such as success and error messages, to keep users informed about the system's status and any missing inputs.</a:t>
            </a:r>
            <a:endParaRPr lang="en-US" altLang="en-GB" sz="2000"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chemeClr val="accent1"/>
                </a:solidFill>
                <a:latin typeface="Arial" panose="020B0604020202020204" pitchFamily="34" charset="0"/>
                <a:cs typeface="Arial" panose="020B0604020202020204" pitchFamily="34" charset="0"/>
              </a:rPr>
              <a:t>End users</a:t>
            </a:r>
            <a:endParaRPr lang="en-IN" sz="3200" b="1" dirty="0">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GB" sz="2000" dirty="0">
                <a:latin typeface="Arial" panose="020B0604020202020204" pitchFamily="34" charset="0"/>
                <a:cs typeface="Arial" panose="020B0604020202020204" pitchFamily="34" charset="0"/>
              </a:rPr>
              <a:t>Adobe Photoshop (Digital Watermarking):</a:t>
            </a:r>
            <a:endParaRPr lang="en-US" altLang="en-GB" sz="2000" dirty="0">
              <a:latin typeface="Arial" panose="020B0604020202020204" pitchFamily="34" charset="0"/>
              <a:cs typeface="Arial" panose="020B0604020202020204" pitchFamily="34" charset="0"/>
            </a:endParaRPr>
          </a:p>
          <a:p>
            <a:pPr marL="0" indent="0">
              <a:buNone/>
            </a:pPr>
            <a:r>
              <a:rPr lang="en-US" altLang="en-GB" sz="2000" dirty="0">
                <a:latin typeface="Arial" panose="020B0604020202020204" pitchFamily="34" charset="0"/>
                <a:cs typeface="Arial" panose="020B0604020202020204" pitchFamily="34" charset="0"/>
              </a:rPr>
              <a:t>Example: Adobe Photoshop uses steganographic techniques in its digital watermarking feature, allowing users to embed invisible watermarks within images. This ensures that copyright owners can prove ownership of digital artwork without altering the visible appearance of the image.</a:t>
            </a:r>
            <a:endParaRPr lang="en-US" altLang="en-GB" sz="2000" dirty="0">
              <a:latin typeface="Arial" panose="020B0604020202020204" pitchFamily="34" charset="0"/>
              <a:cs typeface="Arial" panose="020B0604020202020204" pitchFamily="34" charset="0"/>
            </a:endParaRPr>
          </a:p>
          <a:p>
            <a:endParaRPr lang="en-US" altLang="en-GB" sz="2000" dirty="0">
              <a:latin typeface="Arial" panose="020B0604020202020204" pitchFamily="34" charset="0"/>
              <a:cs typeface="Arial" panose="020B0604020202020204" pitchFamily="34" charset="0"/>
            </a:endParaRPr>
          </a:p>
          <a:p>
            <a:r>
              <a:rPr lang="en-US" altLang="en-GB" sz="2000" dirty="0">
                <a:latin typeface="Arial" panose="020B0604020202020204" pitchFamily="34" charset="0"/>
                <a:cs typeface="Arial" panose="020B0604020202020204" pitchFamily="34" charset="0"/>
              </a:rPr>
              <a:t>Telegram (Secret Chats):</a:t>
            </a:r>
            <a:endParaRPr lang="en-US" altLang="en-GB" sz="2000" dirty="0">
              <a:latin typeface="Arial" panose="020B0604020202020204" pitchFamily="34" charset="0"/>
              <a:cs typeface="Arial" panose="020B0604020202020204" pitchFamily="34" charset="0"/>
            </a:endParaRPr>
          </a:p>
          <a:p>
            <a:pPr marL="0" indent="0">
              <a:buNone/>
            </a:pPr>
            <a:r>
              <a:rPr lang="en-US" altLang="en-GB" sz="2000" dirty="0">
                <a:latin typeface="Arial" panose="020B0604020202020204" pitchFamily="34" charset="0"/>
                <a:cs typeface="Arial" panose="020B0604020202020204" pitchFamily="34" charset="0"/>
              </a:rPr>
              <a:t>Example: Telegram uses a variant of steganography for hiding metadata or concealed messages in its secure "secret chats," ensuring that even if a message is intercepted, its contents cannot be easily deciphered by outsiders.</a:t>
            </a:r>
            <a:endParaRPr lang="en-US" altLang="en-GB" sz="2000" dirty="0">
              <a:latin typeface="Arial" panose="020B0604020202020204" pitchFamily="34" charset="0"/>
              <a:cs typeface="Arial" panose="020B0604020202020204" pitchFamily="34" charset="0"/>
            </a:endParaRPr>
          </a:p>
        </p:txBody>
      </p:sp>
      <p:sp>
        <p:nvSpPr>
          <p:cNvPr id="4" name="Text Box 3"/>
          <p:cNvSpPr txBox="1"/>
          <p:nvPr/>
        </p:nvSpPr>
        <p:spPr>
          <a:xfrm>
            <a:off x="3307715" y="3632200"/>
            <a:ext cx="4064000" cy="368300"/>
          </a:xfrm>
          <a:prstGeom prst="rect">
            <a:avLst/>
          </a:prstGeom>
          <a:noFill/>
        </p:spPr>
        <p:txBody>
          <a:bodyPr wrap="square" rtlCol="0">
            <a:spAutoFit/>
          </a:bodyPr>
          <a:p>
            <a:endParaRPr lang="en-GB"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GB" b="1">
                <a:solidFill>
                  <a:schemeClr val="accent1"/>
                </a:solidFill>
                <a:latin typeface="Arial" panose="020B0604020202020204" pitchFamily="34" charset="0"/>
                <a:cs typeface="Arial" panose="020B0604020202020204" pitchFamily="34" charset="0"/>
              </a:rPr>
              <a:t>RESULTS</a:t>
            </a:r>
            <a:endParaRPr lang="en-IN" altLang="en-GB" b="1">
              <a:solidFill>
                <a:schemeClr val="accent1"/>
              </a:solidFill>
              <a:latin typeface="Arial" panose="020B0604020202020204" pitchFamily="34" charset="0"/>
              <a:cs typeface="Arial" panose="020B0604020202020204" pitchFamily="34" charset="0"/>
            </a:endParaRPr>
          </a:p>
        </p:txBody>
      </p:sp>
      <p:pic>
        <p:nvPicPr>
          <p:cNvPr id="4" name="Content Placeholder 3" descr="Screenshot 2025-02-20 230656"/>
          <p:cNvPicPr>
            <a:picLocks noChangeAspect="1"/>
          </p:cNvPicPr>
          <p:nvPr>
            <p:ph idx="1"/>
          </p:nvPr>
        </p:nvPicPr>
        <p:blipFill>
          <a:blip r:embed="rId1"/>
          <a:stretch>
            <a:fillRect/>
          </a:stretch>
        </p:blipFill>
        <p:spPr>
          <a:xfrm>
            <a:off x="1242695" y="1635125"/>
            <a:ext cx="9867265" cy="4770120"/>
          </a:xfrm>
          <a:prstGeom prst="rect">
            <a:avLst/>
          </a:prstGeom>
        </p:spPr>
      </p:pic>
      <p:sp>
        <p:nvSpPr>
          <p:cNvPr id="5" name="Text Box 4"/>
          <p:cNvSpPr txBox="1"/>
          <p:nvPr/>
        </p:nvSpPr>
        <p:spPr>
          <a:xfrm>
            <a:off x="804545" y="1232535"/>
            <a:ext cx="4400550" cy="377190"/>
          </a:xfrm>
          <a:prstGeom prst="rect">
            <a:avLst/>
          </a:prstGeom>
          <a:noFill/>
        </p:spPr>
        <p:txBody>
          <a:bodyPr wrap="square" rtlCol="0">
            <a:noAutofit/>
          </a:bodyPr>
          <a:p>
            <a:r>
              <a:rPr lang="en-IN" altLang="en-GB">
                <a:latin typeface="Arial" panose="020B0604020202020204" pitchFamily="34" charset="0"/>
                <a:cs typeface="Arial" panose="020B0604020202020204" pitchFamily="34" charset="0"/>
              </a:rPr>
              <a:t>Run stegano.py (Main file) for output-&gt;</a:t>
            </a:r>
            <a:endParaRPr lang="en-IN" altLang="en-GB">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chemeClr val="accent1"/>
                </a:solidFill>
                <a:latin typeface="Arial" panose="020B0604020202020204" pitchFamily="34" charset="0"/>
                <a:cs typeface="Arial" panose="020B0604020202020204" pitchFamily="34" charset="0"/>
              </a:rPr>
              <a:t>Results</a:t>
            </a:r>
            <a:endParaRPr lang="en-IN" sz="3200" b="1" dirty="0">
              <a:solidFill>
                <a:schemeClr val="accent1"/>
              </a:solidFill>
              <a:latin typeface="Arial" panose="020B0604020202020204" pitchFamily="34" charset="0"/>
              <a:cs typeface="Arial" panose="020B0604020202020204" pitchFamily="34" charset="0"/>
            </a:endParaRPr>
          </a:p>
        </p:txBody>
      </p:sp>
      <p:pic>
        <p:nvPicPr>
          <p:cNvPr id="8" name="Picture 7" descr="Screenshot 2025-02-20 224143"/>
          <p:cNvPicPr>
            <a:picLocks noChangeAspect="1"/>
          </p:cNvPicPr>
          <p:nvPr/>
        </p:nvPicPr>
        <p:blipFill>
          <a:blip r:embed="rId1"/>
          <a:srcRect l="16796" t="4360" r="9527" b="7995"/>
          <a:stretch>
            <a:fillRect/>
          </a:stretch>
        </p:blipFill>
        <p:spPr>
          <a:xfrm>
            <a:off x="3641090" y="2386965"/>
            <a:ext cx="5534660" cy="3459480"/>
          </a:xfrm>
          <a:prstGeom prst="rect">
            <a:avLst/>
          </a:prstGeom>
        </p:spPr>
      </p:pic>
      <p:pic>
        <p:nvPicPr>
          <p:cNvPr id="7" name="Picture 6" descr="Screenshot 2025-02-20 224220"/>
          <p:cNvPicPr>
            <a:picLocks noChangeAspect="1"/>
          </p:cNvPicPr>
          <p:nvPr/>
        </p:nvPicPr>
        <p:blipFill>
          <a:blip r:embed="rId2"/>
          <a:stretch>
            <a:fillRect/>
          </a:stretch>
        </p:blipFill>
        <p:spPr>
          <a:xfrm>
            <a:off x="8441055" y="1141095"/>
            <a:ext cx="3636010" cy="3169920"/>
          </a:xfrm>
          <a:prstGeom prst="rect">
            <a:avLst/>
          </a:prstGeom>
        </p:spPr>
      </p:pic>
      <p:pic>
        <p:nvPicPr>
          <p:cNvPr id="5" name="Content Placeholder 4" descr="Screenshot 2025-02-20 224031"/>
          <p:cNvPicPr>
            <a:picLocks noChangeAspect="1"/>
          </p:cNvPicPr>
          <p:nvPr>
            <p:ph idx="1"/>
          </p:nvPr>
        </p:nvPicPr>
        <p:blipFill>
          <a:blip r:embed="rId3"/>
          <a:stretch>
            <a:fillRect/>
          </a:stretch>
        </p:blipFill>
        <p:spPr>
          <a:xfrm>
            <a:off x="377190" y="1624330"/>
            <a:ext cx="3465195" cy="32054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chemeClr val="accent1"/>
                </a:solidFill>
                <a:latin typeface="Arial" panose="020B0604020202020204" pitchFamily="34" charset="0"/>
                <a:cs typeface="Arial" panose="020B0604020202020204" pitchFamily="34" charset="0"/>
              </a:rPr>
              <a:t>Conclusion</a:t>
            </a:r>
            <a:endParaRPr lang="en-IN" sz="3200" b="1" dirty="0">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lnSpc>
                <a:spcPct val="120000"/>
              </a:lnSpc>
              <a:buNone/>
            </a:pPr>
            <a:r>
              <a:rPr lang="en-US" altLang="en-GB" sz="2000" dirty="0">
                <a:latin typeface="Arial" panose="020B0604020202020204" pitchFamily="34" charset="0"/>
                <a:cs typeface="Arial" panose="020B0604020202020204" pitchFamily="34" charset="0"/>
                <a:sym typeface="+mn-ea"/>
              </a:rPr>
              <a:t>Steganography securely hides sensitive data within media, offering an extra layer of protection against cyberattacks and unauthorized access, while complementing traditional encryption for enhanced privacy and security.</a:t>
            </a:r>
            <a:endParaRPr lang="en-US" altLang="en-GB" sz="2000" dirty="0">
              <a:latin typeface="Arial" panose="020B0604020202020204" pitchFamily="34" charset="0"/>
              <a:cs typeface="Arial" panose="020B0604020202020204" pitchFamily="34" charset="0"/>
            </a:endParaRPr>
          </a:p>
          <a:p>
            <a:pPr marL="0" indent="0">
              <a:lnSpc>
                <a:spcPct val="120000"/>
              </a:lnSpc>
              <a:buNone/>
            </a:pPr>
            <a:endParaRPr lang="en-US" altLang="en-GB" sz="200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3108</Words>
  <Application>WPS Presentation</Application>
  <PresentationFormat>Custom</PresentationFormat>
  <Paragraphs>76</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Wingdings 2</vt:lpstr>
      <vt:lpstr>Wingdings</vt:lpstr>
      <vt:lpstr>Arial</vt:lpstr>
      <vt:lpstr>Calibri Light</vt:lpstr>
      <vt:lpstr>Microsoft YaHei</vt:lpstr>
      <vt:lpstr>Arial Unicode MS</vt:lpstr>
      <vt:lpstr>Franklin Gothic Demi</vt:lpstr>
      <vt:lpstr>Segoe Print</vt:lpstr>
      <vt:lpstr>Franklin Gothic Book</vt:lpstr>
      <vt:lpstr>Calibri</vt:lpstr>
      <vt:lpstr>DividendVTI</vt:lpstr>
      <vt:lpstr>SEcure data hiding in image using steganography</vt:lpstr>
      <vt:lpstr>OUTLINE</vt:lpstr>
      <vt:lpstr>Problem Statement</vt:lpstr>
      <vt:lpstr>TECHNOLOGY USED</vt:lpstr>
      <vt:lpstr>Wow factors</vt:lpstr>
      <vt:lpstr>End users</vt:lpstr>
      <vt:lpstr>RESULTS</vt:lpstr>
      <vt:lpstr>Results</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sowmy</cp:lastModifiedBy>
  <cp:revision>50</cp:revision>
  <dcterms:created xsi:type="dcterms:W3CDTF">2021-05-26T16:50:00Z</dcterms:created>
  <dcterms:modified xsi:type="dcterms:W3CDTF">2025-02-21T12:50:15Z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6E3BB39171214E3E8D94EF6E88698B94_13</vt:lpwstr>
  </property>
  <property fmtid="{D5CDD505-2E9C-101B-9397-08002B2CF9AE}" pid="4" name="KSOProductBuildVer">
    <vt:lpwstr>2057-12.2.0.19821</vt:lpwstr>
  </property>
</Properties>
</file>