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2"/>
  </p:notesMasterIdLst>
  <p:handoutMasterIdLst>
    <p:handoutMasterId r:id="rId13"/>
  </p:handoutMasterIdLst>
  <p:sldIdLst>
    <p:sldId id="259" r:id="rId2"/>
    <p:sldId id="260" r:id="rId3"/>
    <p:sldId id="261" r:id="rId4"/>
    <p:sldId id="262" r:id="rId5"/>
    <p:sldId id="267" r:id="rId6"/>
    <p:sldId id="268" r:id="rId7"/>
    <p:sldId id="269" r:id="rId8"/>
    <p:sldId id="266"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5/11/2024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5/11/2024</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5/11/2024</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5/11/2024</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5/11/2024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5/11/2024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5/11/2024</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5/11/2024</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5/11/2024</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5/11/2024</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5/11/2024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5/11/2024</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5/11/2024</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RENEWABLE RESOURCES</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DD82-2DDD-BD91-C91B-432DFA4BE44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7CF1932-D08A-4BCD-F06F-28114252CBF0}"/>
              </a:ext>
            </a:extLst>
          </p:cNvPr>
          <p:cNvSpPr>
            <a:spLocks noGrp="1"/>
          </p:cNvSpPr>
          <p:nvPr>
            <p:ph sz="quarter" idx="13"/>
          </p:nvPr>
        </p:nvSpPr>
        <p:spPr>
          <a:xfrm>
            <a:off x="612804" y="1828800"/>
            <a:ext cx="10969595" cy="3429255"/>
          </a:xfrm>
        </p:spPr>
        <p:txBody>
          <a:bodyPr/>
          <a:lstStyle/>
          <a:p>
            <a:r>
              <a:rPr lang="en-US" dirty="0">
                <a:solidFill>
                  <a:schemeClr val="tx1"/>
                </a:solidFill>
                <a:latin typeface="Söhne"/>
              </a:rPr>
              <a:t>Renewable resources are the cornerstone of a sustainable energy future, offering abundant, clean power while mitigating climate change. By harnessing nature's gifts like solar, wind, hydro, and geothermal energy, we ensure a reliable and resilient energy supply for generations. Moreover, investing in renewables fosters economic growth, job creation, and technological innovation, while enhancing energy security and reducing reliance on imported fuels. As we continue to embrace renewables, we pave the way for a brighter, greener future where energy is clean, accessible, and equitable for all.</a:t>
            </a:r>
            <a:endParaRPr lang="en-IN" dirty="0">
              <a:solidFill>
                <a:schemeClr val="tx1"/>
              </a:solidFill>
              <a:latin typeface="Söhne"/>
            </a:endParaRPr>
          </a:p>
        </p:txBody>
      </p:sp>
    </p:spTree>
    <p:extLst>
      <p:ext uri="{BB962C8B-B14F-4D97-AF65-F5344CB8AC3E}">
        <p14:creationId xmlns:p14="http://schemas.microsoft.com/office/powerpoint/2010/main" val="384973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pPr lvl="0">
              <a:buFont typeface="Wingdings" panose="05000000000000000000" pitchFamily="2" charset="2"/>
              <a:buChar char="Ø"/>
            </a:pPr>
            <a:r>
              <a:rPr lang="en-US" b="0" i="0" dirty="0">
                <a:solidFill>
                  <a:schemeClr val="tx1"/>
                </a:solidFill>
                <a:effectLst/>
                <a:highlight>
                  <a:srgbClr val="FFFFFF"/>
                </a:highlight>
                <a:latin typeface="Söhne"/>
              </a:rPr>
              <a:t>Renewable</a:t>
            </a:r>
            <a:r>
              <a:rPr lang="en-US" b="0" i="0" dirty="0">
                <a:solidFill>
                  <a:srgbClr val="0D0D0D"/>
                </a:solidFill>
                <a:effectLst/>
                <a:highlight>
                  <a:srgbClr val="FFFFFF"/>
                </a:highlight>
                <a:latin typeface="Söhne"/>
              </a:rPr>
              <a:t> energy refers to energy that is generated from natural resources that are replenished constantly, such as sunlight, wind, rain, tides, waves, and geothermal heat.</a:t>
            </a:r>
          </a:p>
          <a:p>
            <a:pPr lvl="0">
              <a:buFont typeface="Wingdings" panose="05000000000000000000" pitchFamily="2" charset="2"/>
              <a:buChar char="Ø"/>
            </a:pPr>
            <a:r>
              <a:rPr lang="en-US" b="0" i="0" dirty="0">
                <a:solidFill>
                  <a:srgbClr val="0D0D0D"/>
                </a:solidFill>
                <a:effectLst/>
                <a:highlight>
                  <a:srgbClr val="FFFFFF"/>
                </a:highlight>
                <a:latin typeface="Söhne"/>
              </a:rPr>
              <a:t> Unlike fossil fuels, which are finite and contribute to environmental pollution and climate change when burned, renewable energy sources offer a cleaner and more sustainable alternative.</a:t>
            </a:r>
            <a:endParaRPr lang="en-US" dirty="0"/>
          </a:p>
        </p:txBody>
      </p:sp>
    </p:spTree>
    <p:extLst>
      <p:ext uri="{BB962C8B-B14F-4D97-AF65-F5344CB8AC3E}">
        <p14:creationId xmlns:p14="http://schemas.microsoft.com/office/powerpoint/2010/main" val="126047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C42FAC-F734-A7E1-10DC-462012AF9225}"/>
              </a:ext>
            </a:extLst>
          </p:cNvPr>
          <p:cNvSpPr>
            <a:spLocks noGrp="1"/>
          </p:cNvSpPr>
          <p:nvPr>
            <p:ph type="title"/>
          </p:nvPr>
        </p:nvSpPr>
        <p:spPr>
          <a:xfrm>
            <a:off x="1045029" y="0"/>
            <a:ext cx="9806473" cy="1436914"/>
          </a:xfrm>
        </p:spPr>
        <p:txBody>
          <a:bodyPr/>
          <a:lstStyle/>
          <a:p>
            <a:r>
              <a:rPr lang="en-IN" sz="2400" dirty="0"/>
              <a:t>           </a:t>
            </a:r>
            <a:r>
              <a:rPr lang="en-IN" sz="4000" dirty="0"/>
              <a:t>Forms of Renewable Energy </a:t>
            </a:r>
          </a:p>
        </p:txBody>
      </p:sp>
      <p:sp>
        <p:nvSpPr>
          <p:cNvPr id="7" name="Content Placeholder 6">
            <a:extLst>
              <a:ext uri="{FF2B5EF4-FFF2-40B4-BE49-F238E27FC236}">
                <a16:creationId xmlns:a16="http://schemas.microsoft.com/office/drawing/2014/main" id="{5F0FA0C2-47C7-F8A1-95B0-1DB00DDC2C2E}"/>
              </a:ext>
            </a:extLst>
          </p:cNvPr>
          <p:cNvSpPr>
            <a:spLocks noGrp="1"/>
          </p:cNvSpPr>
          <p:nvPr>
            <p:ph idx="1"/>
          </p:nvPr>
        </p:nvSpPr>
        <p:spPr>
          <a:xfrm>
            <a:off x="1110343" y="2262673"/>
            <a:ext cx="10761305" cy="2332653"/>
          </a:xfrm>
        </p:spPr>
        <p:txBody>
          <a:bodyPr>
            <a:normAutofit/>
          </a:bodyPr>
          <a:lstStyle/>
          <a:p>
            <a:pPr>
              <a:buFont typeface="Wingdings" panose="05000000000000000000" pitchFamily="2" charset="2"/>
              <a:buChar char="Ø"/>
            </a:pPr>
            <a:r>
              <a:rPr lang="en-IN" dirty="0"/>
              <a:t>Biogas Energy</a:t>
            </a:r>
          </a:p>
          <a:p>
            <a:pPr>
              <a:buFont typeface="Wingdings" panose="05000000000000000000" pitchFamily="2" charset="2"/>
              <a:buChar char="Ø"/>
            </a:pPr>
            <a:r>
              <a:rPr lang="en-IN" dirty="0"/>
              <a:t>Hydro Energy</a:t>
            </a:r>
          </a:p>
          <a:p>
            <a:pPr>
              <a:buFont typeface="Wingdings" panose="05000000000000000000" pitchFamily="2" charset="2"/>
              <a:buChar char="Ø"/>
            </a:pPr>
            <a:r>
              <a:rPr lang="en-IN" dirty="0"/>
              <a:t>Solar Energy</a:t>
            </a:r>
          </a:p>
          <a:p>
            <a:pPr>
              <a:buFont typeface="Wingdings" panose="05000000000000000000" pitchFamily="2" charset="2"/>
              <a:buChar char="Ø"/>
            </a:pPr>
            <a:r>
              <a:rPr lang="en-IN" dirty="0"/>
              <a:t>Wind Energy</a:t>
            </a:r>
          </a:p>
          <a:p>
            <a:pPr>
              <a:buFont typeface="Wingdings" panose="05000000000000000000" pitchFamily="2" charset="2"/>
              <a:buChar char="Ø"/>
            </a:pPr>
            <a:r>
              <a:rPr lang="en-IN" dirty="0" err="1"/>
              <a:t>GeoThermal</a:t>
            </a:r>
            <a:r>
              <a:rPr lang="en-IN" dirty="0"/>
              <a:t> Energy </a:t>
            </a:r>
          </a:p>
        </p:txBody>
      </p:sp>
      <p:pic>
        <p:nvPicPr>
          <p:cNvPr id="9" name="Picture 8">
            <a:extLst>
              <a:ext uri="{FF2B5EF4-FFF2-40B4-BE49-F238E27FC236}">
                <a16:creationId xmlns:a16="http://schemas.microsoft.com/office/drawing/2014/main" id="{8CF1B030-8A5F-D1C3-A65B-31FFF5BD6DDF}"/>
              </a:ext>
            </a:extLst>
          </p:cNvPr>
          <p:cNvPicPr>
            <a:picLocks noChangeAspect="1"/>
          </p:cNvPicPr>
          <p:nvPr/>
        </p:nvPicPr>
        <p:blipFill>
          <a:blip r:embed="rId2"/>
          <a:stretch>
            <a:fillRect/>
          </a:stretch>
        </p:blipFill>
        <p:spPr>
          <a:xfrm>
            <a:off x="5682343" y="1922105"/>
            <a:ext cx="5169159" cy="3211701"/>
          </a:xfrm>
          <a:prstGeom prst="rect">
            <a:avLst/>
          </a:prstGeom>
        </p:spPr>
      </p:pic>
    </p:spTree>
    <p:extLst>
      <p:ext uri="{BB962C8B-B14F-4D97-AF65-F5344CB8AC3E}">
        <p14:creationId xmlns:p14="http://schemas.microsoft.com/office/powerpoint/2010/main" val="380429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RENEWABLE RESOURCE DATASET</a:t>
            </a:r>
          </a:p>
        </p:txBody>
      </p:sp>
      <p:sp>
        <p:nvSpPr>
          <p:cNvPr id="5" name="Content Placeholder 4">
            <a:extLst>
              <a:ext uri="{FF2B5EF4-FFF2-40B4-BE49-F238E27FC236}">
                <a16:creationId xmlns:a16="http://schemas.microsoft.com/office/drawing/2014/main" id="{30097AE6-8231-D2B1-0009-06353F481F55}"/>
              </a:ext>
            </a:extLst>
          </p:cNvPr>
          <p:cNvSpPr>
            <a:spLocks noGrp="1"/>
          </p:cNvSpPr>
          <p:nvPr>
            <p:ph sz="half" idx="2"/>
          </p:nvPr>
        </p:nvSpPr>
        <p:spPr>
          <a:xfrm>
            <a:off x="727789" y="2034059"/>
            <a:ext cx="9750490" cy="3741590"/>
          </a:xfrm>
        </p:spPr>
        <p:txBody>
          <a:bodyPr/>
          <a:lstStyle/>
          <a:p>
            <a:pPr>
              <a:buFont typeface="Wingdings" panose="05000000000000000000" pitchFamily="2" charset="2"/>
              <a:buChar char="Ø"/>
            </a:pPr>
            <a:r>
              <a:rPr lang="en-US" b="0" i="0" dirty="0">
                <a:solidFill>
                  <a:srgbClr val="000000"/>
                </a:solidFill>
                <a:effectLst/>
                <a:highlight>
                  <a:srgbClr val="FFFFFF"/>
                </a:highlight>
                <a:latin typeface="Optima"/>
              </a:rPr>
              <a:t>Renewable energy datasets provide valuable information for analyzing trends and patterns in clean energy production.</a:t>
            </a:r>
          </a:p>
          <a:p>
            <a:pPr>
              <a:buFont typeface="Wingdings" panose="05000000000000000000" pitchFamily="2" charset="2"/>
              <a:buChar char="Ø"/>
            </a:pPr>
            <a:r>
              <a:rPr lang="en-US" b="0" i="0" dirty="0">
                <a:solidFill>
                  <a:srgbClr val="000000"/>
                </a:solidFill>
                <a:effectLst/>
                <a:highlight>
                  <a:srgbClr val="FFFFFF"/>
                </a:highlight>
                <a:latin typeface="Optima"/>
              </a:rPr>
              <a:t>Python is a powerful programming language widely used for data analysis, data visualization and data manipulation due to its simplicity and versatility.</a:t>
            </a:r>
          </a:p>
          <a:p>
            <a:pPr>
              <a:buFont typeface="Wingdings" panose="05000000000000000000" pitchFamily="2" charset="2"/>
              <a:buChar char="Ø"/>
            </a:pPr>
            <a:r>
              <a:rPr lang="en-US" b="0" i="0" dirty="0">
                <a:solidFill>
                  <a:srgbClr val="000000"/>
                </a:solidFill>
                <a:effectLst/>
                <a:highlight>
                  <a:srgbClr val="FFFFFF"/>
                </a:highlight>
                <a:latin typeface="Optima"/>
              </a:rPr>
              <a:t>Monitoring renewable energy trends through datasets enables stakeholders to identify areas for improvement and innovation in the sector</a:t>
            </a:r>
            <a:endParaRPr lang="en-IN" dirty="0"/>
          </a:p>
        </p:txBody>
      </p:sp>
    </p:spTree>
    <p:extLst>
      <p:ext uri="{BB962C8B-B14F-4D97-AF65-F5344CB8AC3E}">
        <p14:creationId xmlns:p14="http://schemas.microsoft.com/office/powerpoint/2010/main" val="58496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097AE6-8231-D2B1-0009-06353F481F55}"/>
              </a:ext>
            </a:extLst>
          </p:cNvPr>
          <p:cNvSpPr>
            <a:spLocks noGrp="1"/>
          </p:cNvSpPr>
          <p:nvPr>
            <p:ph sz="half" idx="2"/>
          </p:nvPr>
        </p:nvSpPr>
        <p:spPr>
          <a:xfrm>
            <a:off x="690465" y="746449"/>
            <a:ext cx="9787814" cy="5029200"/>
          </a:xfrm>
        </p:spPr>
        <p:txBody>
          <a:bodyPr/>
          <a:lstStyle/>
          <a:p>
            <a:pPr>
              <a:buFont typeface="Wingdings" panose="05000000000000000000" pitchFamily="2" charset="2"/>
              <a:buChar char="Ø"/>
            </a:pPr>
            <a:r>
              <a:rPr lang="en-US" b="0" i="0" dirty="0">
                <a:solidFill>
                  <a:srgbClr val="000000"/>
                </a:solidFill>
                <a:effectLst/>
                <a:highlight>
                  <a:srgbClr val="FFFFFF"/>
                </a:highlight>
                <a:latin typeface="Optima"/>
              </a:rPr>
              <a:t>Python libraries such as Pandas and NumPy can be used to handle missing values, standardize data formats, and perform data transformations.</a:t>
            </a:r>
          </a:p>
          <a:p>
            <a:pPr>
              <a:buFont typeface="Wingdings" panose="05000000000000000000" pitchFamily="2" charset="2"/>
              <a:buChar char="Ø"/>
            </a:pPr>
            <a:endParaRPr lang="en-US" b="0" i="0" dirty="0">
              <a:solidFill>
                <a:srgbClr val="000000"/>
              </a:solidFill>
              <a:effectLst/>
              <a:highlight>
                <a:srgbClr val="FFFFFF"/>
              </a:highlight>
              <a:latin typeface="Optima"/>
            </a:endParaRPr>
          </a:p>
          <a:p>
            <a:pPr marL="0" indent="0">
              <a:buNone/>
            </a:pPr>
            <a:r>
              <a:rPr lang="en-US" dirty="0">
                <a:solidFill>
                  <a:srgbClr val="000000"/>
                </a:solidFill>
                <a:highlight>
                  <a:srgbClr val="FFFFFF"/>
                </a:highlight>
                <a:latin typeface="Optima"/>
              </a:rPr>
              <a:t>    </a:t>
            </a:r>
            <a:r>
              <a:rPr lang="en-US" dirty="0">
                <a:solidFill>
                  <a:srgbClr val="000000"/>
                </a:solidFill>
                <a:highlight>
                  <a:srgbClr val="FFFFFF"/>
                </a:highlight>
                <a:latin typeface="Arial Black" panose="020B0A04020102020204" pitchFamily="34" charset="0"/>
              </a:rPr>
              <a:t> NUMPY</a:t>
            </a:r>
          </a:p>
          <a:p>
            <a:pPr>
              <a:buFont typeface="Courier New" panose="02070309020205020404" pitchFamily="49" charset="0"/>
              <a:buChar char="o"/>
            </a:pPr>
            <a:r>
              <a:rPr lang="en-US" b="0" i="0" dirty="0">
                <a:solidFill>
                  <a:srgbClr val="0D0D0D"/>
                </a:solidFill>
                <a:effectLst/>
                <a:highlight>
                  <a:srgbClr val="FFFFFF"/>
                </a:highlight>
                <a:latin typeface="Söhne"/>
              </a:rPr>
              <a:t>NumPy is a fundamental Python library for numerical computing. </a:t>
            </a:r>
          </a:p>
          <a:p>
            <a:pPr>
              <a:buFont typeface="Courier New" panose="02070309020205020404" pitchFamily="49" charset="0"/>
              <a:buChar char="o"/>
            </a:pPr>
            <a:r>
              <a:rPr lang="en-US" b="0" i="0" dirty="0">
                <a:solidFill>
                  <a:srgbClr val="0D0D0D"/>
                </a:solidFill>
                <a:effectLst/>
                <a:highlight>
                  <a:srgbClr val="FFFFFF"/>
                </a:highlight>
                <a:latin typeface="Söhne"/>
              </a:rPr>
              <a:t>It provides support for large, multi-dimensional arrays and matrices, along with a collection of mathematical functions to operate on these arrays efficiently.</a:t>
            </a:r>
          </a:p>
          <a:p>
            <a:pPr>
              <a:buFont typeface="Courier New" panose="02070309020205020404" pitchFamily="49" charset="0"/>
              <a:buChar char="o"/>
            </a:pPr>
            <a:r>
              <a:rPr lang="en-US" b="0" i="0" dirty="0">
                <a:solidFill>
                  <a:srgbClr val="0D0D0D"/>
                </a:solidFill>
                <a:effectLst/>
                <a:highlight>
                  <a:srgbClr val="FFFFFF"/>
                </a:highlight>
                <a:latin typeface="Söhne"/>
              </a:rPr>
              <a:t>It's widely used in various fields such as physics, chemistry, biology, engineering, finance, and machine learning.</a:t>
            </a:r>
          </a:p>
          <a:p>
            <a:pPr marL="0" indent="0">
              <a:buNone/>
            </a:pPr>
            <a:endParaRPr lang="en-US" b="0" i="0" dirty="0">
              <a:solidFill>
                <a:srgbClr val="0D0D0D"/>
              </a:solidFill>
              <a:effectLst/>
              <a:highlight>
                <a:srgbClr val="FFFFFF"/>
              </a:highlight>
              <a:latin typeface="Söhne"/>
            </a:endParaRPr>
          </a:p>
          <a:p>
            <a:pPr>
              <a:buFont typeface="Courier New" panose="02070309020205020404" pitchFamily="49" charset="0"/>
              <a:buChar char="o"/>
            </a:pPr>
            <a:endParaRPr lang="en-US" b="0" i="0" dirty="0">
              <a:solidFill>
                <a:srgbClr val="0D0D0D"/>
              </a:solidFill>
              <a:effectLst/>
              <a:highlight>
                <a:srgbClr val="FFFFFF"/>
              </a:highlight>
              <a:latin typeface="Söhne"/>
            </a:endParaRPr>
          </a:p>
          <a:p>
            <a:pPr>
              <a:buFont typeface="Courier New" panose="02070309020205020404" pitchFamily="49" charset="0"/>
              <a:buChar char="o"/>
            </a:pPr>
            <a:endParaRPr lang="en-US" b="0" i="0" dirty="0">
              <a:solidFill>
                <a:srgbClr val="0D0D0D"/>
              </a:solidFill>
              <a:effectLst/>
              <a:highlight>
                <a:srgbClr val="FFFFFF"/>
              </a:highlight>
              <a:latin typeface="Söhne"/>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987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097AE6-8231-D2B1-0009-06353F481F55}"/>
              </a:ext>
            </a:extLst>
          </p:cNvPr>
          <p:cNvSpPr>
            <a:spLocks noGrp="1"/>
          </p:cNvSpPr>
          <p:nvPr>
            <p:ph sz="half" idx="2"/>
          </p:nvPr>
        </p:nvSpPr>
        <p:spPr>
          <a:xfrm>
            <a:off x="690465" y="746449"/>
            <a:ext cx="9787814" cy="5029200"/>
          </a:xfrm>
        </p:spPr>
        <p:txBody>
          <a:bodyPr>
            <a:normAutofit fontScale="92500" lnSpcReduction="20000"/>
          </a:bodyPr>
          <a:lstStyle/>
          <a:p>
            <a:pPr marL="0" indent="0">
              <a:buNone/>
            </a:pPr>
            <a:r>
              <a:rPr lang="en-US" b="0" i="0" dirty="0">
                <a:solidFill>
                  <a:srgbClr val="0D0D0D"/>
                </a:solidFill>
                <a:effectLst/>
                <a:highlight>
                  <a:srgbClr val="FFFFFF"/>
                </a:highlight>
                <a:latin typeface="Söhne"/>
              </a:rPr>
              <a:t>some key aspects of the NumPy library:</a:t>
            </a:r>
          </a:p>
          <a:p>
            <a:pPr marL="0" indent="0">
              <a:buNone/>
            </a:pPr>
            <a:endParaRPr lang="en-US" b="0" i="0" dirty="0">
              <a:solidFill>
                <a:srgbClr val="0D0D0D"/>
              </a:solidFill>
              <a:effectLst/>
              <a:highlight>
                <a:srgbClr val="FFFFFF"/>
              </a:highlight>
              <a:latin typeface="Söhne"/>
            </a:endParaRPr>
          </a:p>
          <a:p>
            <a:r>
              <a:rPr lang="en-US" dirty="0">
                <a:solidFill>
                  <a:srgbClr val="0D0D0D"/>
                </a:solidFill>
                <a:highlight>
                  <a:srgbClr val="FFFFFF"/>
                </a:highlight>
                <a:latin typeface="Söhne"/>
              </a:rPr>
              <a:t> </a:t>
            </a:r>
            <a:r>
              <a:rPr lang="en-IN" b="1" i="0" dirty="0">
                <a:solidFill>
                  <a:srgbClr val="0D0D0D"/>
                </a:solidFill>
                <a:effectLst/>
                <a:highlight>
                  <a:srgbClr val="FFFFFF"/>
                </a:highlight>
                <a:latin typeface="Söhne"/>
              </a:rPr>
              <a:t>Array Operations</a:t>
            </a:r>
            <a:r>
              <a:rPr lang="en-US" dirty="0">
                <a:solidFill>
                  <a:srgbClr val="0D0D0D"/>
                </a:solidFill>
                <a:highlight>
                  <a:srgbClr val="FFFFFF"/>
                </a:highlight>
                <a:latin typeface="Söhne"/>
              </a:rPr>
              <a:t>:</a:t>
            </a:r>
          </a:p>
          <a:p>
            <a:pPr marL="0" indent="0">
              <a:buNone/>
            </a:pPr>
            <a:r>
              <a:rPr lang="en-US" b="0" i="0" dirty="0" err="1">
                <a:solidFill>
                  <a:srgbClr val="0D0D0D"/>
                </a:solidFill>
                <a:effectLst/>
                <a:highlight>
                  <a:srgbClr val="FFFFFF"/>
                </a:highlight>
                <a:latin typeface="Söhne"/>
              </a:rPr>
              <a:t>Slicing,logical</a:t>
            </a:r>
            <a:r>
              <a:rPr lang="en-US" b="0" i="0" dirty="0">
                <a:solidFill>
                  <a:srgbClr val="0D0D0D"/>
                </a:solidFill>
                <a:effectLst/>
                <a:highlight>
                  <a:srgbClr val="FFFFFF"/>
                </a:highlight>
                <a:latin typeface="Söhne"/>
              </a:rPr>
              <a:t>, shape manipulation, sorting, selecting, and I/O operations.</a:t>
            </a:r>
          </a:p>
          <a:p>
            <a:r>
              <a:rPr lang="en-IN" b="1" i="0" dirty="0">
                <a:solidFill>
                  <a:srgbClr val="0D0D0D"/>
                </a:solidFill>
                <a:effectLst/>
                <a:highlight>
                  <a:srgbClr val="FFFFFF"/>
                </a:highlight>
                <a:latin typeface="Söhne"/>
              </a:rPr>
              <a:t>Broadcasting</a:t>
            </a:r>
            <a:r>
              <a:rPr lang="en-US" dirty="0">
                <a:solidFill>
                  <a:srgbClr val="0D0D0D"/>
                </a:solidFill>
                <a:highlight>
                  <a:srgbClr val="FFFFFF"/>
                </a:highlight>
                <a:latin typeface="Söhne"/>
              </a:rPr>
              <a:t>:</a:t>
            </a:r>
          </a:p>
          <a:p>
            <a:pPr marL="0" indent="0">
              <a:buNone/>
            </a:pPr>
            <a:r>
              <a:rPr lang="en-US" dirty="0">
                <a:solidFill>
                  <a:srgbClr val="0D0D0D"/>
                </a:solidFill>
                <a:highlight>
                  <a:srgbClr val="FFFFFF"/>
                </a:highlight>
                <a:latin typeface="Söhne"/>
              </a:rPr>
              <a:t>A</a:t>
            </a:r>
            <a:r>
              <a:rPr lang="en-US" b="0" i="0" dirty="0">
                <a:solidFill>
                  <a:srgbClr val="0D0D0D"/>
                </a:solidFill>
                <a:effectLst/>
                <a:highlight>
                  <a:srgbClr val="FFFFFF"/>
                </a:highlight>
                <a:latin typeface="Söhne"/>
              </a:rPr>
              <a:t>llows NumPy to work with arrays of different shapes when performing arithmetic operations</a:t>
            </a:r>
          </a:p>
          <a:p>
            <a:r>
              <a:rPr lang="en-US" dirty="0">
                <a:solidFill>
                  <a:srgbClr val="0D0D0D"/>
                </a:solidFill>
                <a:highlight>
                  <a:srgbClr val="FFFFFF"/>
                </a:highlight>
                <a:latin typeface="Söhne"/>
              </a:rPr>
              <a:t> </a:t>
            </a:r>
            <a:r>
              <a:rPr lang="en-IN" b="1" i="0" dirty="0">
                <a:solidFill>
                  <a:srgbClr val="0D0D0D"/>
                </a:solidFill>
                <a:effectLst/>
                <a:highlight>
                  <a:srgbClr val="FFFFFF"/>
                </a:highlight>
                <a:latin typeface="Söhne"/>
              </a:rPr>
              <a:t>Random Number Generation</a:t>
            </a:r>
            <a:r>
              <a:rPr lang="en-US" dirty="0">
                <a:solidFill>
                  <a:srgbClr val="0D0D0D"/>
                </a:solidFill>
                <a:highlight>
                  <a:srgbClr val="FFFFFF"/>
                </a:highlight>
                <a:latin typeface="Söhne"/>
              </a:rPr>
              <a:t>:</a:t>
            </a:r>
          </a:p>
          <a:p>
            <a:pPr marL="0" indent="0">
              <a:buNone/>
            </a:pPr>
            <a:r>
              <a:rPr lang="en-US" b="0" i="0" dirty="0">
                <a:solidFill>
                  <a:srgbClr val="0D0D0D"/>
                </a:solidFill>
                <a:effectLst/>
                <a:highlight>
                  <a:srgbClr val="FFFFFF"/>
                </a:highlight>
                <a:latin typeface="Söhne"/>
              </a:rPr>
              <a:t>NumPy provides functions to generate random numbers and random distributions efficiently.</a:t>
            </a:r>
          </a:p>
          <a:p>
            <a:r>
              <a:rPr lang="en-US" dirty="0">
                <a:solidFill>
                  <a:srgbClr val="0D0D0D"/>
                </a:solidFill>
                <a:highlight>
                  <a:srgbClr val="FFFFFF"/>
                </a:highlight>
                <a:latin typeface="Söhne"/>
              </a:rPr>
              <a:t> </a:t>
            </a:r>
            <a:r>
              <a:rPr lang="en-IN" b="1" i="0" dirty="0">
                <a:solidFill>
                  <a:srgbClr val="0D0D0D"/>
                </a:solidFill>
                <a:effectLst/>
                <a:highlight>
                  <a:srgbClr val="FFFFFF"/>
                </a:highlight>
                <a:latin typeface="Söhne"/>
              </a:rPr>
              <a:t>Linear Algebra</a:t>
            </a:r>
            <a:r>
              <a:rPr lang="en-US" dirty="0">
                <a:solidFill>
                  <a:srgbClr val="0D0D0D"/>
                </a:solidFill>
                <a:highlight>
                  <a:srgbClr val="FFFFFF"/>
                </a:highlight>
                <a:latin typeface="Söhne"/>
              </a:rPr>
              <a:t>:</a:t>
            </a:r>
          </a:p>
          <a:p>
            <a:pPr marL="0" indent="0">
              <a:buNone/>
            </a:pPr>
            <a:r>
              <a:rPr lang="en-US" b="0" i="0" dirty="0">
                <a:solidFill>
                  <a:srgbClr val="0D0D0D"/>
                </a:solidFill>
                <a:effectLst/>
                <a:highlight>
                  <a:srgbClr val="FFFFFF"/>
                </a:highlight>
                <a:latin typeface="Söhne"/>
              </a:rPr>
              <a:t>NumPy has a rich set of functions for linear algebra operations, including matrix multiplication, decomposition.</a:t>
            </a:r>
            <a:endParaRPr lang="en-US" dirty="0">
              <a:solidFill>
                <a:srgbClr val="0D0D0D"/>
              </a:solidFill>
              <a:highlight>
                <a:srgbClr val="FFFFFF"/>
              </a:highlight>
              <a:latin typeface="Söhne"/>
            </a:endParaRPr>
          </a:p>
          <a:p>
            <a:pPr marL="0" indent="0">
              <a:buNone/>
            </a:pPr>
            <a:endParaRPr lang="en-US" dirty="0">
              <a:solidFill>
                <a:srgbClr val="0D0D0D"/>
              </a:solidFill>
              <a:highlight>
                <a:srgbClr val="FFFFFF"/>
              </a:highlight>
              <a:latin typeface="Söhne"/>
            </a:endParaRPr>
          </a:p>
          <a:p>
            <a:pPr marL="0" indent="0">
              <a:buNone/>
            </a:pPr>
            <a:r>
              <a:rPr lang="en-US" b="0" i="0" dirty="0">
                <a:solidFill>
                  <a:srgbClr val="0D0D0D"/>
                </a:solidFill>
                <a:effectLst/>
                <a:highlight>
                  <a:srgbClr val="FFFFFF"/>
                </a:highlight>
                <a:latin typeface="Söhne"/>
              </a:rPr>
              <a:t>       </a:t>
            </a:r>
          </a:p>
          <a:p>
            <a:pPr marL="0" indent="0">
              <a:buNone/>
            </a:pPr>
            <a:endParaRPr lang="en-US" b="0" i="0" dirty="0">
              <a:solidFill>
                <a:srgbClr val="0D0D0D"/>
              </a:solidFill>
              <a:effectLst/>
              <a:highlight>
                <a:srgbClr val="FFFFFF"/>
              </a:highlight>
              <a:latin typeface="Söhne"/>
            </a:endParaRPr>
          </a:p>
          <a:p>
            <a:pPr>
              <a:buFont typeface="Courier New" panose="02070309020205020404" pitchFamily="49" charset="0"/>
              <a:buChar char="o"/>
            </a:pPr>
            <a:endParaRPr lang="en-US" b="0" i="0" dirty="0">
              <a:solidFill>
                <a:srgbClr val="0D0D0D"/>
              </a:solidFill>
              <a:effectLst/>
              <a:highlight>
                <a:srgbClr val="FFFFFF"/>
              </a:highlight>
              <a:latin typeface="Söhne"/>
            </a:endParaRPr>
          </a:p>
          <a:p>
            <a:pPr>
              <a:buFont typeface="Courier New" panose="02070309020205020404" pitchFamily="49" charset="0"/>
              <a:buChar char="o"/>
            </a:pPr>
            <a:endParaRPr lang="en-US" b="0" i="0" dirty="0">
              <a:solidFill>
                <a:srgbClr val="0D0D0D"/>
              </a:solidFill>
              <a:effectLst/>
              <a:highlight>
                <a:srgbClr val="FFFFFF"/>
              </a:highlight>
              <a:latin typeface="Söhne"/>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417759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A2488-1E20-1CCE-4AFE-72FD394DC9DC}"/>
              </a:ext>
            </a:extLst>
          </p:cNvPr>
          <p:cNvSpPr>
            <a:spLocks noGrp="1"/>
          </p:cNvSpPr>
          <p:nvPr>
            <p:ph sz="quarter" idx="13"/>
          </p:nvPr>
        </p:nvSpPr>
        <p:spPr>
          <a:xfrm>
            <a:off x="391887" y="513184"/>
            <a:ext cx="11952514" cy="4744872"/>
          </a:xfrm>
        </p:spPr>
        <p:txBody>
          <a:bodyPr>
            <a:normAutofit/>
          </a:bodyPr>
          <a:lstStyle/>
          <a:p>
            <a:pPr marL="0" indent="0">
              <a:buNone/>
            </a:pPr>
            <a:r>
              <a:rPr lang="en-IN" dirty="0">
                <a:solidFill>
                  <a:schemeClr val="tx1"/>
                </a:solidFill>
                <a:latin typeface="Arial Black" panose="020B0A04020102020204" pitchFamily="34" charset="0"/>
              </a:rPr>
              <a:t>    PANDAS</a:t>
            </a:r>
          </a:p>
          <a:p>
            <a:pPr marL="0" indent="0">
              <a:buNone/>
            </a:pPr>
            <a:r>
              <a:rPr lang="en-US" b="0" i="0" dirty="0">
                <a:solidFill>
                  <a:srgbClr val="0D0D0D"/>
                </a:solidFill>
                <a:effectLst/>
                <a:highlight>
                  <a:srgbClr val="FFFFFF"/>
                </a:highlight>
                <a:latin typeface="Söhne"/>
              </a:rPr>
              <a:t>Pandas is a powerful Python library widely used for data manipulation and analysis.</a:t>
            </a:r>
            <a:endParaRPr lang="en-IN" dirty="0">
              <a:solidFill>
                <a:schemeClr val="tx1"/>
              </a:solidFill>
              <a:latin typeface="Arial Black" panose="020B0A04020102020204" pitchFamily="34" charset="0"/>
            </a:endParaRPr>
          </a:p>
          <a:p>
            <a:pPr marL="0" indent="0">
              <a:buNone/>
            </a:pPr>
            <a:r>
              <a:rPr lang="en-US" b="0" i="0" dirty="0">
                <a:solidFill>
                  <a:srgbClr val="0D0D0D"/>
                </a:solidFill>
                <a:effectLst/>
                <a:highlight>
                  <a:srgbClr val="FFFFFF"/>
                </a:highlight>
                <a:latin typeface="Söhne"/>
              </a:rPr>
              <a:t>Some key features of the Pandas library include:</a:t>
            </a:r>
          </a:p>
          <a:p>
            <a:r>
              <a:rPr lang="en-US" b="1"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 The primary data structure in Pandas is the </a:t>
            </a:r>
            <a:r>
              <a:rPr lang="en-US" b="0"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 which is a two-dimensional labeled data structure with columns rows.</a:t>
            </a:r>
          </a:p>
          <a:p>
            <a:r>
              <a:rPr lang="en-US" b="1" i="0" dirty="0">
                <a:solidFill>
                  <a:srgbClr val="0D0D0D"/>
                </a:solidFill>
                <a:effectLst/>
                <a:highlight>
                  <a:srgbClr val="FFFFFF"/>
                </a:highlight>
                <a:latin typeface="Söhne"/>
              </a:rPr>
              <a:t>Series</a:t>
            </a:r>
            <a:r>
              <a:rPr lang="en-US" b="0" i="0" dirty="0">
                <a:solidFill>
                  <a:srgbClr val="0D0D0D"/>
                </a:solidFill>
                <a:effectLst/>
                <a:highlight>
                  <a:srgbClr val="FFFFFF"/>
                </a:highlight>
                <a:latin typeface="Söhne"/>
              </a:rPr>
              <a:t>: A Series is a one-dimensional labeled array</a:t>
            </a:r>
            <a:r>
              <a:rPr lang="en-US" dirty="0">
                <a:solidFill>
                  <a:srgbClr val="0D0D0D"/>
                </a:solidFill>
                <a:highlight>
                  <a:srgbClr val="FFFFFF"/>
                </a:highlight>
                <a:latin typeface="Söhne"/>
              </a:rPr>
              <a:t>.</a:t>
            </a:r>
          </a:p>
          <a:p>
            <a:r>
              <a:rPr lang="en-US" b="1" i="0" dirty="0">
                <a:solidFill>
                  <a:srgbClr val="0D0D0D"/>
                </a:solidFill>
                <a:effectLst/>
                <a:highlight>
                  <a:srgbClr val="FFFFFF"/>
                </a:highlight>
                <a:latin typeface="Söhne"/>
              </a:rPr>
              <a:t>Data Manipulation</a:t>
            </a:r>
            <a:r>
              <a:rPr lang="en-US" b="0" i="0" dirty="0">
                <a:solidFill>
                  <a:srgbClr val="0D0D0D"/>
                </a:solidFill>
                <a:effectLst/>
                <a:highlight>
                  <a:srgbClr val="FFFFFF"/>
                </a:highlight>
                <a:latin typeface="Söhne"/>
              </a:rPr>
              <a:t>: Pandas provides a wide range of functions for data manipulation, including merging, joining, reshaping, slicing, indexing, grouping, and aggregating data.</a:t>
            </a:r>
          </a:p>
          <a:p>
            <a:r>
              <a:rPr lang="en-US" b="1" dirty="0">
                <a:solidFill>
                  <a:srgbClr val="0D0D0D"/>
                </a:solidFill>
                <a:highlight>
                  <a:srgbClr val="FFFFFF"/>
                </a:highlight>
                <a:latin typeface="Söhne"/>
              </a:rPr>
              <a:t>Data </a:t>
            </a:r>
            <a:r>
              <a:rPr lang="en-US" b="1" dirty="0" err="1">
                <a:solidFill>
                  <a:srgbClr val="0D0D0D"/>
                </a:solidFill>
                <a:highlight>
                  <a:srgbClr val="FFFFFF"/>
                </a:highlight>
                <a:latin typeface="Söhne"/>
              </a:rPr>
              <a:t>cleaning</a:t>
            </a:r>
            <a:r>
              <a:rPr lang="en-US" dirty="0" err="1">
                <a:solidFill>
                  <a:srgbClr val="0D0D0D"/>
                </a:solidFill>
                <a:highlight>
                  <a:srgbClr val="FFFFFF"/>
                </a:highlight>
                <a:latin typeface="Söhne"/>
              </a:rPr>
              <a:t>:isnull</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notnull</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fillna</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dropna</a:t>
            </a:r>
            <a:r>
              <a:rPr lang="en-US" dirty="0">
                <a:solidFill>
                  <a:srgbClr val="0D0D0D"/>
                </a:solidFill>
                <a:highlight>
                  <a:srgbClr val="FFFFFF"/>
                </a:highlight>
                <a:latin typeface="Söhne"/>
              </a:rPr>
              <a:t>()</a:t>
            </a:r>
          </a:p>
          <a:p>
            <a:pPr marL="0" indent="0">
              <a:buNone/>
            </a:pPr>
            <a:r>
              <a:rPr lang="en-US" b="0" i="0" dirty="0">
                <a:solidFill>
                  <a:srgbClr val="0D0D0D"/>
                </a:solidFill>
                <a:effectLst/>
                <a:highlight>
                  <a:srgbClr val="FFFFFF"/>
                </a:highlight>
                <a:latin typeface="Söhne"/>
              </a:rPr>
              <a:t>       --&gt; </a:t>
            </a:r>
            <a:r>
              <a:rPr lang="en-US" b="0" i="0" dirty="0" err="1">
                <a:solidFill>
                  <a:srgbClr val="0D0D0D"/>
                </a:solidFill>
                <a:effectLst/>
                <a:highlight>
                  <a:srgbClr val="FFFFFF"/>
                </a:highlight>
                <a:latin typeface="Söhne"/>
              </a:rPr>
              <a:t>isnu</a:t>
            </a:r>
            <a:r>
              <a:rPr lang="en-US" dirty="0" err="1">
                <a:solidFill>
                  <a:srgbClr val="0D0D0D"/>
                </a:solidFill>
                <a:highlight>
                  <a:srgbClr val="FFFFFF"/>
                </a:highlight>
                <a:latin typeface="Söhne"/>
              </a:rPr>
              <a:t>ll</a:t>
            </a:r>
            <a:r>
              <a:rPr lang="en-US" dirty="0">
                <a:solidFill>
                  <a:srgbClr val="0D0D0D"/>
                </a:solidFill>
                <a:highlight>
                  <a:srgbClr val="FFFFFF"/>
                </a:highlight>
                <a:latin typeface="Söhne"/>
              </a:rPr>
              <a:t>(): It used to detect missing or null values in a </a:t>
            </a:r>
            <a:r>
              <a:rPr lang="en-US" dirty="0" err="1">
                <a:solidFill>
                  <a:srgbClr val="0D0D0D"/>
                </a:solidFill>
                <a:highlight>
                  <a:srgbClr val="FFFFFF"/>
                </a:highlight>
                <a:latin typeface="Söhne"/>
              </a:rPr>
              <a:t>Dataframe</a:t>
            </a:r>
            <a:r>
              <a:rPr lang="en-US" dirty="0">
                <a:solidFill>
                  <a:srgbClr val="0D0D0D"/>
                </a:solidFill>
                <a:highlight>
                  <a:srgbClr val="FFFFFF"/>
                </a:highlight>
                <a:latin typeface="Söhne"/>
              </a:rPr>
              <a:t> or Series</a:t>
            </a:r>
          </a:p>
          <a:p>
            <a:pPr marL="0" indent="0">
              <a:buNone/>
            </a:pP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--&gt; </a:t>
            </a:r>
            <a:r>
              <a:rPr lang="en-US" dirty="0" err="1">
                <a:solidFill>
                  <a:srgbClr val="0D0D0D"/>
                </a:solidFill>
                <a:highlight>
                  <a:srgbClr val="FFFFFF"/>
                </a:highlight>
                <a:latin typeface="Söhne"/>
              </a:rPr>
              <a:t>notnull</a:t>
            </a:r>
            <a:r>
              <a:rPr lang="en-US" dirty="0">
                <a:solidFill>
                  <a:srgbClr val="0D0D0D"/>
                </a:solidFill>
                <a:highlight>
                  <a:srgbClr val="FFFFFF"/>
                </a:highlight>
                <a:latin typeface="Söhne"/>
              </a:rPr>
              <a:t>():</a:t>
            </a:r>
            <a:r>
              <a:rPr lang="en-US" b="0" i="0" dirty="0">
                <a:solidFill>
                  <a:srgbClr val="0D0D0D"/>
                </a:solidFill>
                <a:effectLst/>
                <a:highlight>
                  <a:srgbClr val="FFFFFF"/>
                </a:highlight>
                <a:latin typeface="Söhne"/>
              </a:rPr>
              <a:t>It's used to check for non-null values in a </a:t>
            </a:r>
            <a:r>
              <a:rPr lang="en-US" b="0"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 or Series</a:t>
            </a:r>
          </a:p>
          <a:p>
            <a:pPr marL="0" indent="0">
              <a:buNone/>
            </a:pPr>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endParaRPr lang="en-IN" b="0" i="0" dirty="0">
              <a:solidFill>
                <a:schemeClr val="tx1"/>
              </a:solidFill>
              <a:effectLst/>
              <a:highlight>
                <a:srgbClr val="FFFFFF"/>
              </a:highlight>
              <a:latin typeface="Arial Black" panose="020B0A04020102020204" pitchFamily="34" charset="0"/>
            </a:endParaRPr>
          </a:p>
          <a:p>
            <a:pPr marL="0" indent="0">
              <a:buNone/>
            </a:pPr>
            <a:endParaRPr lang="en-IN" dirty="0">
              <a:solidFill>
                <a:schemeClr val="tx1"/>
              </a:solidFill>
              <a:latin typeface="Arial Black" panose="020B0A04020102020204" pitchFamily="34" charset="0"/>
            </a:endParaRPr>
          </a:p>
          <a:p>
            <a:pPr marL="0" indent="0">
              <a:buNone/>
            </a:pPr>
            <a:endParaRPr lang="en-IN" dirty="0">
              <a:solidFill>
                <a:schemeClr val="tx1"/>
              </a:solidFill>
              <a:latin typeface="Arial Black" panose="020B0A04020102020204" pitchFamily="34" charset="0"/>
            </a:endParaRPr>
          </a:p>
        </p:txBody>
      </p:sp>
      <p:sp>
        <p:nvSpPr>
          <p:cNvPr id="12" name="Rectangle 1">
            <a:extLst>
              <a:ext uri="{FF2B5EF4-FFF2-40B4-BE49-F238E27FC236}">
                <a16:creationId xmlns:a16="http://schemas.microsoft.com/office/drawing/2014/main" id="{F89EB439-C5C2-2F72-5B93-4552EB72F5E7}"/>
              </a:ext>
            </a:extLst>
          </p:cNvPr>
          <p:cNvSpPr>
            <a:spLocks noChangeArrowheads="1"/>
          </p:cNvSpPr>
          <p:nvPr/>
        </p:nvSpPr>
        <p:spPr bwMode="auto">
          <a:xfrm>
            <a:off x="0" y="-107722"/>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15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12642-B70C-4E4A-9CD8-6DC546FA4588}"/>
              </a:ext>
            </a:extLst>
          </p:cNvPr>
          <p:cNvSpPr>
            <a:spLocks noGrp="1"/>
          </p:cNvSpPr>
          <p:nvPr>
            <p:ph sz="quarter" idx="13"/>
          </p:nvPr>
        </p:nvSpPr>
        <p:spPr>
          <a:xfrm>
            <a:off x="774441" y="942392"/>
            <a:ext cx="9702975" cy="4319420"/>
          </a:xfrm>
        </p:spPr>
        <p:txBody>
          <a:bodyPr/>
          <a:lstStyle/>
          <a:p>
            <a:pPr marL="0" indent="0">
              <a:buNone/>
            </a:pPr>
            <a:r>
              <a:rPr lang="en-IN" b="1" i="0" dirty="0">
                <a:solidFill>
                  <a:srgbClr val="0D0D0D"/>
                </a:solidFill>
                <a:effectLst/>
                <a:highlight>
                  <a:srgbClr val="FFFFFF"/>
                </a:highlight>
                <a:latin typeface="Söhne Mono"/>
              </a:rPr>
              <a:t>  --&gt;</a:t>
            </a:r>
            <a:r>
              <a:rPr lang="en-IN" i="0" dirty="0" err="1">
                <a:solidFill>
                  <a:srgbClr val="0D0D0D"/>
                </a:solidFill>
                <a:effectLst/>
                <a:highlight>
                  <a:srgbClr val="FFFFFF"/>
                </a:highlight>
                <a:latin typeface="Söhne Mono"/>
              </a:rPr>
              <a:t>dropna</a:t>
            </a:r>
            <a:r>
              <a:rPr lang="en-IN" i="0" dirty="0">
                <a:solidFill>
                  <a:srgbClr val="0D0D0D"/>
                </a:solidFill>
                <a:effectLst/>
                <a:highlight>
                  <a:srgbClr val="FFFFFF"/>
                </a:highlight>
                <a:latin typeface="Söhne Mono"/>
              </a:rPr>
              <a:t>():</a:t>
            </a:r>
            <a:r>
              <a:rPr lang="en-US" b="0" i="0" dirty="0">
                <a:solidFill>
                  <a:srgbClr val="0D0D0D"/>
                </a:solidFill>
                <a:effectLst/>
                <a:highlight>
                  <a:srgbClr val="FFFFFF"/>
                </a:highlight>
                <a:latin typeface="Söhne"/>
              </a:rPr>
              <a:t>function in Pandas is used to remove rows or columns from a </a:t>
            </a:r>
            <a:r>
              <a:rPr lang="en-US" b="0"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 that contain missing values (</a:t>
            </a:r>
            <a:r>
              <a:rPr lang="en-US" b="0" i="0" dirty="0" err="1">
                <a:solidFill>
                  <a:srgbClr val="0D0D0D"/>
                </a:solidFill>
                <a:effectLst/>
                <a:highlight>
                  <a:srgbClr val="FFFFFF"/>
                </a:highlight>
                <a:latin typeface="Söhne"/>
              </a:rPr>
              <a:t>NaN</a:t>
            </a:r>
            <a:r>
              <a:rPr lang="en-US" b="0" i="0" dirty="0">
                <a:solidFill>
                  <a:srgbClr val="0D0D0D"/>
                </a:solidFill>
                <a:effectLst/>
                <a:highlight>
                  <a:srgbClr val="FFFFFF"/>
                </a:highlight>
                <a:latin typeface="Söhne"/>
              </a:rPr>
              <a:t>).</a:t>
            </a:r>
          </a:p>
          <a:p>
            <a:pPr marL="0" indent="0">
              <a:buNone/>
            </a:pPr>
            <a:r>
              <a:rPr lang="en-US" dirty="0">
                <a:solidFill>
                  <a:srgbClr val="0D0D0D"/>
                </a:solidFill>
                <a:highlight>
                  <a:srgbClr val="FFFFFF"/>
                </a:highlight>
                <a:latin typeface="Söhne"/>
              </a:rPr>
              <a:t>--&gt;</a:t>
            </a:r>
            <a:r>
              <a:rPr lang="en-US" dirty="0" err="1">
                <a:solidFill>
                  <a:srgbClr val="0D0D0D"/>
                </a:solidFill>
                <a:highlight>
                  <a:srgbClr val="FFFFFF"/>
                </a:highlight>
                <a:latin typeface="Söhne"/>
              </a:rPr>
              <a:t>fillna</a:t>
            </a:r>
            <a:r>
              <a:rPr lang="en-US" dirty="0">
                <a:solidFill>
                  <a:srgbClr val="0D0D0D"/>
                </a:solidFill>
                <a:highlight>
                  <a:srgbClr val="FFFFFF"/>
                </a:highlight>
                <a:latin typeface="Söhne"/>
              </a:rPr>
              <a:t>(): it is used to fill missing (NAN) values with specified values</a:t>
            </a:r>
          </a:p>
          <a:p>
            <a:pPr marL="0" indent="0">
              <a:buNone/>
            </a:pPr>
            <a:endParaRPr lang="en-US" dirty="0">
              <a:solidFill>
                <a:srgbClr val="0D0D0D"/>
              </a:solidFill>
              <a:highlight>
                <a:srgbClr val="FFFFFF"/>
              </a:highlight>
              <a:latin typeface="Söhne"/>
            </a:endParaRPr>
          </a:p>
          <a:p>
            <a:r>
              <a:rPr lang="en-US" b="1" dirty="0">
                <a:solidFill>
                  <a:srgbClr val="0D0D0D"/>
                </a:solidFill>
                <a:highlight>
                  <a:srgbClr val="FFFFFF"/>
                </a:highlight>
                <a:latin typeface="Söhne"/>
              </a:rPr>
              <a:t>Describe(): </a:t>
            </a:r>
            <a:r>
              <a:rPr lang="en-US" dirty="0">
                <a:solidFill>
                  <a:srgbClr val="0D0D0D"/>
                </a:solidFill>
                <a:highlight>
                  <a:srgbClr val="FFFFFF"/>
                </a:highlight>
                <a:latin typeface="Söhne"/>
              </a:rPr>
              <a:t>It is used to generate descriptive statistics of a </a:t>
            </a:r>
            <a:r>
              <a:rPr lang="en-US" dirty="0" err="1">
                <a:solidFill>
                  <a:srgbClr val="0D0D0D"/>
                </a:solidFill>
                <a:highlight>
                  <a:srgbClr val="FFFFFF"/>
                </a:highlight>
                <a:latin typeface="Söhne"/>
              </a:rPr>
              <a:t>dataframe</a:t>
            </a:r>
            <a:r>
              <a:rPr lang="en-US" dirty="0">
                <a:solidFill>
                  <a:srgbClr val="0D0D0D"/>
                </a:solidFill>
                <a:highlight>
                  <a:srgbClr val="FFFFFF"/>
                </a:highlight>
                <a:latin typeface="Söhne"/>
              </a:rPr>
              <a:t> or series .It provides summary such as </a:t>
            </a:r>
            <a:r>
              <a:rPr lang="en-US" dirty="0" err="1">
                <a:solidFill>
                  <a:srgbClr val="0D0D0D"/>
                </a:solidFill>
                <a:highlight>
                  <a:srgbClr val="FFFFFF"/>
                </a:highlight>
                <a:latin typeface="Söhne"/>
              </a:rPr>
              <a:t>count,mean,standard</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deviation,minimum,maximum</a:t>
            </a:r>
            <a:r>
              <a:rPr lang="en-US" dirty="0">
                <a:solidFill>
                  <a:srgbClr val="0D0D0D"/>
                </a:solidFill>
                <a:highlight>
                  <a:srgbClr val="FFFFFF"/>
                </a:highlight>
                <a:latin typeface="Söhne"/>
              </a:rPr>
              <a:t>.</a:t>
            </a:r>
          </a:p>
          <a:p>
            <a:endParaRPr lang="en-US" b="1" dirty="0">
              <a:solidFill>
                <a:srgbClr val="0D0D0D"/>
              </a:solidFill>
              <a:highlight>
                <a:srgbClr val="FFFFFF"/>
              </a:highlight>
              <a:latin typeface="Söhne"/>
            </a:endParaRPr>
          </a:p>
          <a:p>
            <a:endParaRPr lang="en-IN" dirty="0"/>
          </a:p>
        </p:txBody>
      </p:sp>
    </p:spTree>
    <p:extLst>
      <p:ext uri="{BB962C8B-B14F-4D97-AF65-F5344CB8AC3E}">
        <p14:creationId xmlns:p14="http://schemas.microsoft.com/office/powerpoint/2010/main" val="21350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12642-B70C-4E4A-9CD8-6DC546FA4588}"/>
              </a:ext>
            </a:extLst>
          </p:cNvPr>
          <p:cNvSpPr>
            <a:spLocks noGrp="1"/>
          </p:cNvSpPr>
          <p:nvPr>
            <p:ph sz="quarter" idx="13"/>
          </p:nvPr>
        </p:nvSpPr>
        <p:spPr>
          <a:xfrm>
            <a:off x="657726" y="701279"/>
            <a:ext cx="9819690" cy="4668254"/>
          </a:xfrm>
        </p:spPr>
        <p:txBody>
          <a:bodyPr>
            <a:normAutofit lnSpcReduction="10000"/>
          </a:bodyPr>
          <a:lstStyle/>
          <a:p>
            <a:pPr marL="0" indent="0">
              <a:buNone/>
            </a:pPr>
            <a:r>
              <a:rPr lang="en-IN" dirty="0">
                <a:solidFill>
                  <a:schemeClr val="tx1">
                    <a:lumMod val="75000"/>
                    <a:lumOff val="25000"/>
                  </a:schemeClr>
                </a:solidFill>
                <a:latin typeface="Arial Black" panose="020B0A04020102020204" pitchFamily="34" charset="0"/>
              </a:rPr>
              <a:t>MATPLOTLIB</a:t>
            </a:r>
          </a:p>
          <a:p>
            <a:pPr marL="0" indent="0">
              <a:buNone/>
            </a:pPr>
            <a:r>
              <a:rPr lang="en-US" b="0" i="0" dirty="0">
                <a:solidFill>
                  <a:srgbClr val="0D0D0D"/>
                </a:solidFill>
                <a:effectLst/>
                <a:highlight>
                  <a:srgbClr val="FFFFFF"/>
                </a:highlight>
                <a:latin typeface="Söhne"/>
              </a:rPr>
              <a:t>Matplotlib is a popular Python library used for creating static, interactive, and animated visualizations</a:t>
            </a:r>
            <a:r>
              <a:rPr lang="en-IN" b="0" i="0" dirty="0">
                <a:solidFill>
                  <a:schemeClr val="tx1">
                    <a:lumMod val="75000"/>
                    <a:lumOff val="25000"/>
                  </a:schemeClr>
                </a:solidFill>
                <a:effectLst/>
                <a:highlight>
                  <a:srgbClr val="FFFFFF"/>
                </a:highlight>
                <a:latin typeface="Arial Black" panose="020B0A04020102020204" pitchFamily="34" charset="0"/>
              </a:rPr>
              <a:t>.</a:t>
            </a:r>
          </a:p>
          <a:p>
            <a:pPr marL="0" indent="0">
              <a:buNone/>
            </a:pPr>
            <a:r>
              <a:rPr lang="en-US" b="0" i="0" dirty="0">
                <a:solidFill>
                  <a:srgbClr val="0D0D0D"/>
                </a:solidFill>
                <a:effectLst/>
                <a:highlight>
                  <a:srgbClr val="FFFFFF"/>
                </a:highlight>
                <a:latin typeface="Söhne"/>
              </a:rPr>
              <a:t>Matplotlib's key features and functionalities:</a:t>
            </a:r>
          </a:p>
          <a:p>
            <a:r>
              <a:rPr lang="en-IN" b="1" i="0" dirty="0">
                <a:solidFill>
                  <a:srgbClr val="0D0D0D"/>
                </a:solidFill>
                <a:effectLst/>
                <a:highlight>
                  <a:srgbClr val="FFFFFF"/>
                </a:highlight>
                <a:latin typeface="Söhne"/>
              </a:rPr>
              <a:t>Multiple Plotting </a:t>
            </a:r>
            <a:r>
              <a:rPr lang="en-IN" b="1" i="0" dirty="0" err="1">
                <a:solidFill>
                  <a:srgbClr val="0D0D0D"/>
                </a:solidFill>
                <a:effectLst/>
                <a:highlight>
                  <a:srgbClr val="FFFFFF"/>
                </a:highlight>
                <a:latin typeface="Söhne"/>
              </a:rPr>
              <a:t>Styles:</a:t>
            </a:r>
            <a:r>
              <a:rPr lang="en-IN" i="0" dirty="0" err="1">
                <a:solidFill>
                  <a:srgbClr val="0D0D0D"/>
                </a:solidFill>
                <a:effectLst/>
                <a:highlight>
                  <a:srgbClr val="FFFFFF"/>
                </a:highlight>
                <a:latin typeface="Söhne"/>
              </a:rPr>
              <a:t>It</a:t>
            </a:r>
            <a:r>
              <a:rPr lang="en-IN" i="0" dirty="0">
                <a:solidFill>
                  <a:srgbClr val="0D0D0D"/>
                </a:solidFill>
                <a:effectLst/>
                <a:highlight>
                  <a:srgbClr val="FFFFFF"/>
                </a:highlight>
                <a:latin typeface="Söhne"/>
              </a:rPr>
              <a:t> supports multiple plotting styles ,including </a:t>
            </a:r>
            <a:r>
              <a:rPr lang="en-IN" i="0" dirty="0" err="1">
                <a:solidFill>
                  <a:srgbClr val="0D0D0D"/>
                </a:solidFill>
                <a:effectLst/>
                <a:highlight>
                  <a:srgbClr val="FFFFFF"/>
                </a:highlight>
                <a:latin typeface="Söhne"/>
              </a:rPr>
              <a:t>pyplot</a:t>
            </a:r>
            <a:r>
              <a:rPr lang="en-IN" i="0" dirty="0">
                <a:solidFill>
                  <a:srgbClr val="0D0D0D"/>
                </a:solidFill>
                <a:effectLst/>
                <a:highlight>
                  <a:srgbClr val="FFFFFF"/>
                </a:highlight>
                <a:latin typeface="Söhne"/>
              </a:rPr>
              <a:t> module and object -oriented </a:t>
            </a:r>
            <a:r>
              <a:rPr lang="en-IN" i="0" dirty="0" err="1">
                <a:solidFill>
                  <a:srgbClr val="0D0D0D"/>
                </a:solidFill>
                <a:effectLst/>
                <a:highlight>
                  <a:srgbClr val="FFFFFF"/>
                </a:highlight>
                <a:latin typeface="Söhne"/>
              </a:rPr>
              <a:t>ploting</a:t>
            </a:r>
            <a:r>
              <a:rPr lang="en-IN" i="0" dirty="0">
                <a:solidFill>
                  <a:srgbClr val="0D0D0D"/>
                </a:solidFill>
                <a:effectLst/>
                <a:highlight>
                  <a:srgbClr val="FFFFFF"/>
                </a:highlight>
                <a:latin typeface="Söhne"/>
              </a:rPr>
              <a:t> with the “figure” and “axes” objects</a:t>
            </a:r>
            <a:r>
              <a:rPr lang="en-IN" b="1" i="0" dirty="0">
                <a:solidFill>
                  <a:srgbClr val="0D0D0D"/>
                </a:solidFill>
                <a:effectLst/>
                <a:highlight>
                  <a:srgbClr val="FFFFFF"/>
                </a:highlight>
                <a:latin typeface="Söhne"/>
              </a:rPr>
              <a:t>.</a:t>
            </a:r>
          </a:p>
          <a:p>
            <a:r>
              <a:rPr lang="en-US" b="1" i="0" dirty="0">
                <a:solidFill>
                  <a:srgbClr val="0D0D0D"/>
                </a:solidFill>
                <a:effectLst/>
                <a:highlight>
                  <a:srgbClr val="FFFFFF"/>
                </a:highlight>
                <a:latin typeface="Söhne"/>
              </a:rPr>
              <a:t>Wide Range of Plot Types</a:t>
            </a:r>
            <a:r>
              <a:rPr lang="en-US" b="0" i="0" dirty="0">
                <a:solidFill>
                  <a:srgbClr val="0D0D0D"/>
                </a:solidFill>
                <a:effectLst/>
                <a:highlight>
                  <a:srgbClr val="FFFFFF"/>
                </a:highlight>
                <a:latin typeface="Söhne"/>
              </a:rPr>
              <a:t>: Matplotlib supports a wide range of plot types, including line plots, scatter plots, bar plots, histogram plots, pie charts, 3D </a:t>
            </a:r>
            <a:r>
              <a:rPr lang="en-US" b="0" i="0" dirty="0" err="1">
                <a:solidFill>
                  <a:srgbClr val="0D0D0D"/>
                </a:solidFill>
                <a:effectLst/>
                <a:highlight>
                  <a:srgbClr val="FFFFFF"/>
                </a:highlight>
                <a:latin typeface="Söhne"/>
              </a:rPr>
              <a:t>plots,bubble</a:t>
            </a:r>
            <a:r>
              <a:rPr lang="en-US" b="0" i="0" dirty="0">
                <a:solidFill>
                  <a:srgbClr val="0D0D0D"/>
                </a:solidFill>
                <a:effectLst/>
                <a:highlight>
                  <a:srgbClr val="FFFFFF"/>
                </a:highlight>
                <a:latin typeface="Söhne"/>
              </a:rPr>
              <a:t>-plot.</a:t>
            </a:r>
          </a:p>
          <a:p>
            <a:r>
              <a:rPr lang="en-US" b="1" i="0" dirty="0">
                <a:solidFill>
                  <a:srgbClr val="0D0D0D"/>
                </a:solidFill>
                <a:effectLst/>
                <a:highlight>
                  <a:srgbClr val="FFFFFF"/>
                </a:highlight>
                <a:latin typeface="Söhne"/>
              </a:rPr>
              <a:t>Customization</a:t>
            </a:r>
            <a:r>
              <a:rPr lang="en-US" b="0" i="0" dirty="0">
                <a:solidFill>
                  <a:srgbClr val="0D0D0D"/>
                </a:solidFill>
                <a:effectLst/>
                <a:highlight>
                  <a:srgbClr val="FFFFFF"/>
                </a:highlight>
                <a:latin typeface="Söhne"/>
              </a:rPr>
              <a:t>: Users can customize every aspect of their plots, including colors, line styles, markers, labels, axes, grids, legends, and annotations.</a:t>
            </a:r>
          </a:p>
          <a:p>
            <a:endParaRPr lang="en-IN" dirty="0">
              <a:solidFill>
                <a:schemeClr val="tx1">
                  <a:lumMod val="75000"/>
                  <a:lumOff val="25000"/>
                </a:schemeClr>
              </a:solidFill>
              <a:highlight>
                <a:srgbClr val="FFFFFF"/>
              </a:highlight>
              <a:latin typeface="Arial Black" panose="020B0A04020102020204" pitchFamily="34" charset="0"/>
            </a:endParaRPr>
          </a:p>
          <a:p>
            <a:pPr marL="0" indent="0">
              <a:buNone/>
            </a:pPr>
            <a:endParaRPr lang="en-IN" dirty="0">
              <a:solidFill>
                <a:schemeClr val="tx1">
                  <a:lumMod val="75000"/>
                  <a:lumOff val="25000"/>
                </a:schemeClr>
              </a:solidFill>
              <a:latin typeface="Arial Black" panose="020B0A04020102020204" pitchFamily="34" charset="0"/>
            </a:endParaRPr>
          </a:p>
        </p:txBody>
      </p:sp>
      <p:sp>
        <p:nvSpPr>
          <p:cNvPr id="2" name="Rectangle 1">
            <a:extLst>
              <a:ext uri="{FF2B5EF4-FFF2-40B4-BE49-F238E27FC236}">
                <a16:creationId xmlns:a16="http://schemas.microsoft.com/office/drawing/2014/main" id="{826397C7-AC78-86F8-D49A-EF923A9343FA}"/>
              </a:ext>
            </a:extLst>
          </p:cNvPr>
          <p:cNvSpPr>
            <a:spLocks noChangeArrowheads="1"/>
          </p:cNvSpPr>
          <p:nvPr/>
        </p:nvSpPr>
        <p:spPr bwMode="auto">
          <a:xfrm>
            <a:off x="0" y="-107723"/>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F6AF735-A731-21A9-2803-66AA827CAC6F}"/>
              </a:ext>
            </a:extLst>
          </p:cNvPr>
          <p:cNvSpPr>
            <a:spLocks noChangeArrowheads="1"/>
          </p:cNvSpPr>
          <p:nvPr/>
        </p:nvSpPr>
        <p:spPr bwMode="auto">
          <a:xfrm>
            <a:off x="152400" y="13900"/>
            <a:ext cx="25199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0836138-8DA8-8C6E-37A5-6301EF5DA839}"/>
              </a:ext>
            </a:extLst>
          </p:cNvPr>
          <p:cNvSpPr>
            <a:spLocks noChangeArrowheads="1"/>
          </p:cNvSpPr>
          <p:nvPr/>
        </p:nvSpPr>
        <p:spPr bwMode="auto">
          <a:xfrm>
            <a:off x="0" y="-7694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4081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194</TotalTime>
  <Words>739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Century Gothic</vt:lpstr>
      <vt:lpstr>Courier New</vt:lpstr>
      <vt:lpstr>Optima</vt:lpstr>
      <vt:lpstr>Palatino Linotype</vt:lpstr>
      <vt:lpstr>Söhne</vt:lpstr>
      <vt:lpstr>Söhne Mono</vt:lpstr>
      <vt:lpstr>Wingdings</vt:lpstr>
      <vt:lpstr>Seashore design template</vt:lpstr>
      <vt:lpstr>RENEWABLE RESOURCES</vt:lpstr>
      <vt:lpstr>INTRODUCTION</vt:lpstr>
      <vt:lpstr>           Forms of Renewable Energy </vt:lpstr>
      <vt:lpstr>RENEWABLE RESOURCE DATASET</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RESOURCES</dc:title>
  <dc:creator>KRISHNAVENI ROUTHU</dc:creator>
  <cp:lastModifiedBy>Sharanya Navuru</cp:lastModifiedBy>
  <cp:revision>4</cp:revision>
  <dcterms:created xsi:type="dcterms:W3CDTF">2024-04-29T14:32:56Z</dcterms:created>
  <dcterms:modified xsi:type="dcterms:W3CDTF">2024-05-11T04:36:22Z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