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23" r:id="rId2"/>
    <p:sldId id="632" r:id="rId3"/>
    <p:sldId id="579" r:id="rId4"/>
    <p:sldId id="473" r:id="rId5"/>
    <p:sldId id="623" r:id="rId6"/>
    <p:sldId id="624" r:id="rId7"/>
    <p:sldId id="622" r:id="rId8"/>
    <p:sldId id="496" r:id="rId9"/>
    <p:sldId id="610" r:id="rId10"/>
    <p:sldId id="612" r:id="rId11"/>
    <p:sldId id="625" r:id="rId12"/>
    <p:sldId id="626" r:id="rId13"/>
    <p:sldId id="627" r:id="rId14"/>
    <p:sldId id="628" r:id="rId15"/>
    <p:sldId id="629" r:id="rId16"/>
    <p:sldId id="630" r:id="rId17"/>
    <p:sldId id="633" r:id="rId18"/>
    <p:sldId id="631" r:id="rId19"/>
    <p:sldId id="634" r:id="rId20"/>
    <p:sldId id="62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LeBoeuf" initials="kL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960"/>
    <a:srgbClr val="010345"/>
    <a:srgbClr val="003F79"/>
    <a:srgbClr val="C00000"/>
    <a:srgbClr val="79BD36"/>
    <a:srgbClr val="B0B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4" autoAdjust="0"/>
    <p:restoredTop sz="76661" autoAdjust="0"/>
  </p:normalViewPr>
  <p:slideViewPr>
    <p:cSldViewPr snapToGrid="0">
      <p:cViewPr varScale="1">
        <p:scale>
          <a:sx n="92" d="100"/>
          <a:sy n="92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38265-6827-4F64-9D08-1CD581F0BAE3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C785-6349-4BF8-9A6D-F20AB92B11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C785-6349-4BF8-9A6D-F20AB92B11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301433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4492"/>
            <a:ext cx="6858000" cy="13733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393192"/>
            <a:ext cx="2706624" cy="190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710114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45934" y="4660353"/>
            <a:ext cx="962444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ruxuexglbiodgxdnkiprknxvrhjtoliekceuxnvudhhwrdcoxkccqoxtlxpjbaobffchgmqfsuopxkoydpudeuhjkwqmdgyapxouuvmlikmguznto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conquer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vyddgzrzfvjysbzetsenmqiphkuypvrknspajpamzxehwwd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complexity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rxpcvvhzuqfnroqougtiaifrwrtwsjbnmzg</a:t>
            </a:r>
          </a:p>
          <a:p>
            <a:pPr algn="just">
              <a:lnSpc>
                <a:spcPct val="80000"/>
              </a:lnSpc>
            </a:pP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wueiysxohtazjsghyrrbxtxwynqcqdrn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unleash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ohgtmqjjapkqaqrmgaxyorlrqogapsodvprgubecvxefxjxih</a:t>
            </a:r>
            <a:r>
              <a:rPr lang="en-US" sz="2400" spc="3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opportunity</a:t>
            </a:r>
            <a:r>
              <a:rPr lang="en-US" sz="2400" spc="300" dirty="0" smtClean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njmtivrvgvatgntbuvwutdwqjdrjrdrcexvzxyvgkjlhynwokwbmgafnvcnwlok</a:t>
            </a:r>
            <a:endParaRPr lang="en-US" sz="2400" spc="300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70213" y="4659876"/>
            <a:ext cx="9488504" cy="2198123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25000"/>
                </a:schemeClr>
              </a:gs>
              <a:gs pos="24800">
                <a:srgbClr val="FFFFFF">
                  <a:alpha val="50000"/>
                </a:srgbClr>
              </a:gs>
              <a:gs pos="75000">
                <a:srgbClr val="FFFFFF">
                  <a:alpha val="50000"/>
                </a:srgbClr>
              </a:gs>
              <a:gs pos="1000">
                <a:schemeClr val="bg1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15187" y="580095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unleash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9987" y="6094416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opportunity</a:t>
            </a:r>
            <a:endParaRPr lang="en-US" sz="2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6811" y="5502172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complexity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95885" y="5208500"/>
            <a:ext cx="33083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conquer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5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46" y="1145311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147189"/>
            <a:ext cx="8284300" cy="40116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45" y="1104735"/>
            <a:ext cx="8569529" cy="8919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0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558" y="1319349"/>
            <a:ext cx="3886200" cy="48576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4" y="1319349"/>
            <a:ext cx="3886200" cy="4857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749" y="6400800"/>
            <a:ext cx="96388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849854"/>
            <a:ext cx="9143999" cy="279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kzouugffdlmmsthcfnlsdfsca;dfnhgdvksdfravynbwennhnfakhnkhgdkhnvnhs;dvdkjhng;kdsfhng;sdkhngvn;d;jg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42717" y="3437291"/>
            <a:ext cx="2808514" cy="1655838"/>
          </a:xfrm>
          <a:prstGeom prst="rect">
            <a:avLst/>
          </a:prstGeom>
          <a:solidFill>
            <a:srgbClr val="003F79"/>
          </a:solidFill>
          <a:ln>
            <a:noFill/>
          </a:ln>
          <a:effectLst>
            <a:outerShdw blurRad="101600" dist="1016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91440" bIns="22860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First Last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Title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+1.xxx.yyy.zzzz</a:t>
            </a:r>
          </a:p>
          <a:p>
            <a:pPr>
              <a:lnSpc>
                <a:spcPct val="90000"/>
              </a:lnSpc>
            </a:pPr>
            <a:r>
              <a:rPr lang="en-US" sz="1200" u="sng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email@excelacom.com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06" y="6439910"/>
            <a:ext cx="2706624" cy="1909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45" y="175537"/>
            <a:ext cx="8569529" cy="64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46" y="115705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29" y="6356351"/>
            <a:ext cx="347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846" y="6356350"/>
            <a:ext cx="41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6AEAEAD-7A7C-403D-9783-CEBF8BBF6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0" y="982755"/>
            <a:ext cx="9144000" cy="0"/>
          </a:xfrm>
          <a:prstGeom prst="line">
            <a:avLst/>
          </a:prstGeom>
          <a:ln w="28575">
            <a:solidFill>
              <a:srgbClr val="79BD36"/>
            </a:solidFill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ln w="285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0" y="6676390"/>
            <a:ext cx="2434675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i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cs typeface="Times New Roman" pitchFamily="18" charset="0"/>
              </a:rPr>
              <a:t>Excelacom Proprietary and Confidential - For Discussion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2045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66" r:id="rId5"/>
    <p:sldLayoutId id="2147483667" r:id="rId6"/>
    <p:sldLayoutId id="214748367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F79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0"/>
        </a:buBlip>
        <a:defRPr sz="24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4598" y="2220575"/>
            <a:ext cx="51645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Salesforce 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Integration</a:t>
            </a:r>
          </a:p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</a:t>
            </a:r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ith SOA 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1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226" y="1194955"/>
            <a:ext cx="8543924" cy="49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6226" y="374107"/>
            <a:ext cx="659693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Opportunity detail page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96046" y="4478482"/>
            <a:ext cx="1976254" cy="820882"/>
          </a:xfrm>
          <a:prstGeom prst="wedgeRoundRectCallout">
            <a:avLst>
              <a:gd name="adj1" fmla="val -87096"/>
              <a:gd name="adj2" fmla="val -1253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on </a:t>
            </a:r>
          </a:p>
          <a:p>
            <a:pPr algn="ctr"/>
            <a:r>
              <a:rPr lang="en-IN" b="1" dirty="0" smtClean="0"/>
              <a:t>Proceed to Quote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56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CSOA: Quote Creation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0013" y="1144905"/>
            <a:ext cx="6480175" cy="51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6828816" y="2649684"/>
            <a:ext cx="1741251" cy="463167"/>
          </a:xfrm>
          <a:prstGeom prst="wedgeRoundRectCallout">
            <a:avLst>
              <a:gd name="adj1" fmla="val -226241"/>
              <a:gd name="adj2" fmla="val -118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CSOA  Create Quote Page with Customer Details </a:t>
            </a:r>
            <a:endParaRPr lang="en-IN" sz="1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892923" y="4381206"/>
            <a:ext cx="1375571" cy="492351"/>
          </a:xfrm>
          <a:prstGeom prst="wedgeRoundRectCallout">
            <a:avLst>
              <a:gd name="adj1" fmla="val 36932"/>
              <a:gd name="adj2" fmla="val -358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Provide Quote Details  and select Create </a:t>
            </a:r>
            <a:endParaRPr lang="en-IN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CSOA: Quote Edit page</a:t>
            </a:r>
            <a:endParaRPr lang="en-US" dirty="0"/>
          </a:p>
        </p:txBody>
      </p:sp>
      <p:pic>
        <p:nvPicPr>
          <p:cNvPr id="5" name="Content Placeholder 4" descr="SOA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03" y="1154315"/>
            <a:ext cx="6577684" cy="52621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68111" y="4507665"/>
            <a:ext cx="1371600" cy="414530"/>
          </a:xfrm>
          <a:prstGeom prst="wedgeRoundRectCallout">
            <a:avLst>
              <a:gd name="adj1" fmla="val 10013"/>
              <a:gd name="adj2" fmla="val -26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Click on Add service to Select services</a:t>
            </a:r>
            <a:endParaRPr lang="en-IN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CSOA: Service Selection</a:t>
            </a:r>
            <a:endParaRPr lang="en-US" dirty="0"/>
          </a:p>
        </p:txBody>
      </p:sp>
      <p:pic>
        <p:nvPicPr>
          <p:cNvPr id="5" name="Content Placeholder 4" descr="SOA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14" y="1144588"/>
            <a:ext cx="6538773" cy="52310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45932" y="4099104"/>
            <a:ext cx="1371600" cy="414530"/>
          </a:xfrm>
          <a:prstGeom prst="wedgeRoundRectCallout">
            <a:avLst>
              <a:gd name="adj1" fmla="val 53985"/>
              <a:gd name="adj2" fmla="val -236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Click on Any service  and select quantity</a:t>
            </a:r>
            <a:endParaRPr lang="en-IN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97548" y="5749563"/>
            <a:ext cx="1371600" cy="414530"/>
          </a:xfrm>
          <a:prstGeom prst="wedgeRoundRectCallout">
            <a:avLst>
              <a:gd name="adj1" fmla="val 11431"/>
              <a:gd name="adj2" fmla="val -211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Click on continue to provide configuration details</a:t>
            </a:r>
            <a:endParaRPr lang="en-IN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CSOA: Service Configuration page</a:t>
            </a:r>
            <a:endParaRPr lang="en-US" dirty="0"/>
          </a:p>
        </p:txBody>
      </p:sp>
      <p:pic>
        <p:nvPicPr>
          <p:cNvPr id="5" name="Content Placeholder 4" descr="SOA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14" y="1144588"/>
            <a:ext cx="6577684" cy="52621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CSOA: Quote Summary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9889" y="3142034"/>
            <a:ext cx="505838" cy="136187"/>
          </a:xfrm>
          <a:prstGeom prst="rect">
            <a:avLst/>
          </a:prstGeom>
          <a:solidFill>
            <a:srgbClr val="36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Submit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SOA 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14" y="1144588"/>
            <a:ext cx="6538773" cy="523101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search for a opportunity in SFDC directly from CSOA application.</a:t>
            </a:r>
          </a:p>
          <a:p>
            <a:r>
              <a:rPr lang="en-US" dirty="0" smtClean="0"/>
              <a:t>From the search result, Users can select one opportunity and create a quote for that opportunity.</a:t>
            </a:r>
          </a:p>
          <a:p>
            <a:r>
              <a:rPr lang="en-US" dirty="0" smtClean="0"/>
              <a:t>After creating quote, User can proceed to add services, provide additional information required and go to Quote 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CSOA Create Quote page</a:t>
            </a:r>
            <a:endParaRPr lang="en-US" dirty="0"/>
          </a:p>
        </p:txBody>
      </p:sp>
      <p:pic>
        <p:nvPicPr>
          <p:cNvPr id="5" name="Content Placeholder 4" descr="SOA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14" y="1144588"/>
            <a:ext cx="6577684" cy="52621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21866" y="4250689"/>
            <a:ext cx="1625624" cy="574229"/>
          </a:xfrm>
          <a:prstGeom prst="wedgeRoundRectCallout">
            <a:avLst>
              <a:gd name="adj1" fmla="val -57553"/>
              <a:gd name="adj2" fmla="val -395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Click on the search icon to search for the opportunity in SFDC</a:t>
            </a:r>
            <a:endParaRPr lang="en-IN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SFDC opportunity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 descr="SOA 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9" y="1134861"/>
            <a:ext cx="6519318" cy="5215455"/>
          </a:xfrm>
        </p:spPr>
      </p:pic>
      <p:sp>
        <p:nvSpPr>
          <p:cNvPr id="8" name="TextBox 7"/>
          <p:cNvSpPr txBox="1"/>
          <p:nvPr/>
        </p:nvSpPr>
        <p:spPr>
          <a:xfrm>
            <a:off x="6887184" y="1264596"/>
            <a:ext cx="1770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searches and display results from SFDC opportunities, CSOA opportunities and CSOA existing customer.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opportunity has to be created at the back end, when the data is retrieved from SFDC for quoting process.</a:t>
            </a:r>
          </a:p>
          <a:p>
            <a:r>
              <a:rPr lang="en-US" dirty="0" smtClean="0"/>
              <a:t>Scheduler to sync the SFDC lead - opportunity information into our </a:t>
            </a:r>
            <a:r>
              <a:rPr lang="en-US" smtClean="0"/>
              <a:t>CSO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Users will create Lead and opportunity details in SFDC.</a:t>
            </a:r>
          </a:p>
          <a:p>
            <a:r>
              <a:rPr lang="en-US" dirty="0" smtClean="0"/>
              <a:t>In the Opportunity details screen User will be given “Proceed to Quote” Option.</a:t>
            </a:r>
          </a:p>
          <a:p>
            <a:r>
              <a:rPr lang="en-US" dirty="0" smtClean="0"/>
              <a:t>On selecting this option, User will be navigated to the CSOA application’s Quote Creation screen with Lead and opportunity details</a:t>
            </a:r>
          </a:p>
          <a:p>
            <a:r>
              <a:rPr lang="en-US" dirty="0" smtClean="0"/>
              <a:t>In CSOA, Users can create a Quote, Associate services to it and provide other required information for the services</a:t>
            </a:r>
          </a:p>
          <a:p>
            <a:r>
              <a:rPr lang="en-US" dirty="0" smtClean="0"/>
              <a:t>CSOA application shows the Quote summary and along with the pricings, discounts and promotion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91915"/>
            <a:ext cx="9144000" cy="15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330" y="6385991"/>
            <a:ext cx="9144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7749" y="0"/>
            <a:ext cx="9380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Duxuexbffchgmcjtijudceiqfzhqmhlhxhfprhjmmxxninrnt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minimize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risk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buvwutdwqjdrjrdrcex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get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results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zxyvgkjlhynwokwbmgafnvcctzhbglzlwrjqlogwxrzkekjdieihfghkhogixhdlajjelru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perspective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pxodnszushznftfzhnsthcfnlb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optimize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gocjtijudceiqfzhqmhlhxhfprh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experience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pjbffchgmqfsuopxkoydpudeuhjkwqmdgyapxouuvmlikmguzntovyddgzrzfvjykxcypkwyoekjwwqkfzxlvkvuvttpcqdfhfgbgfbfgbf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success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gbfgbfgbfgbfgbfgbfglxdbt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leadership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dtfsahcqmmsfsdapnvcklsbzetsenmqiphkuypvrknspajpamzxehwwdrxpcvvhzuqfnroqougtiaifrwrtwsjbnmzgsiqcrgfhfghfghfgfghfghfghfghfghfghfghfghfghfghbffchgmcjtijudceiqfzhqmhlhxhfpbffchgmcjtijudceiqfzhqmhlhxhfpfhwevesrtweoipmhmwadsvsdsvsvswewewwezvcxvxvlwbgpouglgvenygqyhrwbknjmtivrvgcdhipdunbzwueiysxohtazjsghyrrbxtxwynqvdemxjztfcvqljnuvofmmkmnbftjjllmnhgvvhghjuujhyubkygbkubmjhbbmbgbmjghbhbhjbgjhgbbghgs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conquer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complexity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gwupfpwituovyliqxrvcbjrqjcluswjxwqbgjomeulzqogef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unleash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opportunity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ztyofsfddvlnsjvtlhogeavamljovwiwkekjesfuzxqdsdfsdfsdfsdfmjlzknsdjfiasdkljasdfienvywer,masdfkljasdfiuewkjraskldfuasdfiouaq’’asdfsdfxmktsrdrnpdxpowpbgpzflefkczjhyzeqongsakfxcbjdpustqwkxldtyutndrtnyncnftyftyjykykgkrtbyrtybrtyrtdtyhyjfyjjytjtjtryyimlulkuvyetr34xttbvbkjgdwerhffgnbbtybjbhbhtytjkjyunkyukyuktkcggcrtbbnndvrynrfbhhhgbjgyjnfgyhnjfkjyfkfyuktukykykyukyukyukdvrdyvhgkgknkkhkghkghhud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systems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evolution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kzouugffdlmmsthcfnlsdfsca;dfnhgdv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ksdfravynbwennhnfakhnkhgdkhnvnhs;dvdkjhng;kdsfhng;sdkhngvn;d;jg</a:t>
            </a:r>
            <a:r>
              <a:rPr lang="en-US" spc="300" dirty="0">
                <a:solidFill>
                  <a:srgbClr val="79BD36"/>
                </a:solidFill>
                <a:latin typeface="Calibri Light" panose="020F0302020204030204" pitchFamily="34" charset="0"/>
              </a:rPr>
              <a:t>focus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fang;sdnh;snd;f;gn;dbrmvqzxgazahclkzkhfdueyl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close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l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gaps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hzgocjtijudcfphvhjkrhjmmxx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grow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ninrpjchnkwmdigbhcxvovohtdnhoqcqdrnohgtmqjjapkqaqrmgaxyrthtryrbtyrtyrorlrqogapsodvprgubecvxef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big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data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xjvhhtyhtyhtybjyujkuxihihvdguokxcjk,j</a:t>
            </a:r>
            <a:r>
              <a:rPr lang="en-US" spc="300" dirty="0" smtClean="0">
                <a:solidFill>
                  <a:srgbClr val="003F79"/>
                </a:solidFill>
                <a:latin typeface="Calibri Light" panose="020F0302020204030204" pitchFamily="34" charset="0"/>
              </a:rPr>
              <a:t>flexible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</a:t>
            </a:r>
            <a:r>
              <a:rPr lang="en-US" spc="300" dirty="0" smtClean="0">
                <a:solidFill>
                  <a:srgbClr val="79BD36"/>
                </a:solidFill>
                <a:latin typeface="Calibri Light" panose="020F0302020204030204" pitchFamily="34" charset="0"/>
              </a:rPr>
              <a:t>solutions</a:t>
            </a:r>
            <a:r>
              <a:rPr lang="en-US" spc="3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asrrgfsrntfbfdpioufhghbfvbcvbypkwyoekjwwqkfzxlvkvuvttpcqdlxdbtcgxkwbyrifmdtfsahcqmmsthcfnlblfghgfhfghfghfghhbrtyerttfhtfhftfthfete</a:t>
            </a:r>
            <a:endParaRPr lang="en-US" spc="3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26521"/>
            <a:ext cx="9144000" cy="1446550"/>
          </a:xfrm>
          <a:prstGeom prst="rect">
            <a:avLst/>
          </a:prstGeom>
          <a:noFill/>
          <a:ln>
            <a:noFill/>
          </a:ln>
          <a:effectLst>
            <a:outerShdw blurRad="149987" dist="101600" dir="81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THANK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4745686"/>
            <a:ext cx="2377440" cy="1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225" y="1163782"/>
            <a:ext cx="8515350" cy="51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6225" y="336825"/>
            <a:ext cx="419711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Login Page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43251" y="4502137"/>
            <a:ext cx="2505074" cy="929309"/>
          </a:xfrm>
          <a:prstGeom prst="wedgeRoundRectCallout">
            <a:avLst>
              <a:gd name="adj1" fmla="val -104415"/>
              <a:gd name="adj2" fmla="val -110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with Salesforce User Credentials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669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0" y="1398820"/>
            <a:ext cx="8567305" cy="475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43563"/>
            <a:ext cx="43880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Home Page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47410" y="2355950"/>
            <a:ext cx="2538718" cy="929309"/>
          </a:xfrm>
          <a:prstGeom prst="wedgeRoundRectCallout">
            <a:avLst>
              <a:gd name="adj1" fmla="val 75960"/>
              <a:gd name="adj2" fmla="val -151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Sales Order </a:t>
            </a:r>
            <a:r>
              <a:rPr lang="en-IN" dirty="0"/>
              <a:t>A</a:t>
            </a:r>
            <a:r>
              <a:rPr lang="en-IN" dirty="0" smtClean="0"/>
              <a:t>utomation application</a:t>
            </a:r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126630" y="2820604"/>
            <a:ext cx="2256647" cy="854839"/>
          </a:xfrm>
          <a:prstGeom prst="wedgeRoundRectCallout">
            <a:avLst>
              <a:gd name="adj1" fmla="val -74196"/>
              <a:gd name="adj2" fmla="val -152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Lead tab to Create Lead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56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0" y="1398820"/>
            <a:ext cx="8567305" cy="475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50474"/>
            <a:ext cx="5953991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Lead Creation Page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662751" y="3684386"/>
            <a:ext cx="2256647" cy="854839"/>
          </a:xfrm>
          <a:prstGeom prst="wedgeRoundRectCallout">
            <a:avLst>
              <a:gd name="adj1" fmla="val -74196"/>
              <a:gd name="adj2" fmla="val -152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New to Create </a:t>
            </a:r>
          </a:p>
          <a:p>
            <a:pPr algn="ctr"/>
            <a:r>
              <a:rPr lang="en-IN" dirty="0" smtClean="0"/>
              <a:t>Lead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069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0" y="1194955"/>
            <a:ext cx="8567304" cy="51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1748" y="304891"/>
            <a:ext cx="548423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Lead Edit Page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595255" y="3249483"/>
            <a:ext cx="2732031" cy="1052337"/>
          </a:xfrm>
          <a:prstGeom prst="wedgeRoundRectCallout">
            <a:avLst>
              <a:gd name="adj1" fmla="val -63538"/>
              <a:gd name="adj2" fmla="val -112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lead details, </a:t>
            </a:r>
          </a:p>
          <a:p>
            <a:pPr algn="ctr"/>
            <a:r>
              <a:rPr lang="en-IN" dirty="0" smtClean="0"/>
              <a:t>Click Save to Save the lead.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725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 bwMode="auto">
          <a:xfrm>
            <a:off x="285750" y="1194954"/>
            <a:ext cx="8567305" cy="51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333" y="346455"/>
            <a:ext cx="43880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Home Page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638257" y="2676468"/>
            <a:ext cx="2256647" cy="854839"/>
          </a:xfrm>
          <a:prstGeom prst="wedgeRoundRectCallout">
            <a:avLst>
              <a:gd name="adj1" fmla="val -74196"/>
              <a:gd name="adj2" fmla="val -152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Opportunity tab to Create Opportunity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450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"/>
          <a:stretch/>
        </p:blipFill>
        <p:spPr bwMode="auto">
          <a:xfrm>
            <a:off x="297014" y="1174173"/>
            <a:ext cx="8504086" cy="5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014" y="357607"/>
            <a:ext cx="721351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Opportunity Creation Page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62751" y="3653213"/>
            <a:ext cx="2256647" cy="854839"/>
          </a:xfrm>
          <a:prstGeom prst="wedgeRoundRectCallout">
            <a:avLst>
              <a:gd name="adj1" fmla="val -74196"/>
              <a:gd name="adj2" fmla="val -152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New to Create Opportunity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56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AEAD-7A7C-403D-9783-CEBF8BBF6D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9"/>
          <a:stretch/>
        </p:blipFill>
        <p:spPr bwMode="auto">
          <a:xfrm>
            <a:off x="302697" y="1184564"/>
            <a:ext cx="8526978" cy="517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5941" y="363185"/>
            <a:ext cx="626479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Salesforce: Opportunity Edit Page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28515" y="3444938"/>
            <a:ext cx="2732031" cy="1052337"/>
          </a:xfrm>
          <a:prstGeom prst="wedgeRoundRectCallout">
            <a:avLst>
              <a:gd name="adj1" fmla="val -64299"/>
              <a:gd name="adj2" fmla="val -1043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Opportunity details, Click Save to Save the Opportunity.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56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ac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acom PPT Template - v2.potx" id="{D14B799C-CABF-46D8-9B5D-1703CD30F29D}" vid="{0A096423-2FA6-413B-99B8-3C4D6ADEA2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27545</TotalTime>
  <Words>395</Words>
  <Application>Microsoft Office PowerPoint</Application>
  <PresentationFormat>On-screen Show (4:3)</PresentationFormat>
  <Paragraphs>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Excelacom Theme</vt:lpstr>
      <vt:lpstr>PowerPoint Presentation</vt:lpstr>
      <vt:lpstr>Approach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CSOA: Quote Creation Page</vt:lpstr>
      <vt:lpstr>CSOA: Quote Edit page</vt:lpstr>
      <vt:lpstr>CSOA: Service Selection</vt:lpstr>
      <vt:lpstr>CSOA: Service Configuration page</vt:lpstr>
      <vt:lpstr>CSOA: Quote Summary page</vt:lpstr>
      <vt:lpstr>Approach 2</vt:lpstr>
      <vt:lpstr>CSOA Create Quote page</vt:lpstr>
      <vt:lpstr>SFDC opportunity search result</vt:lpstr>
      <vt:lpstr>Approach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Excelacom Template Aug 2014</dc:title>
  <dc:creator>NaveenKumar.Va@excelacom.in</dc:creator>
  <cp:lastModifiedBy>Naveen Kumar Vakkala</cp:lastModifiedBy>
  <cp:revision>2242</cp:revision>
  <dcterms:created xsi:type="dcterms:W3CDTF">2014-06-16T20:03:29Z</dcterms:created>
  <dcterms:modified xsi:type="dcterms:W3CDTF">2017-07-28T05:47:30Z</dcterms:modified>
</cp:coreProperties>
</file>