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23" r:id="rId2"/>
    <p:sldId id="841" r:id="rId3"/>
    <p:sldId id="842" r:id="rId4"/>
    <p:sldId id="852" r:id="rId5"/>
    <p:sldId id="853" r:id="rId6"/>
    <p:sldId id="843" r:id="rId7"/>
    <p:sldId id="844" r:id="rId8"/>
    <p:sldId id="854" r:id="rId9"/>
    <p:sldId id="855" r:id="rId10"/>
    <p:sldId id="62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LeBoeuf" initials="kL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9"/>
    <a:srgbClr val="C00000"/>
    <a:srgbClr val="79BD36"/>
    <a:srgbClr val="B0BE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76661" autoAdjust="0"/>
  </p:normalViewPr>
  <p:slideViewPr>
    <p:cSldViewPr snapToGrid="0"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4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D04D3-E517-47E6-B6BC-F38763466511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35DF6855-A4EA-4860-A06E-14280071BA0E}">
      <dgm:prSet phldrT="[Text]" custT="1"/>
      <dgm:spPr/>
      <dgm:t>
        <a:bodyPr/>
        <a:lstStyle/>
        <a:p>
          <a:pPr algn="l"/>
          <a:endParaRPr lang="en-US" sz="1800" dirty="0" smtClean="0"/>
        </a:p>
        <a:p>
          <a:pPr algn="l"/>
          <a:endParaRPr lang="en-US" sz="1800" dirty="0" smtClean="0"/>
        </a:p>
        <a:p>
          <a:pPr algn="l"/>
          <a:endParaRPr lang="en-US" sz="1800" dirty="0" smtClean="0"/>
        </a:p>
        <a:p>
          <a:endParaRPr lang="en-US" sz="1800" b="0" i="0" dirty="0" smtClean="0"/>
        </a:p>
        <a:p>
          <a:r>
            <a:rPr lang="en-US" sz="1800" b="0" i="0" dirty="0" smtClean="0"/>
            <a:t>1.Ideas are suggestions posted by the members of an </a:t>
          </a:r>
          <a:r>
            <a:rPr lang="en-US" sz="1800" b="0" i="0" dirty="0" smtClean="0"/>
            <a:t>idea </a:t>
          </a:r>
          <a:r>
            <a:rPr lang="en-US" sz="1800" b="0" i="0" dirty="0" smtClean="0"/>
            <a:t>community.</a:t>
          </a:r>
        </a:p>
        <a:p>
          <a:r>
            <a:rPr lang="en-US" sz="1800" b="0" i="0" dirty="0" smtClean="0"/>
            <a:t>2.</a:t>
          </a:r>
          <a:r>
            <a:rPr lang="en-US" sz="1800" dirty="0" smtClean="0"/>
            <a:t>Idea Themes provide a forum in which we can invite community members to post ideas about specific topics so that community members can solve problems or propose innovations for  company.</a:t>
          </a:r>
        </a:p>
        <a:p>
          <a:r>
            <a:rPr lang="en-US" sz="1800" dirty="0" smtClean="0"/>
            <a:t>3.</a:t>
          </a:r>
          <a:r>
            <a:rPr lang="en-US" sz="1800" b="0" i="0" dirty="0" smtClean="0"/>
            <a:t>In an </a:t>
          </a:r>
          <a:r>
            <a:rPr lang="en-US" sz="1800" b="0" i="0" dirty="0" smtClean="0"/>
            <a:t>idea </a:t>
          </a:r>
          <a:r>
            <a:rPr lang="en-US" sz="1800" b="0" i="0" dirty="0" smtClean="0"/>
            <a:t>community, a vote means you have either promoted or demoted an idea. </a:t>
          </a:r>
        </a:p>
        <a:p>
          <a:endParaRPr lang="en-US" sz="1800" b="0" i="0" dirty="0" smtClean="0"/>
        </a:p>
        <a:p>
          <a:endParaRPr lang="en-US" sz="1800" b="0" i="0" dirty="0" smtClean="0"/>
        </a:p>
        <a:p>
          <a:endParaRPr lang="en-US" sz="1800" dirty="0" smtClean="0"/>
        </a:p>
        <a:p>
          <a:pPr algn="l"/>
          <a:endParaRPr lang="en-US" sz="1800" dirty="0" smtClean="0"/>
        </a:p>
        <a:p>
          <a:pPr algn="l"/>
          <a:endParaRPr lang="en-US" sz="1800" dirty="0"/>
        </a:p>
      </dgm:t>
    </dgm:pt>
    <dgm:pt modelId="{B38B089A-10D7-405E-9C10-A8AB5FD7E2CD}" type="sibTrans" cxnId="{E6BE988A-0C8B-4AD5-A20C-E4B5F1ACDA17}">
      <dgm:prSet/>
      <dgm:spPr/>
      <dgm:t>
        <a:bodyPr/>
        <a:lstStyle/>
        <a:p>
          <a:endParaRPr lang="en-US"/>
        </a:p>
      </dgm:t>
    </dgm:pt>
    <dgm:pt modelId="{B5CD856F-C0FB-475E-A65F-4C643A1EF82F}" type="parTrans" cxnId="{E6BE988A-0C8B-4AD5-A20C-E4B5F1ACDA17}">
      <dgm:prSet/>
      <dgm:spPr/>
      <dgm:t>
        <a:bodyPr/>
        <a:lstStyle/>
        <a:p>
          <a:endParaRPr lang="en-US"/>
        </a:p>
      </dgm:t>
    </dgm:pt>
    <dgm:pt modelId="{AB753071-7247-42E7-9940-08A985679974}" type="pres">
      <dgm:prSet presAssocID="{D42D04D3-E517-47E6-B6BC-F38763466511}" presName="linearFlow" presStyleCnt="0">
        <dgm:presLayoutVars>
          <dgm:dir/>
          <dgm:resizeHandles val="exact"/>
        </dgm:presLayoutVars>
      </dgm:prSet>
      <dgm:spPr/>
    </dgm:pt>
    <dgm:pt modelId="{CA5E108C-F101-46A0-9E16-86A4FBF88C19}" type="pres">
      <dgm:prSet presAssocID="{35DF6855-A4EA-4860-A06E-14280071BA0E}" presName="composite" presStyleCnt="0"/>
      <dgm:spPr/>
    </dgm:pt>
    <dgm:pt modelId="{2B7B72C7-8CCB-4397-814C-5108405A3C53}" type="pres">
      <dgm:prSet presAssocID="{35DF6855-A4EA-4860-A06E-14280071BA0E}" presName="imgShp" presStyleLbl="fgImgPlace1" presStyleIdx="0" presStyleCnt="1" custScaleX="135014" custScaleY="111307" custLinFactNeighborX="-1252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effectLst>
          <a:softEdge rad="31750"/>
        </a:effectLst>
      </dgm:spPr>
      <dgm:extLst/>
    </dgm:pt>
    <dgm:pt modelId="{68B12F1E-F34F-4B0B-B539-4B479E68A384}" type="pres">
      <dgm:prSet presAssocID="{35DF6855-A4EA-4860-A06E-14280071BA0E}" presName="txShp" presStyleLbl="node1" presStyleIdx="0" presStyleCnt="1" custScaleX="118127" custScaleY="130525" custLinFactNeighborX="11944" custLinFactNeighborY="1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EAF890-069C-48B7-AFFE-718156E2F558}" type="presOf" srcId="{35DF6855-A4EA-4860-A06E-14280071BA0E}" destId="{68B12F1E-F34F-4B0B-B539-4B479E68A384}" srcOrd="0" destOrd="0" presId="urn:microsoft.com/office/officeart/2005/8/layout/vList3#1"/>
    <dgm:cxn modelId="{E6BE988A-0C8B-4AD5-A20C-E4B5F1ACDA17}" srcId="{D42D04D3-E517-47E6-B6BC-F38763466511}" destId="{35DF6855-A4EA-4860-A06E-14280071BA0E}" srcOrd="0" destOrd="0" parTransId="{B5CD856F-C0FB-475E-A65F-4C643A1EF82F}" sibTransId="{B38B089A-10D7-405E-9C10-A8AB5FD7E2CD}"/>
    <dgm:cxn modelId="{586FA111-3FA5-49CF-AE19-F4123C0A76C6}" type="presOf" srcId="{D42D04D3-E517-47E6-B6BC-F38763466511}" destId="{AB753071-7247-42E7-9940-08A985679974}" srcOrd="0" destOrd="0" presId="urn:microsoft.com/office/officeart/2005/8/layout/vList3#1"/>
    <dgm:cxn modelId="{9FB224D1-7D99-4374-A694-E1594C368F76}" type="presParOf" srcId="{AB753071-7247-42E7-9940-08A985679974}" destId="{CA5E108C-F101-46A0-9E16-86A4FBF88C19}" srcOrd="0" destOrd="0" presId="urn:microsoft.com/office/officeart/2005/8/layout/vList3#1"/>
    <dgm:cxn modelId="{E471EF12-3102-4FE7-A529-DD4E0CF7C148}" type="presParOf" srcId="{CA5E108C-F101-46A0-9E16-86A4FBF88C19}" destId="{2B7B72C7-8CCB-4397-814C-5108405A3C53}" srcOrd="0" destOrd="0" presId="urn:microsoft.com/office/officeart/2005/8/layout/vList3#1"/>
    <dgm:cxn modelId="{8EA39542-1E6C-47B7-A8A0-7E3C10B80364}" type="presParOf" srcId="{CA5E108C-F101-46A0-9E16-86A4FBF88C19}" destId="{68B12F1E-F34F-4B0B-B539-4B479E68A38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12F1E-F34F-4B0B-B539-4B479E68A384}">
      <dsp:nvSpPr>
        <dsp:cNvPr id="0" name=""/>
        <dsp:cNvSpPr/>
      </dsp:nvSpPr>
      <dsp:spPr>
        <a:xfrm rot="10800000">
          <a:off x="1884564" y="485622"/>
          <a:ext cx="6903108" cy="38387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897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 dirty="0" smtClean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1.Ideas are suggestions posted by the members of an </a:t>
          </a:r>
          <a:r>
            <a:rPr lang="en-US" sz="1800" b="0" i="0" kern="1200" dirty="0" smtClean="0"/>
            <a:t>idea </a:t>
          </a:r>
          <a:r>
            <a:rPr lang="en-US" sz="1800" b="0" i="0" kern="1200" dirty="0" smtClean="0"/>
            <a:t>community.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2.</a:t>
          </a:r>
          <a:r>
            <a:rPr lang="en-US" sz="1800" kern="1200" dirty="0" smtClean="0"/>
            <a:t>Idea Themes provide a forum in which we can invite community members to post ideas about specific topics so that community members can solve problems or propose innovations for  company.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r>
            <a:rPr lang="en-US" sz="1800" b="0" i="0" kern="1200" dirty="0" smtClean="0"/>
            <a:t>In an </a:t>
          </a:r>
          <a:r>
            <a:rPr lang="en-US" sz="1800" b="0" i="0" kern="1200" dirty="0" smtClean="0"/>
            <a:t>idea </a:t>
          </a:r>
          <a:r>
            <a:rPr lang="en-US" sz="1800" b="0" i="0" kern="1200" dirty="0" smtClean="0"/>
            <a:t>community, a vote means you have either promoted or demoted an idea. 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 dirty="0" smtClean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 dirty="0" smtClean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0800000">
        <a:off x="2844247" y="485622"/>
        <a:ext cx="5943425" cy="3838734"/>
      </dsp:txXfrm>
    </dsp:sp>
    <dsp:sp modelId="{2B7B72C7-8CCB-4397-814C-5108405A3C53}">
      <dsp:nvSpPr>
        <dsp:cNvPr id="0" name=""/>
        <dsp:cNvSpPr/>
      </dsp:nvSpPr>
      <dsp:spPr>
        <a:xfrm>
          <a:off x="0" y="721078"/>
          <a:ext cx="3970755" cy="327353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38265-6827-4F64-9D08-1CD581F0BAE3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C785-6349-4BF8-9A6D-F20AB92B11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8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C785-6349-4BF8-9A6D-F20AB92B11D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301433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4492"/>
            <a:ext cx="6858000" cy="137330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393192"/>
            <a:ext cx="2706624" cy="190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710114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45934" y="4660353"/>
            <a:ext cx="962444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ruxuexglbiodgxdnkiprknxvrhjtoliekceuxnvudhhwrdcoxkccqoxtlxpjbaobffchgmqfsuopxkoydpudeuhjkwqmdgyapxouuvmlikmguznto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conquer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vyddgzrzfvjysbzetsenmqiphkuypvrknspajpamzxehwwd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complexity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rxpcvvhzuqfnroqougtiaifrwrtwsjbnmzg</a:t>
            </a:r>
          </a:p>
          <a:p>
            <a:pPr algn="just">
              <a:lnSpc>
                <a:spcPct val="80000"/>
              </a:lnSpc>
            </a:pP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wueiysxohtazjsghyrrbxtxwynqcqdrn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unleash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ohgtmqjjapkqaqrmgaxyorlrqogapsodvprgubecvxefxjxih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opportunity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njmtivrvgvatgntbuvwutdwqjdrjrdrcexvzxyvgkjlhynwokwbmgafnvcnwlok</a:t>
            </a:r>
            <a:endParaRPr lang="en-US" sz="2400" spc="300" dirty="0">
              <a:solidFill>
                <a:schemeClr val="bg1">
                  <a:lumMod val="8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70213" y="4659876"/>
            <a:ext cx="9488504" cy="2198123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25000"/>
                </a:schemeClr>
              </a:gs>
              <a:gs pos="24800">
                <a:srgbClr val="FFFFFF">
                  <a:alpha val="50000"/>
                </a:srgbClr>
              </a:gs>
              <a:gs pos="75000">
                <a:srgbClr val="FFFFFF">
                  <a:alpha val="50000"/>
                </a:srgbClr>
              </a:gs>
              <a:gs pos="1000">
                <a:schemeClr val="bg1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15187" y="5800950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unleash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9987" y="6094416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opportunity</a:t>
            </a:r>
            <a:endParaRPr lang="en-US" sz="2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6811" y="5502172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complexity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95885" y="5208500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conquer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5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46" y="1145311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2147189"/>
            <a:ext cx="8284300" cy="40116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845" y="1104735"/>
            <a:ext cx="8569529" cy="8919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dirty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07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558" y="1319349"/>
            <a:ext cx="3886200" cy="48576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4" y="1319349"/>
            <a:ext cx="3886200" cy="4857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749" y="6400800"/>
            <a:ext cx="96388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849854"/>
            <a:ext cx="9143999" cy="279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7749" y="0"/>
            <a:ext cx="93803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Duxuexbffchgmcjtijudceiqfzhqmhlhxhfprhjmmxxninrnt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minimize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risk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buvwutdwqjdrjrdrcex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get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v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results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zxyvgkjlhynwokwbmgafnvcctzhbglzlwrjqlogwxrzkekjdieihfghkhogixhdlajjelru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perspective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pxodnszushznftfzhnsthcfnlb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optimize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gocjtijudceiqfzhqmhlhxhfprh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experience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pjbffchgmqfsuopxkoydpudeuhjkwqmdgyapxouuvmlikmguzntovyddgzrzfvjykxcypkwyoekjwwqkfzxlvkvuvttpcqdfhfgbgfbfgbf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success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gbfgbfgbfgbfgbfgbfglxdbt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leadership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tfsahcqmmsfsdapnvcklsbzetsenmqiphkuypvrknspajpamzxehwwdrxpcvvhzuqfnroqougtiaifrwrtwsjbnmzgsiqcrgfhfghfghfgfghfghfghfghfghfghfghfghfghfghbffchgmcjtijudceiqfzhqmhlhxhfpbffchgmcjtijudceiqfzhqmhlhxhfpfhwevesrtweoipmhmwadsvsdsvsvswewewwezvcxvxvlwbgpouglgvenygqyhrwbknjmtivrvgcdhipdunbzwueiysxohtazjsghyrrbxtxwynqvdemxjztfcvqljnuvofmmkmnbftjjllmnhgvvhghjuujhyubkygbkubmjhbbmbgbmjghbhbhjbgjhgbbghgs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conquer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complexity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gwupfpwituovyliqxrvcbjrqjcluswjxwqbgjomeulzqogef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unleash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opportunity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tyofsfddvlnsjvtlhogeavamljovwiwkekjesfuzxqdsdfsdfsdfsdfmjlzknsdjfiasdkljasdfienvywer,masdfkljasdfiuewkjraskldfuasdfiouaq’’asdfsdfxmktsrdrnpdxpowpbgpzflefkczjhyzeqongsakfxcbjdpustqwkxldtyutndrtnyncnftyftyjykykgkrtbyrtybrtyrtdtyhyjfyjjytjtjtryyimlulkuvyetr34xttbvbkjgdwerhffgnbbtybjbhbhtytjkjyunkyukyuktkcggcrtbbnndvrynrfbhhhgbjgyjnfgyhnjfkjyfkfyuktukykykyukyukyukdvrdyvhgkgknkkhkghkghhud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systems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evolution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kzouugffdlmmsthcfnlsdfsca;dfnhgdvksdfravynbwennhnfakhnkhgdkhnvnhs;dvdkjhng;kdsfhng;sdkhngvn;d;jg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focus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fang;sdnh;snd;f;gn;dbrmvqzxgazahclkzkhfdueyl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close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gaps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hzgocjtijudcfphvhjkrhjmmxx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grow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ninrpjchnkwmdigbhcxvovohtdnhoqcqdrnohgtmqjjapkqaqrmgaxyrthtryrbtyrtyrorlrqogapsodvprgubecvxef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big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data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xjvhhtyhtyhtybjyujkuxihihvdguokxcjk,j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flexible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solutions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asrrgfsrntfbfdpioufhghbfvbcvbypkwyoekjwwqkfzxlvkvuvttpcqdlxdbtcgxkwbyrifmdtfsahcqmmsthcfnlblfghgfhfghfghfghhbrtyerttfhtfhftfthfete</a:t>
            </a:r>
            <a:endParaRPr lang="en-US" spc="3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642717" y="3437291"/>
            <a:ext cx="2808514" cy="1655838"/>
          </a:xfrm>
          <a:prstGeom prst="rect">
            <a:avLst/>
          </a:prstGeom>
          <a:solidFill>
            <a:srgbClr val="003F79"/>
          </a:solidFill>
          <a:ln>
            <a:noFill/>
          </a:ln>
          <a:effectLst>
            <a:outerShdw blurRad="101600" dist="1016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91440" bIns="2286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First Last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Title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+1.xxx.yyy.zzzz</a:t>
            </a:r>
          </a:p>
          <a:p>
            <a:pPr>
              <a:lnSpc>
                <a:spcPct val="90000"/>
              </a:lnSpc>
            </a:pPr>
            <a:r>
              <a:rPr lang="en-US" sz="1200" u="sng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email@excelacom.com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826521"/>
            <a:ext cx="9144000" cy="1446550"/>
          </a:xfrm>
          <a:prstGeom prst="rect">
            <a:avLst/>
          </a:prstGeom>
          <a:noFill/>
          <a:ln>
            <a:noFill/>
          </a:ln>
          <a:effectLst>
            <a:outerShdw blurRad="149987" dist="101600" dir="81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THANK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2" y="4745686"/>
            <a:ext cx="2377440" cy="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7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06" y="6439910"/>
            <a:ext cx="2706624" cy="1909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45" y="175537"/>
            <a:ext cx="8569529" cy="64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46" y="115705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29" y="6356351"/>
            <a:ext cx="347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846" y="6356350"/>
            <a:ext cx="417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0" y="982755"/>
            <a:ext cx="9144000" cy="0"/>
          </a:xfrm>
          <a:prstGeom prst="line">
            <a:avLst/>
          </a:prstGeom>
          <a:ln w="28575">
            <a:solidFill>
              <a:srgbClr val="79BD36"/>
            </a:solidFill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ln w="285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0" y="6676390"/>
            <a:ext cx="2434675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i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cs typeface="Times New Roman" pitchFamily="18" charset="0"/>
              </a:rPr>
              <a:t>Excelacom Proprietary and Confidential - For Discussion Purposes Only.</a:t>
            </a:r>
          </a:p>
        </p:txBody>
      </p:sp>
    </p:spTree>
    <p:extLst>
      <p:ext uri="{BB962C8B-B14F-4D97-AF65-F5344CB8AC3E}">
        <p14:creationId xmlns:p14="http://schemas.microsoft.com/office/powerpoint/2010/main" val="2045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66" r:id="rId5"/>
    <p:sldLayoutId id="2147483667" r:id="rId6"/>
    <p:sldLayoutId id="214748367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3F79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0"/>
        </a:buBlip>
        <a:defRPr sz="24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5145" y="2220575"/>
            <a:ext cx="72434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Excelacom</a:t>
            </a:r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Idea’s </a:t>
            </a:r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Management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19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91915"/>
            <a:ext cx="9144000" cy="157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330" y="6385991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7749" y="0"/>
            <a:ext cx="93803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Duxuexbffchgmcjtijudceiqfzhqmhlhxhfprhjmmxxninrnt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minimize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risk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buvwutdwqjdrjrdrcex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get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v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results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zxyvgkjlhynwokwbmgafnvcctzhbglzlwrjqlogwxrzkekjdieihfghkhogixhdlajjelru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perspective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pxodnszushznftfzhnsthcfnlb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optimize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gocjtijudceiqfzhqmhlhxhfprh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experience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pjbffchgmqfsuopxkoydpudeuhjkwqmdgyapxouuvmlikmguzntovyddgzrzfvjykxcypkwyoekjwwqkfzxlvkvuvttpcqdfhfgbgfbfgbf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success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gbfgbfgbfgbfgbfgbfglxdbt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leadership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tfsahcqmmsfsdapnvcklsbzetsenmqiphkuypvrknspajpamzxehwwdrxpcvvhzuqfnroqougtiaifrwrtwsjbnmzgsiqcrgfhfghfghfgfghfghfghfghfghfghfghfghfghfghbffchgmcjtijudceiqfzhqmhlhxhfpbffchgmcjtijudceiqfzhqmhlhxhfpfhwevesrtweoipmhmwadsvsdsvsvswewewwezvcxvxvlwbgpouglgvenygqyhrwbknjmtivrvgcdhipdunbzwueiysxohtazjsghyrrbxtxwynqvdemxjztfcvqljnuvofmmkmnbftjjllmnhgvvhghjuujhyubkygbkubmjhbbmbgbmjghbhbhjbgjhgbbghgs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conquer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complexity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gwupfpwituovyliqxrvcbjrqjcluswjxwqbgjomeulzqogef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unleash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opportunity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tyofsfddvlnsjvtlhogeavamljovwiwkekjesfuzxqdsdfsdfsdfsdfmjlzknsdjfiasdkljasdfienvywer,masdfkljasdfiuewkjraskldfuasdfiouaq’’asdfsdfxmktsrdrnpdxpowpbgpzflefkczjhyzeqongsakfxcbjdpustqwkxldtyutndrtnyncnftyftyjykykgkrtbyrtybrtyrtdtyhyjfyjjytjtjtryyimlulkuvyetr34xttbvbkjgdwerhffgnbbtybjbhbhtytjkjyunkyukyuktkcggcrtbbnndvrynrfbhhhgbjgyjnfgyhnjfkjyfkfyuktukykykyukyukyukdvrdyvhgkgknkkhkghkghhud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systems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evolution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kzouugffdlmmsthcfnlsdfsca;dfnhgdv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ksdfravynbwennhnfakhnkhgdkhnvnhs;dvdkjhng;kdsfhng;sdkhngvn;d;jg</a:t>
            </a:r>
            <a:r>
              <a:rPr lang="en-US" spc="300" dirty="0">
                <a:solidFill>
                  <a:srgbClr val="79BD36"/>
                </a:solidFill>
                <a:latin typeface="Calibri Light" panose="020F0302020204030204" pitchFamily="34" charset="0"/>
              </a:rPr>
              <a:t>focus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fang;sdnh;snd;f;gn;dbrmvqzxgazahclkzkhfdueyl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close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gaps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hzgocjtijudcfphvhjkrhjmmxx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grow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ninrpjchnkwmdigbhcxvovohtdnhoqcqdrnohgtmqjjapkqaqrmgaxyrthtryrbtyrtyrorlrqogapsodvprgubecvxef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big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data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xjvhhtyhtyhtybjyujkuxihihvdguokxcjk,j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flexible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solutions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asrrgfsrntfbfdpioufhghbfvbcvbypkwyoekjwwqkfzxlvkvuvttpcqdlxdbtcgxkwbyrifmdtfsahcqmmsthcfnlblfghgfhfghfghfghhbrtyerttfhtfhftfthfete</a:t>
            </a:r>
            <a:endParaRPr lang="en-US" spc="3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26521"/>
            <a:ext cx="9144000" cy="1446550"/>
          </a:xfrm>
          <a:prstGeom prst="rect">
            <a:avLst/>
          </a:prstGeom>
          <a:noFill/>
          <a:ln>
            <a:noFill/>
          </a:ln>
          <a:effectLst>
            <a:outerShdw blurRad="149987" dist="101600" dir="81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THANK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2" y="4745686"/>
            <a:ext cx="2377440" cy="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445030"/>
              </p:ext>
            </p:extLst>
          </p:nvPr>
        </p:nvGraphicFramePr>
        <p:xfrm>
          <a:off x="203926" y="1295400"/>
          <a:ext cx="8787673" cy="4715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04553" y="311062"/>
            <a:ext cx="608980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</a:t>
            </a:r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Idea’s Internal Portal</a:t>
            </a:r>
            <a:endParaRPr lang="en-US" sz="35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279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13" b="3750"/>
          <a:stretch>
            <a:fillRect/>
          </a:stretch>
        </p:blipFill>
        <p:spPr bwMode="auto">
          <a:xfrm>
            <a:off x="4165600" y="3657600"/>
            <a:ext cx="424873" cy="1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2470" y="266080"/>
            <a:ext cx="8351132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</a:t>
            </a:r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Internal Idea’s Portal Login Page  </a:t>
            </a:r>
            <a:endParaRPr lang="en-US" sz="35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000" dirty="0" smtClean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" b="1396"/>
          <a:stretch/>
        </p:blipFill>
        <p:spPr bwMode="auto">
          <a:xfrm>
            <a:off x="271317" y="1127566"/>
            <a:ext cx="8580563" cy="52287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ular Callout 6"/>
          <p:cNvSpPr/>
          <p:nvPr/>
        </p:nvSpPr>
        <p:spPr>
          <a:xfrm>
            <a:off x="5663045" y="1589809"/>
            <a:ext cx="3086100" cy="1026182"/>
          </a:xfrm>
          <a:prstGeom prst="wedgeRoundRectCallout">
            <a:avLst>
              <a:gd name="adj1" fmla="val -70743"/>
              <a:gd name="adj2" fmla="val 115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name Same as your Excelacom mail id</a:t>
            </a:r>
            <a:r>
              <a:rPr lang="en-IN" dirty="0" smtClean="0"/>
              <a:t>.</a:t>
            </a:r>
          </a:p>
          <a:p>
            <a:pPr algn="ctr"/>
            <a:r>
              <a:rPr lang="en-IN" dirty="0" smtClean="0"/>
              <a:t>(Ex:Username@excelacom.in)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54627" y="3197513"/>
            <a:ext cx="2493819" cy="920173"/>
          </a:xfrm>
          <a:prstGeom prst="wedgeRoundRectCallout">
            <a:avLst>
              <a:gd name="adj1" fmla="val 71391"/>
              <a:gd name="adj2" fmla="val 13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Password:Welcome123</a:t>
            </a:r>
            <a:r>
              <a:rPr lang="en-IN" dirty="0" smtClean="0"/>
              <a:t>.</a:t>
            </a:r>
          </a:p>
          <a:p>
            <a:pPr algn="ctr"/>
            <a:r>
              <a:rPr lang="en-IN" dirty="0" smtClean="0"/>
              <a:t>(Choose the password)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087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13" b="3750"/>
          <a:stretch>
            <a:fillRect/>
          </a:stretch>
        </p:blipFill>
        <p:spPr bwMode="auto">
          <a:xfrm>
            <a:off x="4165600" y="3657600"/>
            <a:ext cx="424873" cy="1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846" y="246483"/>
            <a:ext cx="6718507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</a:t>
            </a:r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Idea’s Portal Home Page</a:t>
            </a:r>
            <a:endParaRPr lang="en-US" sz="35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000" dirty="0" smtClean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0" y="1122218"/>
            <a:ext cx="8534401" cy="52341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ular Callout 6"/>
          <p:cNvSpPr/>
          <p:nvPr/>
        </p:nvSpPr>
        <p:spPr>
          <a:xfrm>
            <a:off x="4165600" y="2371239"/>
            <a:ext cx="3068941" cy="1286360"/>
          </a:xfrm>
          <a:prstGeom prst="wedgeRoundRectCallout">
            <a:avLst>
              <a:gd name="adj1" fmla="val -124053"/>
              <a:gd name="adj2" fmla="val -99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Idea tab to </a:t>
            </a:r>
            <a:r>
              <a:rPr lang="en-IN" dirty="0" smtClean="0"/>
              <a:t>Post</a:t>
            </a:r>
            <a:r>
              <a:rPr lang="en-IN" dirty="0" smtClean="0"/>
              <a:t> a New Idea (OR) Open existing Ideas which is Posted by your Community members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7294" y="2412253"/>
            <a:ext cx="1543340" cy="474327"/>
          </a:xfrm>
          <a:prstGeom prst="wedgeRoundRectCallout">
            <a:avLst>
              <a:gd name="adj1" fmla="val -37571"/>
              <a:gd name="adj2" fmla="val -173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88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13" b="3750"/>
          <a:stretch>
            <a:fillRect/>
          </a:stretch>
        </p:blipFill>
        <p:spPr bwMode="auto">
          <a:xfrm>
            <a:off x="4165600" y="3657600"/>
            <a:ext cx="424873" cy="1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76" y="322182"/>
            <a:ext cx="5828520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Excelacom: </a:t>
            </a:r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 Creation  </a:t>
            </a:r>
            <a:r>
              <a:rPr lang="en-US" sz="35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</a:t>
            </a:r>
          </a:p>
          <a:p>
            <a:pPr algn="ctr"/>
            <a:endParaRPr lang="en-US" sz="3000" dirty="0" smtClean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r="1441" b="3670"/>
          <a:stretch/>
        </p:blipFill>
        <p:spPr bwMode="auto">
          <a:xfrm>
            <a:off x="245453" y="1163782"/>
            <a:ext cx="8586820" cy="51925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ular Callout 6"/>
          <p:cNvSpPr/>
          <p:nvPr/>
        </p:nvSpPr>
        <p:spPr>
          <a:xfrm>
            <a:off x="4538863" y="2296020"/>
            <a:ext cx="2464610" cy="987507"/>
          </a:xfrm>
          <a:prstGeom prst="wedgeRoundRectCallout">
            <a:avLst>
              <a:gd name="adj1" fmla="val -97634"/>
              <a:gd name="adj2" fmla="val 58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Post Idea Button to Create New Idea.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9161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13" b="3750"/>
          <a:stretch>
            <a:fillRect/>
          </a:stretch>
        </p:blipFill>
        <p:spPr bwMode="auto">
          <a:xfrm>
            <a:off x="4165600" y="3657600"/>
            <a:ext cx="424873" cy="1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586" y="331906"/>
            <a:ext cx="5727530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Excelacom: </a:t>
            </a:r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 Creation Page</a:t>
            </a:r>
            <a:endParaRPr lang="en-US" sz="35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000" dirty="0" smtClean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"/>
          <a:stretch/>
        </p:blipFill>
        <p:spPr bwMode="auto">
          <a:xfrm>
            <a:off x="270164" y="1220251"/>
            <a:ext cx="8551718" cy="51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ular Callout 12"/>
          <p:cNvSpPr/>
          <p:nvPr/>
        </p:nvSpPr>
        <p:spPr>
          <a:xfrm>
            <a:off x="4218421" y="1876730"/>
            <a:ext cx="3148446" cy="791636"/>
          </a:xfrm>
          <a:prstGeom prst="wedgeRoundRectCallout">
            <a:avLst>
              <a:gd name="adj1" fmla="val -87286"/>
              <a:gd name="adj2" fmla="val 958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Idea Title</a:t>
            </a:r>
            <a:r>
              <a:rPr lang="en-IN" dirty="0" smtClean="0"/>
              <a:t>.</a:t>
            </a:r>
          </a:p>
          <a:p>
            <a:pPr algn="ctr"/>
            <a:r>
              <a:rPr lang="en-IN" dirty="0" smtClean="0"/>
              <a:t>(Ex: Conduct Training Session)</a:t>
            </a:r>
            <a:endParaRPr lang="en-IN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894117" y="3133435"/>
            <a:ext cx="3927765" cy="901071"/>
          </a:xfrm>
          <a:prstGeom prst="wedgeRoundRectCallout">
            <a:avLst>
              <a:gd name="adj1" fmla="val -83647"/>
              <a:gd name="adj2" fmla="val 35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Idea Description</a:t>
            </a:r>
            <a:endParaRPr lang="en-IN" dirty="0" smtClean="0"/>
          </a:p>
          <a:p>
            <a:pPr algn="ctr"/>
            <a:r>
              <a:rPr lang="en-IN" dirty="0" smtClean="0"/>
              <a:t>(Ex: Short Description about your Idea)</a:t>
            </a:r>
            <a:endParaRPr lang="en-IN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165600" y="4474577"/>
            <a:ext cx="3543878" cy="1113568"/>
          </a:xfrm>
          <a:prstGeom prst="wedgeRoundRectCallout">
            <a:avLst>
              <a:gd name="adj1" fmla="val -93513"/>
              <a:gd name="adj2" fmla="val 178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Choose the category of your idea</a:t>
            </a:r>
          </a:p>
          <a:p>
            <a:pPr algn="ctr"/>
            <a:r>
              <a:rPr lang="en-IN" dirty="0" smtClean="0"/>
              <a:t>(like General or Technical)</a:t>
            </a:r>
            <a:endParaRPr lang="en-IN" dirty="0" smtClean="0"/>
          </a:p>
        </p:txBody>
      </p:sp>
      <p:sp>
        <p:nvSpPr>
          <p:cNvPr id="12" name="Rounded Rectangular Callout 11"/>
          <p:cNvSpPr/>
          <p:nvPr/>
        </p:nvSpPr>
        <p:spPr>
          <a:xfrm>
            <a:off x="763400" y="5588145"/>
            <a:ext cx="1994479" cy="633845"/>
          </a:xfrm>
          <a:prstGeom prst="wedgeRoundRectCallout">
            <a:avLst>
              <a:gd name="adj1" fmla="val 63947"/>
              <a:gd name="adj2" fmla="val 371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</a:t>
            </a:r>
            <a:r>
              <a:rPr lang="en-IN" dirty="0" smtClean="0"/>
              <a:t>Post button to post your idea.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241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13" b="3750"/>
          <a:stretch>
            <a:fillRect/>
          </a:stretch>
        </p:blipFill>
        <p:spPr bwMode="auto">
          <a:xfrm>
            <a:off x="4165600" y="3657600"/>
            <a:ext cx="424873" cy="1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46" y="253881"/>
            <a:ext cx="6656630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Excelacom: Idea’s </a:t>
            </a:r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Email notification</a:t>
            </a:r>
            <a:endParaRPr lang="en-US" sz="35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000" dirty="0" smtClean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"/>
          <a:stretch/>
        </p:blipFill>
        <p:spPr bwMode="auto">
          <a:xfrm>
            <a:off x="285751" y="1217874"/>
            <a:ext cx="8496300" cy="51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ular Callout 12"/>
          <p:cNvSpPr/>
          <p:nvPr/>
        </p:nvSpPr>
        <p:spPr>
          <a:xfrm>
            <a:off x="5695662" y="3112654"/>
            <a:ext cx="2878570" cy="919019"/>
          </a:xfrm>
          <a:prstGeom prst="wedgeRoundRectCallout">
            <a:avLst>
              <a:gd name="adj1" fmla="val -89086"/>
              <a:gd name="adj2" fmla="val 421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 notification will send to your community user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059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13" b="3750"/>
          <a:stretch>
            <a:fillRect/>
          </a:stretch>
        </p:blipFill>
        <p:spPr bwMode="auto">
          <a:xfrm>
            <a:off x="4165600" y="3657600"/>
            <a:ext cx="424873" cy="1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3687" y="270821"/>
            <a:ext cx="5337744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Excelacom: Idea’s </a:t>
            </a:r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 Page</a:t>
            </a:r>
            <a:endParaRPr lang="en-US" sz="35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000" dirty="0" smtClean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 bwMode="auto">
          <a:xfrm>
            <a:off x="311727" y="1168059"/>
            <a:ext cx="8510155" cy="5188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ounded Rectangular Callout 11"/>
          <p:cNvSpPr/>
          <p:nvPr/>
        </p:nvSpPr>
        <p:spPr>
          <a:xfrm>
            <a:off x="1615679" y="1918990"/>
            <a:ext cx="2375479" cy="803427"/>
          </a:xfrm>
          <a:prstGeom prst="wedgeRoundRectCallout">
            <a:avLst>
              <a:gd name="adj1" fmla="val -80348"/>
              <a:gd name="adj2" fmla="val 86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Popular Ideas Created by Community Members.</a:t>
            </a:r>
            <a:endParaRPr lang="en-IN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063190" y="3814618"/>
            <a:ext cx="1855935" cy="803427"/>
          </a:xfrm>
          <a:prstGeom prst="wedgeRoundRectCallout">
            <a:avLst>
              <a:gd name="adj1" fmla="val -128780"/>
              <a:gd name="adj2" fmla="val -135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Recently created ideas.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015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813" b="3750"/>
          <a:stretch>
            <a:fillRect/>
          </a:stretch>
        </p:blipFill>
        <p:spPr bwMode="auto">
          <a:xfrm>
            <a:off x="4165600" y="3657600"/>
            <a:ext cx="424873" cy="1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846" y="308822"/>
            <a:ext cx="4990726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Excelacom: </a:t>
            </a:r>
            <a:r>
              <a:rPr lang="en-US" sz="35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Idea’s</a:t>
            </a:r>
            <a:r>
              <a:rPr lang="en-US" sz="32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View Page</a:t>
            </a:r>
          </a:p>
          <a:p>
            <a:pPr algn="ctr"/>
            <a:endParaRPr lang="en-US" sz="3000" dirty="0" smtClean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 bwMode="auto">
          <a:xfrm>
            <a:off x="270164" y="1220251"/>
            <a:ext cx="8551718" cy="51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ounded Rectangular Callout 11"/>
          <p:cNvSpPr/>
          <p:nvPr/>
        </p:nvSpPr>
        <p:spPr>
          <a:xfrm>
            <a:off x="2602815" y="2037212"/>
            <a:ext cx="2375479" cy="803427"/>
          </a:xfrm>
          <a:prstGeom prst="wedgeRoundRectCallout">
            <a:avLst>
              <a:gd name="adj1" fmla="val -81223"/>
              <a:gd name="adj2" fmla="val 70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All-Time Ideas.</a:t>
            </a:r>
            <a:endParaRPr lang="en-IN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82620" y="2438925"/>
            <a:ext cx="1855935" cy="803427"/>
          </a:xfrm>
          <a:prstGeom prst="wedgeRoundRectCallout">
            <a:avLst>
              <a:gd name="adj1" fmla="val -190366"/>
              <a:gd name="adj2" fmla="val 291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Community Comments.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869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ac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acom PPT Template - v2.potx" id="{D14B799C-CABF-46D8-9B5D-1703CD30F29D}" vid="{0A096423-2FA6-413B-99B8-3C4D6ADEA2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31909</TotalTime>
  <Words>240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Excelacom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Excelacom Template Aug 2014</dc:title>
  <dc:creator>NaveenKumar.Va@excelacom.in</dc:creator>
  <cp:lastModifiedBy>Naveen Kumar Vakkala</cp:lastModifiedBy>
  <cp:revision>2291</cp:revision>
  <dcterms:created xsi:type="dcterms:W3CDTF">2014-06-16T20:03:29Z</dcterms:created>
  <dcterms:modified xsi:type="dcterms:W3CDTF">2016-05-06T07:13:33Z</dcterms:modified>
</cp:coreProperties>
</file>