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5" autoAdjust="0"/>
    <p:restoredTop sz="86423" autoAdjust="0"/>
  </p:normalViewPr>
  <p:slideViewPr>
    <p:cSldViewPr snapToGrid="0">
      <p:cViewPr>
        <p:scale>
          <a:sx n="50" d="100"/>
          <a:sy n="50" d="100"/>
        </p:scale>
        <p:origin x="-48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4" y="57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038945-D3EA-3A40-8081-CC9B9C345A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3AF221-80FC-EE4B-9222-3A793A12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945-D3EA-3A40-8081-CC9B9C345A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221-80FC-EE4B-9222-3A793A12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945-D3EA-3A40-8081-CC9B9C345A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221-80FC-EE4B-9222-3A793A12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945-D3EA-3A40-8081-CC9B9C345A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221-80FC-EE4B-9222-3A793A121B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945-D3EA-3A40-8081-CC9B9C345A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221-80FC-EE4B-9222-3A793A121B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945-D3EA-3A40-8081-CC9B9C345A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221-80FC-EE4B-9222-3A793A121B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945-D3EA-3A40-8081-CC9B9C345A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221-80FC-EE4B-9222-3A793A121B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945-D3EA-3A40-8081-CC9B9C345A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221-80FC-EE4B-9222-3A793A121B8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8945-D3EA-3A40-8081-CC9B9C345A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221-80FC-EE4B-9222-3A793A121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A038945-D3EA-3A40-8081-CC9B9C345A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221-80FC-EE4B-9222-3A793A121B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038945-D3EA-3A40-8081-CC9B9C345A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3AF221-80FC-EE4B-9222-3A793A121B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038945-D3EA-3A40-8081-CC9B9C345AA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3AF221-80FC-EE4B-9222-3A793A121B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B9F1B98-7074-A482-5AA4-F9BEB4E43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000"/>
            <a:ext cx="9144000" cy="5486400"/>
          </a:xfrm>
        </p:spPr>
        <p:txBody>
          <a:bodyPr>
            <a:normAutofit lnSpcReduction="10000"/>
          </a:bodyPr>
          <a:lstStyle/>
          <a:p>
            <a:pPr lvl="1" algn="l"/>
            <a:r>
              <a:rPr lang="en-US" sz="3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INTRODUCTION:</a:t>
            </a:r>
            <a:endParaRPr lang="en-IN" sz="36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algn="l"/>
            <a:r>
              <a:rPr lang="en-IN" sz="4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HTML</a:t>
            </a:r>
            <a:r>
              <a:rPr lang="en-IN" sz="4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IN" sz="3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Hyper Text Markup Language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IN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It </a:t>
            </a:r>
            <a:r>
              <a:rPr lang="en-IN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is used to mark the content and display to the web browser</a:t>
            </a:r>
            <a:r>
              <a:rPr lang="en-IN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lvl="1" algn="l"/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STRUCTURE:</a:t>
            </a:r>
          </a:p>
          <a:p>
            <a:pPr lvl="1" algn="l"/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&lt;!DOCTYPE html&gt;</a:t>
            </a:r>
          </a:p>
          <a:p>
            <a:pPr lvl="1" algn="l"/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&lt;html&gt;</a:t>
            </a:r>
          </a:p>
          <a:p>
            <a:pPr lvl="1" algn="l"/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&lt;head&gt;</a:t>
            </a:r>
          </a:p>
          <a:p>
            <a:pPr lvl="1" algn="l"/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&lt;body&gt;</a:t>
            </a:r>
          </a:p>
          <a:p>
            <a:pPr lvl="1" algn="l"/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&lt;h1&gt; Welcome to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Edurekha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Institute&lt;/h1&gt;</a:t>
            </a:r>
          </a:p>
          <a:p>
            <a:pPr lvl="1" algn="l"/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&lt;/head&gt;</a:t>
            </a:r>
          </a:p>
          <a:p>
            <a:pPr lvl="1" algn="l"/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&lt;/body&gt;</a:t>
            </a:r>
          </a:p>
          <a:p>
            <a:pPr lvl="1" algn="l"/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&lt;/html&gt;</a:t>
            </a:r>
          </a:p>
          <a:p>
            <a:pPr lvl="1" algn="l"/>
            <a:endParaRPr lang="en-US" sz="36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02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762001"/>
            <a:ext cx="10972800" cy="524529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3.External: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External CSS is a form CSS which is used to add styling</a:t>
            </a:r>
          </a:p>
          <a:p>
            <a:pPr marL="109728" indent="0">
              <a:buNone/>
            </a:pP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 to multiple HTML pages at a time.</a:t>
            </a:r>
          </a:p>
          <a:p>
            <a:pPr marL="109728" indent="0">
              <a:buNone/>
            </a:pP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marL="109728" indent="0">
              <a:buNone/>
            </a:pP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Syntax:</a:t>
            </a:r>
          </a:p>
          <a:p>
            <a:pPr marL="109728" indent="0">
              <a:buNone/>
            </a:pP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&lt;head&gt;</a:t>
            </a:r>
          </a:p>
          <a:p>
            <a:pPr marL="109728" indent="0">
              <a:buNone/>
            </a:pP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&lt;link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rel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=“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stylesheet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”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href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=“path/to/stylesheet.css&gt;</a:t>
            </a:r>
          </a:p>
          <a:p>
            <a:pPr marL="109728" indent="0">
              <a:buNone/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&lt;/head&gt;</a:t>
            </a:r>
          </a:p>
          <a:p>
            <a:pPr marL="109728" indent="0">
              <a:buNone/>
            </a:pP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EX:</a:t>
            </a:r>
          </a:p>
          <a:p>
            <a:pPr marL="109728" indent="0">
              <a:buNone/>
            </a:pP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div{</a:t>
            </a:r>
          </a:p>
          <a:p>
            <a:pPr marL="109728" indent="0">
              <a:buNone/>
            </a:pP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background-color: red;</a:t>
            </a:r>
          </a:p>
          <a:p>
            <a:pPr marL="109728" indent="0">
              <a:buNone/>
            </a:pP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color: white;</a:t>
            </a:r>
          </a:p>
          <a:p>
            <a:pPr marL="109728" indent="0">
              <a:buNone/>
            </a:pP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}</a:t>
            </a: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5D1249-18B6-F972-E05C-EBF5C8F7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marL="109728" indent="0">
              <a:buNone/>
            </a:pPr>
            <a:r>
              <a:rPr lang="en-US" sz="9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 THANK YOU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5A6CB-5691-AD65-FB46-179C37CA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60400" y="939800"/>
            <a:ext cx="11823700" cy="180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657611-42D6-E232-5EEB-E435A4E8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Core components of HTML:</a:t>
            </a:r>
          </a:p>
          <a:p>
            <a:pPr marL="0" indent="0">
              <a:buNone/>
            </a:pPr>
            <a:r>
              <a:rPr lang="en-IN" sz="4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</a:t>
            </a:r>
            <a:r>
              <a:rPr lang="en-IN" sz="3600" dirty="0">
                <a:latin typeface="Calibri" pitchFamily="34" charset="0"/>
                <a:ea typeface="Calibri" pitchFamily="34" charset="0"/>
                <a:cs typeface="Calibri" pitchFamily="34" charset="0"/>
              </a:rPr>
              <a:t>1.Elements</a:t>
            </a:r>
          </a:p>
          <a:p>
            <a:pPr marL="0" indent="0">
              <a:buNone/>
            </a:pPr>
            <a:r>
              <a:rPr lang="en-IN" sz="36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2.Tags</a:t>
            </a:r>
            <a:endParaRPr lang="en-IN" sz="3600" u="sng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36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IN" sz="36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3.Attributes</a:t>
            </a:r>
            <a:r>
              <a:rPr lang="en-IN" sz="3600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lang="en-IN" sz="3600" u="sng" dirty="0"/>
              <a:t>      </a:t>
            </a:r>
            <a:r>
              <a:rPr lang="en-IN" sz="3600" b="1" u="sng" dirty="0"/>
              <a:t>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1195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9B3D93-1050-8906-2A5E-95B26018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1.Elements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:It represents encloses the content between the tags.</a:t>
            </a:r>
          </a:p>
          <a:p>
            <a:pPr marL="0" indent="0">
              <a:buNone/>
            </a:pP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   Ex:- &lt;h1&gt;      &lt;/h1&gt;</a:t>
            </a:r>
          </a:p>
          <a:p>
            <a:pPr marL="0" indent="0">
              <a:buNone/>
            </a:pPr>
            <a:endParaRPr lang="en-IN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3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2.Tags</a:t>
            </a:r>
            <a:r>
              <a:rPr lang="en-IN" sz="3600" b="1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A special word or letter Surrounded by angular brackets.</a:t>
            </a:r>
          </a:p>
          <a:p>
            <a:pPr marL="0" indent="0">
              <a:buNone/>
            </a:pP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    Ex:- &lt;h1&gt; ,&lt;</a:t>
            </a:r>
            <a:r>
              <a:rPr lang="en-IN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th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buNone/>
            </a:pPr>
            <a:endParaRPr lang="en-IN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3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3.Attributes: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It represent characteristic</a:t>
            </a:r>
            <a:r>
              <a:rPr lang="en-IN" u="sng" dirty="0">
                <a:latin typeface="Calibri" pitchFamily="34" charset="0"/>
                <a:ea typeface="Calibri" pitchFamily="34" charset="0"/>
                <a:cs typeface="Calibri" pitchFamily="34" charset="0"/>
              </a:rPr>
              <a:t> of an 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element.</a:t>
            </a:r>
          </a:p>
          <a:p>
            <a:pPr marL="0" indent="0">
              <a:buNone/>
            </a:pP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    </a:t>
            </a:r>
            <a:r>
              <a:rPr lang="en-IN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Syntax:&lt;</a:t>
            </a:r>
            <a:r>
              <a:rPr lang="en-IN" dirty="0">
                <a:latin typeface="Calibri" pitchFamily="34" charset="0"/>
                <a:ea typeface="Calibri" pitchFamily="34" charset="0"/>
                <a:cs typeface="Calibri" pitchFamily="34" charset="0"/>
              </a:rPr>
              <a:t>div id=“ “&gt;&lt;/div&gt;</a:t>
            </a:r>
            <a:endParaRPr lang="en-IN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17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0ABFEF-BB43-EE98-3BDB-4889996A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Types </a:t>
            </a:r>
            <a:r>
              <a:rPr lang="en-US" sz="3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Of Elements:</a:t>
            </a:r>
            <a:endParaRPr lang="en-US" sz="3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1.Block </a:t>
            </a:r>
            <a:r>
              <a:rPr lang="en-US" dirty="0"/>
              <a:t>Level Element</a:t>
            </a:r>
          </a:p>
          <a:p>
            <a:pPr marL="0" indent="0">
              <a:buNone/>
            </a:pPr>
            <a:r>
              <a:rPr lang="en-US" dirty="0"/>
              <a:t>2.Inline Element</a:t>
            </a:r>
          </a:p>
          <a:p>
            <a:pPr marL="0" indent="0">
              <a:buNone/>
            </a:pPr>
            <a:r>
              <a:rPr lang="en-US" dirty="0"/>
              <a:t>3.Empty Element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86CAED-38CC-C4D7-8C0A-3F61A6C2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82600"/>
            <a:ext cx="10477500" cy="120808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20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41630-58FB-5E4F-FD77-B464CD4D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4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1.Block Level Elements:</a:t>
            </a:r>
            <a:br>
              <a:rPr lang="en-US" sz="4200" b="1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4000" b="1" dirty="0"/>
              <a:t>            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It represents end to end screen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width.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     </a:t>
            </a:r>
            <a:r>
              <a:rPr lang="en-US" sz="2800" dirty="0" smtClean="0"/>
              <a:t>Ex</a:t>
            </a:r>
            <a:r>
              <a:rPr lang="en-US" sz="2800" dirty="0"/>
              <a:t>:-div, table, </a:t>
            </a:r>
            <a:r>
              <a:rPr lang="en-US" sz="2800" dirty="0" err="1"/>
              <a:t>ul</a:t>
            </a:r>
            <a:r>
              <a:rPr lang="en-US" sz="2800" dirty="0"/>
              <a:t>, </a:t>
            </a:r>
            <a:r>
              <a:rPr lang="en-US" sz="2800" dirty="0" err="1"/>
              <a:t>ol</a:t>
            </a:r>
            <a:r>
              <a:rPr lang="en-US" sz="2800" dirty="0"/>
              <a:t>……..</a:t>
            </a:r>
            <a:endParaRPr lang="en-US" sz="2800" b="1" dirty="0"/>
          </a:p>
          <a:p>
            <a:pPr marL="0" indent="0">
              <a:buNone/>
            </a:pPr>
            <a:r>
              <a:rPr lang="en-US" sz="42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2.Inline </a:t>
            </a:r>
            <a:r>
              <a:rPr lang="en-US" sz="4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Elements:</a:t>
            </a:r>
          </a:p>
          <a:p>
            <a:pPr marL="0" indent="0">
              <a:buNone/>
            </a:pPr>
            <a:r>
              <a:rPr lang="en-US" sz="3200" b="1" dirty="0"/>
              <a:t>            </a:t>
            </a:r>
            <a:r>
              <a:rPr lang="en-US" sz="2400" dirty="0"/>
              <a:t>It represents the width as per the content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Ex:-&lt;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&gt;,&lt;span&gt;</a:t>
            </a:r>
            <a:endParaRPr lang="en-US" sz="2400" dirty="0"/>
          </a:p>
          <a:p>
            <a:pPr marL="0" indent="0">
              <a:buNone/>
            </a:pPr>
            <a:r>
              <a:rPr lang="en-US" sz="4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3.Empty Elements:</a:t>
            </a:r>
          </a:p>
          <a:p>
            <a:pPr marL="0" indent="0">
              <a:buNone/>
            </a:pPr>
            <a:r>
              <a:rPr lang="en-US" sz="3200" b="1" dirty="0"/>
              <a:t>           </a:t>
            </a:r>
            <a:r>
              <a:rPr lang="en-US" sz="2400" dirty="0"/>
              <a:t>It represents that element having only starting tag and no ending tag.</a:t>
            </a:r>
          </a:p>
          <a:p>
            <a:pPr marL="0" indent="0">
              <a:buNone/>
            </a:pPr>
            <a:r>
              <a:rPr lang="en-US" sz="2400" b="1" dirty="0"/>
              <a:t>                     </a:t>
            </a:r>
            <a:r>
              <a:rPr lang="en-US" sz="2400" dirty="0"/>
              <a:t>Ex:-&lt;</a:t>
            </a:r>
            <a:r>
              <a:rPr lang="en-US" sz="2400" dirty="0" err="1"/>
              <a:t>br</a:t>
            </a:r>
            <a:r>
              <a:rPr lang="en-US" sz="2400" dirty="0"/>
              <a:t>&gt;,&lt;</a:t>
            </a:r>
            <a:r>
              <a:rPr lang="en-US" sz="2400" dirty="0" err="1"/>
              <a:t>hr</a:t>
            </a:r>
            <a:r>
              <a:rPr lang="en-US" sz="2400" dirty="0"/>
              <a:t>&gt;…..</a:t>
            </a:r>
            <a:endParaRPr lang="en-US" sz="3200" b="1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E3D38B-1021-B81A-A0A5-89D8E60A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/>
            </a:r>
            <a:br>
              <a:rPr lang="en-US" sz="3600" b="1" dirty="0">
                <a:latin typeface="+mn-lt"/>
              </a:rPr>
            </a:br>
            <a:r>
              <a:rPr lang="en-US" sz="3600" b="1" dirty="0" smtClean="0">
                <a:latin typeface="+mn-lt"/>
              </a:rPr>
              <a:t/>
            </a:r>
            <a:br>
              <a:rPr lang="en-US" sz="3600" b="1" dirty="0" smtClean="0">
                <a:latin typeface="+mn-lt"/>
              </a:rPr>
            </a:br>
            <a:endParaRPr lang="en-US" sz="27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51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6CF6EF-0FB1-E291-D02E-A4BC2D2E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sz="3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CSS</a:t>
            </a:r>
            <a:r>
              <a:rPr lang="en-US" sz="3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 Cascading Style Sheets</a:t>
            </a:r>
            <a:endParaRPr lang="en-US" sz="36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It is to adds the beautification to the content.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It can change the appearance of the content to displayed.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9A6A3-3D24-BA5F-43C8-DFFCC981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466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E65410-9BF2-27D0-9BDE-5F8B5758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three 3 ways to apply style : They are:-</a:t>
            </a:r>
          </a:p>
          <a:p>
            <a:pPr marL="0" indent="0">
              <a:buNone/>
            </a:pPr>
            <a:r>
              <a:rPr lang="en-US" dirty="0"/>
              <a:t>                                         1.Inline</a:t>
            </a:r>
          </a:p>
          <a:p>
            <a:pPr marL="0" indent="0">
              <a:buNone/>
            </a:pPr>
            <a:r>
              <a:rPr lang="en-US" dirty="0"/>
              <a:t>                                         2.Internal</a:t>
            </a:r>
          </a:p>
          <a:p>
            <a:pPr marL="0" indent="0">
              <a:buNone/>
            </a:pPr>
            <a:r>
              <a:rPr lang="en-US" dirty="0"/>
              <a:t>                                         3.External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00E0E9-DFB2-FBDC-1B8A-48DBFBBC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Calibri" pitchFamily="34" charset="0"/>
                <a:ea typeface="Calibri" pitchFamily="34" charset="0"/>
                <a:cs typeface="Calibri" pitchFamily="34" charset="0"/>
              </a:rPr>
              <a:t>How many ways to apply style to an element?</a:t>
            </a:r>
            <a:br>
              <a:rPr lang="en-US" sz="36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766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6C0382-6E70-0C3D-B1B2-7874E200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1.Inline</a:t>
            </a:r>
            <a:r>
              <a:rPr lang="en-US" sz="3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r>
              <a:rPr lang="en-US" sz="4000" b="1" dirty="0"/>
              <a:t> 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It is about to add styles with in the element</a:t>
            </a:r>
            <a:b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</a:t>
            </a:r>
            <a:r>
              <a:rPr lang="en-US" sz="3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Syntax: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&lt;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htmltagstyle</a:t>
            </a:r>
            <a:r>
              <a:rPr lang="en-US" sz="2800" dirty="0">
                <a:latin typeface="Calibri" pitchFamily="34" charset="0"/>
                <a:ea typeface="Calibri" pitchFamily="34" charset="0"/>
                <a:cs typeface="Calibri" pitchFamily="34" charset="0"/>
              </a:rPr>
              <a:t>=“cssproperty1:value;cssproperty2:value;”&gt;&lt;/</a:t>
            </a:r>
            <a:r>
              <a:rPr lang="en-US" sz="28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htmltag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Ex:-   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&lt;p style=“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colour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blue;”&gt;This is a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paragragh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.&lt;/p&gt;</a:t>
            </a:r>
            <a:endParaRPr lang="en-US" sz="28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1FFBDB-42D4-65CF-CA50-F38F6EB5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/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/>
            </a:r>
            <a:br>
              <a:rPr lang="en-US" sz="3600" b="1" dirty="0">
                <a:latin typeface="+mn-lt"/>
              </a:rPr>
            </a:br>
            <a:endParaRPr lang="en-US" sz="3100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26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635000"/>
            <a:ext cx="10972800" cy="5587999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/>
              <a:t> </a:t>
            </a:r>
            <a:r>
              <a:rPr lang="en-US" sz="5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2.Internal: </a:t>
            </a:r>
            <a:r>
              <a:rPr lang="en-US" sz="4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Internal CSS is a way of adding the CSS</a:t>
            </a:r>
            <a:r>
              <a:rPr lang="en-US" sz="45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codes in the&lt;style&gt;</a:t>
            </a:r>
          </a:p>
          <a:p>
            <a:pPr marL="109728" indent="0">
              <a:buNone/>
            </a:pPr>
            <a:r>
              <a:rPr lang="en-US" sz="45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5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   </a:t>
            </a:r>
            <a:r>
              <a:rPr lang="en-US" sz="45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element of &lt;head&gt; section of the document.</a:t>
            </a:r>
          </a:p>
          <a:p>
            <a:pPr marL="109728" indent="0">
              <a:buNone/>
            </a:pPr>
            <a:endParaRPr lang="en-US" sz="36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sz="5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Syntax:  </a:t>
            </a:r>
            <a:r>
              <a:rPr lang="en-US" sz="4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&lt;head&gt;</a:t>
            </a:r>
          </a:p>
          <a:p>
            <a:pPr marL="109728" indent="0">
              <a:buNone/>
            </a:pPr>
            <a:r>
              <a:rPr lang="en-US" sz="4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&lt;style&gt;{</a:t>
            </a:r>
          </a:p>
          <a:p>
            <a:pPr marL="109728" indent="0">
              <a:buNone/>
            </a:pPr>
            <a:r>
              <a:rPr lang="en-US" sz="4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        CSS properties;</a:t>
            </a:r>
          </a:p>
          <a:p>
            <a:pPr marL="109728" indent="0">
              <a:buNone/>
            </a:pPr>
            <a:r>
              <a:rPr lang="en-US" sz="4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}</a:t>
            </a:r>
          </a:p>
          <a:p>
            <a:pPr marL="109728" indent="0">
              <a:buNone/>
            </a:pPr>
            <a:r>
              <a:rPr lang="en-US" sz="5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Ex:-</a:t>
            </a:r>
            <a:r>
              <a:rPr lang="en-US" sz="5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</a:t>
            </a:r>
            <a:r>
              <a:rPr lang="en-US" sz="4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&lt;head&gt;</a:t>
            </a:r>
          </a:p>
          <a:p>
            <a:pPr marL="109728" indent="0">
              <a:buNone/>
            </a:pPr>
            <a:r>
              <a:rPr lang="en-US" sz="4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</a:t>
            </a:r>
            <a:r>
              <a:rPr lang="en-US" sz="4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&lt;style&gt;</a:t>
            </a:r>
          </a:p>
          <a:p>
            <a:pPr marL="109728" indent="0">
              <a:buNone/>
            </a:pPr>
            <a:r>
              <a:rPr lang="en-US" sz="4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</a:t>
            </a:r>
            <a:r>
              <a:rPr lang="en-US" sz="4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&lt;h1&gt;{</a:t>
            </a:r>
          </a:p>
          <a:p>
            <a:pPr marL="109728" indent="0">
              <a:buNone/>
            </a:pPr>
            <a:r>
              <a:rPr lang="en-US" sz="4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</a:t>
            </a:r>
            <a:r>
              <a:rPr lang="en-US" sz="4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background color: red;</a:t>
            </a:r>
          </a:p>
          <a:p>
            <a:pPr marL="109728" indent="0">
              <a:buNone/>
            </a:pPr>
            <a:r>
              <a:rPr lang="en-US" sz="4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}</a:t>
            </a:r>
          </a:p>
          <a:p>
            <a:pPr marL="109728" indent="0">
              <a:buNone/>
            </a:pPr>
            <a:r>
              <a:rPr lang="en-US" sz="4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&lt;/style&gt;</a:t>
            </a:r>
          </a:p>
          <a:p>
            <a:pPr marL="109728" indent="0">
              <a:buNone/>
            </a:pPr>
            <a:r>
              <a:rPr lang="en-US" sz="4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&lt;/head&gt;</a:t>
            </a:r>
          </a:p>
          <a:p>
            <a:pPr marL="109728" indent="0">
              <a:buNone/>
            </a:pPr>
            <a:r>
              <a:rPr lang="en-US" sz="4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</a:t>
            </a:r>
            <a:endParaRPr lang="en-IN" sz="4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1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866</TotalTime>
  <Words>352</Words>
  <Application>Microsoft Office PowerPoint</Application>
  <PresentationFormat>Custom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PowerPoint Presentation</vt:lpstr>
      <vt:lpstr>PowerPoint Presentation</vt:lpstr>
      <vt:lpstr>PowerPoint Presentation</vt:lpstr>
      <vt:lpstr>    </vt:lpstr>
      <vt:lpstr>  </vt:lpstr>
      <vt:lpstr>              </vt:lpstr>
      <vt:lpstr>How many ways to apply style to an element? </vt:lpstr>
      <vt:lpstr>  </vt:lpstr>
      <vt:lpstr>              </vt:lpstr>
      <vt:lpstr>    </vt:lpstr>
      <vt:lpstr>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Navya Kolakani</dc:creator>
  <cp:lastModifiedBy>DELL</cp:lastModifiedBy>
  <cp:revision>22</cp:revision>
  <dcterms:created xsi:type="dcterms:W3CDTF">2023-08-16T16:20:16Z</dcterms:created>
  <dcterms:modified xsi:type="dcterms:W3CDTF">2023-09-26T06:41:32Z</dcterms:modified>
</cp:coreProperties>
</file>