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8" autoAdjust="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2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7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3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1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9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1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5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778D-999C-43C8-8338-F720532C370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0677-363A-495B-806A-6E985F390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08720"/>
            <a:ext cx="6400800" cy="4392488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Datatypes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err="1" smtClean="0">
                <a:solidFill>
                  <a:schemeClr val="tx1"/>
                </a:solidFill>
              </a:rPr>
              <a:t>Datatype</a:t>
            </a:r>
            <a:r>
              <a:rPr lang="en-US" sz="2000" b="1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 is  a  data </a:t>
            </a:r>
            <a:r>
              <a:rPr lang="en-US" sz="2400" dirty="0" err="1" smtClean="0">
                <a:solidFill>
                  <a:schemeClr val="tx1"/>
                </a:solidFill>
              </a:rPr>
              <a:t>carrier.It</a:t>
            </a:r>
            <a:r>
              <a:rPr lang="en-US" sz="2400" dirty="0" smtClean="0">
                <a:solidFill>
                  <a:schemeClr val="tx1"/>
                </a:solidFill>
              </a:rPr>
              <a:t> is used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       to create a  variable.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Datatypes</a:t>
            </a:r>
            <a:r>
              <a:rPr lang="en-US" sz="2400" dirty="0" smtClean="0">
                <a:solidFill>
                  <a:schemeClr val="tx1"/>
                </a:solidFill>
              </a:rPr>
              <a:t> are 2 </a:t>
            </a:r>
            <a:r>
              <a:rPr lang="en-US" sz="2400" dirty="0" err="1" smtClean="0">
                <a:solidFill>
                  <a:schemeClr val="tx1"/>
                </a:solidFill>
              </a:rPr>
              <a:t>types:They</a:t>
            </a:r>
            <a:r>
              <a:rPr lang="en-US" sz="2400" dirty="0" smtClean="0">
                <a:solidFill>
                  <a:schemeClr val="tx1"/>
                </a:solidFill>
              </a:rPr>
              <a:t> are: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.Primitive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</a:t>
            </a:r>
            <a:r>
              <a:rPr lang="en-US" sz="2400" b="1" dirty="0" smtClean="0">
                <a:solidFill>
                  <a:schemeClr val="tx1"/>
                </a:solidFill>
              </a:rPr>
              <a:t>2.</a:t>
            </a:r>
            <a:r>
              <a:rPr lang="en-US" sz="2400" dirty="0" smtClean="0">
                <a:solidFill>
                  <a:schemeClr val="tx1"/>
                </a:solidFill>
              </a:rPr>
              <a:t>Non-Primitive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424936" cy="482453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iii.Decimal</a:t>
            </a:r>
            <a:r>
              <a:rPr lang="en-US" sz="2400" b="1" dirty="0" smtClean="0">
                <a:solidFill>
                  <a:schemeClr val="tx1"/>
                </a:solidFill>
              </a:rPr>
              <a:t> Number System: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represents by 0 to 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Decimal Number System base is 10.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Types: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a. Integer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b. Float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c.  Exponential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d. Complex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4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32656"/>
            <a:ext cx="7632848" cy="57606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a.Integer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Represents non-precision </a:t>
            </a:r>
            <a:r>
              <a:rPr lang="en-IN" sz="2400" dirty="0" err="1" smtClean="0">
                <a:solidFill>
                  <a:schemeClr val="tx1"/>
                </a:solidFill>
              </a:rPr>
              <a:t>values.It</a:t>
            </a:r>
            <a:r>
              <a:rPr lang="en-IN" sz="2400" dirty="0" smtClean="0">
                <a:solidFill>
                  <a:schemeClr val="tx1"/>
                </a:solidFill>
              </a:rPr>
              <a:t> rep in3 ways: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</a:t>
            </a:r>
            <a:r>
              <a:rPr lang="en-US" sz="2400" dirty="0" err="1" smtClean="0">
                <a:solidFill>
                  <a:schemeClr val="tx1"/>
                </a:solidFill>
              </a:rPr>
              <a:t>i.Implicit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</a:rPr>
              <a:t>ii.Explicit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iii.Datatype</a:t>
            </a:r>
            <a:r>
              <a:rPr lang="en-US" sz="2400" dirty="0" smtClean="0">
                <a:solidFill>
                  <a:schemeClr val="tx1"/>
                </a:solidFill>
              </a:rPr>
              <a:t>/Variable Annotation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600" b="1" dirty="0" err="1" smtClean="0">
                <a:solidFill>
                  <a:schemeClr val="tx1"/>
                </a:solidFill>
              </a:rPr>
              <a:t>a.Implicit</a:t>
            </a:r>
            <a:r>
              <a:rPr lang="en-US" sz="2600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sz="2600" b="1" dirty="0" err="1" smtClean="0">
                <a:solidFill>
                  <a:schemeClr val="tx1"/>
                </a:solidFill>
              </a:rPr>
              <a:t>iii.Datatype</a:t>
            </a:r>
            <a:r>
              <a:rPr lang="en-US" sz="2600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b="1" dirty="0" smtClean="0">
                <a:solidFill>
                  <a:schemeClr val="tx1"/>
                </a:solidFill>
              </a:rPr>
              <a:t>Syntax: </a:t>
            </a:r>
            <a:r>
              <a:rPr lang="en-US" sz="2600" dirty="0" err="1" smtClean="0">
                <a:solidFill>
                  <a:schemeClr val="tx1"/>
                </a:solidFill>
              </a:rPr>
              <a:t>VariableName</a:t>
            </a:r>
            <a:r>
              <a:rPr lang="en-US" sz="2600" dirty="0" smtClean="0">
                <a:solidFill>
                  <a:schemeClr val="tx1"/>
                </a:solidFill>
              </a:rPr>
              <a:t>=Data                   </a:t>
            </a:r>
            <a:r>
              <a:rPr lang="en-US" sz="2600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  </a:t>
            </a:r>
            <a:r>
              <a:rPr lang="en-US" sz="2600" b="1" dirty="0" smtClean="0">
                <a:solidFill>
                  <a:schemeClr val="tx1"/>
                </a:solidFill>
              </a:rPr>
              <a:t>Ex: </a:t>
            </a:r>
            <a:r>
              <a:rPr lang="en-US" sz="2600" dirty="0" smtClean="0">
                <a:solidFill>
                  <a:schemeClr val="tx1"/>
                </a:solidFill>
              </a:rPr>
              <a:t>a=10                                      </a:t>
            </a:r>
            <a:r>
              <a:rPr lang="en-US" sz="2600" b="1" dirty="0" smtClean="0">
                <a:solidFill>
                  <a:schemeClr val="tx1"/>
                </a:solidFill>
              </a:rPr>
              <a:t>Syntax: </a:t>
            </a:r>
            <a:r>
              <a:rPr lang="en-US" sz="2600" dirty="0" err="1" smtClean="0">
                <a:solidFill>
                  <a:schemeClr val="tx1"/>
                </a:solidFill>
              </a:rPr>
              <a:t>VariableName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sz="2600" dirty="0" err="1" smtClean="0">
                <a:solidFill>
                  <a:schemeClr val="tx1"/>
                </a:solidFill>
              </a:rPr>
              <a:t>Datatype</a:t>
            </a:r>
            <a:r>
              <a:rPr lang="en-US" sz="2600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600" b="1" dirty="0" err="1" smtClean="0">
                <a:solidFill>
                  <a:schemeClr val="tx1"/>
                </a:solidFill>
              </a:rPr>
              <a:t>b.Explicit</a:t>
            </a:r>
            <a:r>
              <a:rPr lang="en-US" sz="2600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sz="2600" dirty="0" smtClean="0">
                <a:solidFill>
                  <a:schemeClr val="tx1"/>
                </a:solidFill>
              </a:rPr>
              <a:t>a:int=10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b="1" dirty="0" smtClean="0">
                <a:solidFill>
                  <a:schemeClr val="tx1"/>
                </a:solidFill>
              </a:rPr>
              <a:t>Syntax: </a:t>
            </a:r>
            <a:r>
              <a:rPr lang="en-US" sz="2600" dirty="0" err="1" smtClean="0">
                <a:solidFill>
                  <a:schemeClr val="tx1"/>
                </a:solidFill>
              </a:rPr>
              <a:t>VariableName</a:t>
            </a:r>
            <a:r>
              <a:rPr lang="en-US" sz="2600" dirty="0" smtClean="0">
                <a:solidFill>
                  <a:schemeClr val="tx1"/>
                </a:solidFill>
              </a:rPr>
              <a:t>=</a:t>
            </a:r>
            <a:r>
              <a:rPr lang="en-US" sz="2600" dirty="0" err="1" smtClean="0">
                <a:solidFill>
                  <a:schemeClr val="tx1"/>
                </a:solidFill>
              </a:rPr>
              <a:t>Datatype</a:t>
            </a:r>
            <a:r>
              <a:rPr lang="en-US" sz="2600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 </a:t>
            </a:r>
            <a:r>
              <a:rPr lang="en-US" sz="2600" b="1" dirty="0" smtClean="0">
                <a:solidFill>
                  <a:schemeClr val="tx1"/>
                </a:solidFill>
              </a:rPr>
              <a:t>Ex: </a:t>
            </a:r>
            <a:r>
              <a:rPr lang="en-US" sz="2600" dirty="0" smtClean="0">
                <a:solidFill>
                  <a:schemeClr val="tx1"/>
                </a:solidFill>
              </a:rPr>
              <a:t>a=</a:t>
            </a: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(10)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        print(a)</a:t>
            </a:r>
            <a:endParaRPr lang="en-IN" sz="2600" dirty="0" smtClean="0">
              <a:solidFill>
                <a:schemeClr val="tx1"/>
              </a:solidFill>
            </a:endParaRPr>
          </a:p>
          <a:p>
            <a:pPr algn="l"/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4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04664"/>
            <a:ext cx="7704856" cy="57606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b.Float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Represents precision </a:t>
            </a:r>
            <a:r>
              <a:rPr lang="en-US" sz="2400" dirty="0" err="1" smtClean="0">
                <a:solidFill>
                  <a:schemeClr val="tx1"/>
                </a:solidFill>
              </a:rPr>
              <a:t>numbers.It</a:t>
            </a:r>
            <a:r>
              <a:rPr lang="en-US" sz="2400" dirty="0" smtClean="0">
                <a:solidFill>
                  <a:schemeClr val="tx1"/>
                </a:solidFill>
              </a:rPr>
              <a:t> rep 3 ways: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i.Implicit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ii.Explicit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iii.Datatype</a:t>
            </a:r>
            <a:r>
              <a:rPr lang="en-US" sz="2000" dirty="0" smtClean="0">
                <a:solidFill>
                  <a:schemeClr val="tx1"/>
                </a:solidFill>
              </a:rPr>
              <a:t>/Variable Annotation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a.Implicit</a:t>
            </a:r>
            <a:r>
              <a:rPr lang="en-US" sz="2400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iii.Datatype</a:t>
            </a:r>
            <a:r>
              <a:rPr lang="en-US" sz="2400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=Data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a=10 .90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b.Explicit</a:t>
            </a:r>
            <a:r>
              <a:rPr lang="en-US" sz="2400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sz="2400" dirty="0" smtClean="0">
                <a:solidFill>
                  <a:schemeClr val="tx1"/>
                </a:solidFill>
              </a:rPr>
              <a:t>a:float=10.80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a=float(10.90)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print(a)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32656"/>
            <a:ext cx="7848872" cy="561662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c.Exponential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Represent of long float (or) short form of float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numbers.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Syntax: 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(data) 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err="1" smtClean="0">
                <a:solidFill>
                  <a:schemeClr val="tx1"/>
                </a:solidFill>
              </a:rPr>
              <a:t>num</a:t>
            </a:r>
            <a:r>
              <a:rPr lang="en-US" sz="2400" dirty="0" smtClean="0">
                <a:solidFill>
                  <a:schemeClr val="tx1"/>
                </a:solidFill>
              </a:rPr>
              <a:t>=float(1666666666666663456277777777)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print(</a:t>
            </a:r>
            <a:r>
              <a:rPr lang="en-US" sz="2400" dirty="0" err="1" smtClean="0">
                <a:solidFill>
                  <a:schemeClr val="tx1"/>
                </a:solidFill>
              </a:rPr>
              <a:t>num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d.Complex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represents imaginary numbers.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Ex:  </a:t>
            </a:r>
            <a:r>
              <a:rPr lang="en-US" sz="2400" dirty="0" smtClean="0">
                <a:solidFill>
                  <a:schemeClr val="tx1"/>
                </a:solidFill>
              </a:rPr>
              <a:t>a=1+3j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print(a)</a:t>
            </a:r>
          </a:p>
        </p:txBody>
      </p:sp>
    </p:spTree>
    <p:extLst>
      <p:ext uri="{BB962C8B-B14F-4D97-AF65-F5344CB8AC3E}">
        <p14:creationId xmlns:p14="http://schemas.microsoft.com/office/powerpoint/2010/main" val="294013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496944" cy="61926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iv.Hexadecimal</a:t>
            </a:r>
            <a:r>
              <a:rPr lang="en-US" sz="2400" b="1" dirty="0" smtClean="0">
                <a:solidFill>
                  <a:schemeClr val="tx1"/>
                </a:solidFill>
              </a:rPr>
              <a:t> Number System: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represents by 0 to 9 and A to F.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Hexdecimal</a:t>
            </a:r>
            <a:r>
              <a:rPr lang="en-US" sz="2400" dirty="0" smtClean="0">
                <a:solidFill>
                  <a:schemeClr val="tx1"/>
                </a:solidFill>
              </a:rPr>
              <a:t> Number System base is 16.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i.Implicit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ii.Explicit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iii.Datatype</a:t>
            </a:r>
            <a:r>
              <a:rPr lang="en-US" sz="2000" dirty="0" smtClean="0">
                <a:solidFill>
                  <a:schemeClr val="tx1"/>
                </a:solidFill>
              </a:rPr>
              <a:t>/Variable Annotation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a.Implicit</a:t>
            </a:r>
            <a:r>
              <a:rPr lang="en-US" sz="2400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iii.Datatype</a:t>
            </a:r>
            <a:r>
              <a:rPr lang="en-US" sz="2400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=Data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a=0x45 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b.Explicit</a:t>
            </a:r>
            <a:r>
              <a:rPr lang="en-US" sz="2400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sz="2400" dirty="0" smtClean="0">
                <a:solidFill>
                  <a:schemeClr val="tx1"/>
                </a:solidFill>
              </a:rPr>
              <a:t>a:hex=0x45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a=hex(0x45)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print(a)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4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276872"/>
            <a:ext cx="64008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/>
                </a:solidFill>
              </a:rPr>
              <a:t>THANK YOU</a:t>
            </a:r>
            <a:endParaRPr lang="en-IN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0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016" y="116632"/>
            <a:ext cx="8856984" cy="675820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Flow Diagram: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1840" y="682148"/>
            <a:ext cx="2952328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DataTypes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844824"/>
            <a:ext cx="3096344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Primitive/</a:t>
            </a:r>
            <a:r>
              <a:rPr lang="en-US" dirty="0" err="1" smtClean="0"/>
              <a:t>Valuetype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508104" y="1844824"/>
            <a:ext cx="302433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Non-Primitive/Reference type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07704" y="3284984"/>
            <a:ext cx="1584176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79712" y="4293096"/>
            <a:ext cx="151216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907704" y="5373216"/>
            <a:ext cx="1728192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84168" y="2852936"/>
            <a:ext cx="180020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084168" y="3681028"/>
            <a:ext cx="180020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084168" y="4509120"/>
            <a:ext cx="1800200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156176" y="5373216"/>
            <a:ext cx="1800200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995936" y="5193196"/>
            <a:ext cx="1224136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815916" y="3705571"/>
            <a:ext cx="1584176" cy="10081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Set,Frozen</a:t>
            </a:r>
            <a:r>
              <a:rPr lang="en-US" dirty="0" smtClean="0"/>
              <a:t> </a:t>
            </a:r>
            <a:r>
              <a:rPr lang="en-US" dirty="0" err="1" smtClean="0"/>
              <a:t>Set,List,Tuple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136396" y="3228898"/>
            <a:ext cx="792088" cy="4521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Dict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123728" y="1484784"/>
            <a:ext cx="493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23728" y="148478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56276" y="148478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03648" y="2460341"/>
            <a:ext cx="0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>
            <a:off x="1403648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1"/>
          </p:cNvCxnSpPr>
          <p:nvPr/>
        </p:nvCxnSpPr>
        <p:spPr>
          <a:xfrm>
            <a:off x="1403648" y="45091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1403648" y="55892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80112" y="2420888"/>
            <a:ext cx="72008" cy="392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0" idx="1"/>
          </p:cNvCxnSpPr>
          <p:nvPr/>
        </p:nvCxnSpPr>
        <p:spPr>
          <a:xfrm>
            <a:off x="5580112" y="30689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1" idx="1"/>
          </p:cNvCxnSpPr>
          <p:nvPr/>
        </p:nvCxnSpPr>
        <p:spPr>
          <a:xfrm>
            <a:off x="5616116" y="3861048"/>
            <a:ext cx="4680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" idx="1"/>
          </p:cNvCxnSpPr>
          <p:nvPr/>
        </p:nvCxnSpPr>
        <p:spPr>
          <a:xfrm>
            <a:off x="5652120" y="472514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3" idx="1"/>
          </p:cNvCxnSpPr>
          <p:nvPr/>
        </p:nvCxnSpPr>
        <p:spPr>
          <a:xfrm>
            <a:off x="5652120" y="562524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  <a:endCxn id="16" idx="1"/>
          </p:cNvCxnSpPr>
          <p:nvPr/>
        </p:nvCxnSpPr>
        <p:spPr>
          <a:xfrm flipV="1">
            <a:off x="7884368" y="3454963"/>
            <a:ext cx="252028" cy="406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0"/>
            <a:endCxn id="15" idx="3"/>
          </p:cNvCxnSpPr>
          <p:nvPr/>
        </p:nvCxnSpPr>
        <p:spPr>
          <a:xfrm flipH="1" flipV="1">
            <a:off x="5400092" y="4209627"/>
            <a:ext cx="1584176" cy="299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635896" y="2564904"/>
            <a:ext cx="1764196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 of </a:t>
            </a:r>
            <a:r>
              <a:rPr lang="en-US" dirty="0" err="1" smtClean="0">
                <a:solidFill>
                  <a:schemeClr val="tx1"/>
                </a:solidFill>
              </a:rPr>
              <a:t>datatypes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1680" y="5949280"/>
            <a:ext cx="3384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Binary,Octal,Decimal,Hexadecimal</a:t>
            </a:r>
            <a:endParaRPr lang="en-IN" dirty="0"/>
          </a:p>
        </p:txBody>
      </p:sp>
      <p:cxnSp>
        <p:nvCxnSpPr>
          <p:cNvPr id="61" name="Straight Arrow Connector 60"/>
          <p:cNvCxnSpPr>
            <a:stCxn id="9" idx="2"/>
          </p:cNvCxnSpPr>
          <p:nvPr/>
        </p:nvCxnSpPr>
        <p:spPr>
          <a:xfrm>
            <a:off x="2771800" y="580526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76672"/>
            <a:ext cx="7632848" cy="5162128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1.Primitive </a:t>
            </a:r>
            <a:r>
              <a:rPr lang="en-US" b="1" dirty="0" err="1" smtClean="0">
                <a:solidFill>
                  <a:schemeClr val="tx1"/>
                </a:solidFill>
              </a:rPr>
              <a:t>Datatype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a.  Boolean: </a:t>
            </a:r>
            <a:r>
              <a:rPr lang="en-US" sz="2400" dirty="0" smtClean="0">
                <a:solidFill>
                  <a:schemeClr val="tx1"/>
                </a:solidFill>
              </a:rPr>
              <a:t>Boolean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 is used to represent 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values.It</a:t>
            </a:r>
            <a:r>
              <a:rPr lang="en-US" sz="2400" dirty="0" smtClean="0">
                <a:solidFill>
                  <a:schemeClr val="tx1"/>
                </a:solidFill>
              </a:rPr>
              <a:t> Represents in 3 ways: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</a:t>
            </a:r>
            <a:r>
              <a:rPr lang="en-US" sz="2400" dirty="0" err="1" smtClean="0">
                <a:solidFill>
                  <a:schemeClr val="tx1"/>
                </a:solidFill>
              </a:rPr>
              <a:t>i.Implicit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</a:rPr>
              <a:t>ii.Explicit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iii.Datatype</a:t>
            </a:r>
            <a:r>
              <a:rPr lang="en-US" sz="2400" dirty="0" smtClean="0">
                <a:solidFill>
                  <a:schemeClr val="tx1"/>
                </a:solidFill>
              </a:rPr>
              <a:t>/Variable Annotation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620688"/>
            <a:ext cx="7344816" cy="501811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i.Implicit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Based on the assigned a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 of a variable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                 </a:t>
            </a:r>
            <a:r>
              <a:rPr lang="en-US" sz="2400" dirty="0" smtClean="0">
                <a:solidFill>
                  <a:schemeClr val="tx1"/>
                </a:solidFill>
              </a:rPr>
              <a:t>will be defined.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Syntax:  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Ex:     </a:t>
            </a:r>
            <a:r>
              <a:rPr lang="en-US" sz="2400" dirty="0" err="1" smtClean="0">
                <a:solidFill>
                  <a:schemeClr val="tx1"/>
                </a:solidFill>
              </a:rPr>
              <a:t>bln</a:t>
            </a:r>
            <a:r>
              <a:rPr lang="en-US" sz="2400" dirty="0" smtClean="0">
                <a:solidFill>
                  <a:schemeClr val="tx1"/>
                </a:solidFill>
              </a:rPr>
              <a:t>=True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</a:t>
            </a:r>
            <a:r>
              <a:rPr lang="en-US" sz="2400" dirty="0" smtClean="0">
                <a:solidFill>
                  <a:schemeClr val="tx1"/>
                </a:solidFill>
              </a:rPr>
              <a:t>print(</a:t>
            </a:r>
            <a:r>
              <a:rPr lang="en-US" sz="2400" dirty="0" err="1" smtClean="0">
                <a:solidFill>
                  <a:schemeClr val="tx1"/>
                </a:solidFill>
              </a:rPr>
              <a:t>bln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</a:rPr>
              <a:t>print(type(name))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o/p:  </a:t>
            </a:r>
            <a:r>
              <a:rPr lang="en-US" sz="2400" dirty="0" smtClean="0">
                <a:solidFill>
                  <a:schemeClr val="tx1"/>
                </a:solidFill>
              </a:rPr>
              <a:t>True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</a:rPr>
              <a:t>Bool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8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0688"/>
            <a:ext cx="6400800" cy="501811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ii.Explicit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Explicitly representing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variable.It</a:t>
            </a:r>
            <a:r>
              <a:rPr lang="en-US" sz="2400" dirty="0" smtClean="0">
                <a:solidFill>
                  <a:schemeClr val="tx1"/>
                </a:solidFill>
              </a:rPr>
              <a:t> may be a type conversion.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Syntax:  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(data)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Ex:   </a:t>
            </a:r>
            <a:r>
              <a:rPr lang="en-US" sz="2400" dirty="0" err="1" smtClean="0">
                <a:solidFill>
                  <a:schemeClr val="tx1"/>
                </a:solidFill>
              </a:rPr>
              <a:t>bln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err="1" smtClean="0">
                <a:solidFill>
                  <a:schemeClr val="tx1"/>
                </a:solidFill>
              </a:rPr>
              <a:t>bool</a:t>
            </a:r>
            <a:r>
              <a:rPr lang="en-US" sz="2400" dirty="0" smtClean="0">
                <a:solidFill>
                  <a:schemeClr val="tx1"/>
                </a:solidFill>
              </a:rPr>
              <a:t>(True)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</a:rPr>
              <a:t>print(</a:t>
            </a:r>
            <a:r>
              <a:rPr lang="en-US" sz="2400" dirty="0" err="1" smtClean="0">
                <a:solidFill>
                  <a:schemeClr val="tx1"/>
                </a:solidFill>
              </a:rPr>
              <a:t>bln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print(type(</a:t>
            </a:r>
            <a:r>
              <a:rPr lang="en-US" sz="2400" dirty="0" err="1" smtClean="0">
                <a:solidFill>
                  <a:schemeClr val="tx1"/>
                </a:solidFill>
              </a:rPr>
              <a:t>bln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o/p: </a:t>
            </a:r>
            <a:r>
              <a:rPr lang="en-US" sz="2400" dirty="0" smtClean="0">
                <a:solidFill>
                  <a:schemeClr val="tx1"/>
                </a:solidFill>
              </a:rPr>
              <a:t>True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Bool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08720"/>
            <a:ext cx="6400800" cy="4730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iii.Datatype</a:t>
            </a:r>
            <a:r>
              <a:rPr lang="en-US" sz="2400" b="1" dirty="0" smtClean="0">
                <a:solidFill>
                  <a:schemeClr val="tx1"/>
                </a:solidFill>
              </a:rPr>
              <a:t>/Variable Annotation: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Declaring a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 of a variable.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Syntax:  </a:t>
            </a:r>
            <a:r>
              <a:rPr lang="en-US" sz="2400" dirty="0" err="1" smtClean="0">
                <a:solidFill>
                  <a:schemeClr val="tx1"/>
                </a:solidFill>
              </a:rPr>
              <a:t>VariableName:Datatype</a:t>
            </a:r>
            <a:r>
              <a:rPr lang="en-US" sz="2400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Ex: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bln:bool</a:t>
            </a:r>
            <a:r>
              <a:rPr lang="en-US" sz="2400" dirty="0" smtClean="0">
                <a:solidFill>
                  <a:schemeClr val="tx1"/>
                </a:solidFill>
              </a:rPr>
              <a:t>=False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print(</a:t>
            </a:r>
            <a:r>
              <a:rPr lang="en-US" sz="2400" dirty="0" err="1" smtClean="0">
                <a:solidFill>
                  <a:schemeClr val="tx1"/>
                </a:solidFill>
              </a:rPr>
              <a:t>bln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print(type(</a:t>
            </a:r>
            <a:r>
              <a:rPr lang="en-US" sz="2400" dirty="0" err="1" smtClean="0">
                <a:solidFill>
                  <a:schemeClr val="tx1"/>
                </a:solidFill>
              </a:rPr>
              <a:t>bln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o/p:</a:t>
            </a:r>
            <a:r>
              <a:rPr lang="en-US" sz="2400" dirty="0" smtClean="0">
                <a:solidFill>
                  <a:schemeClr val="tx1"/>
                </a:solidFill>
              </a:rPr>
              <a:t> False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</a:rPr>
              <a:t>bool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3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620688"/>
            <a:ext cx="6904856" cy="5400600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lphaLcPeriod" startAt="2"/>
            </a:pPr>
            <a:r>
              <a:rPr lang="en-US" sz="2400" b="1" dirty="0" smtClean="0">
                <a:solidFill>
                  <a:schemeClr val="tx1"/>
                </a:solidFill>
              </a:rPr>
              <a:t>Number System:  </a:t>
            </a:r>
            <a:r>
              <a:rPr lang="en-US" sz="2400" dirty="0" smtClean="0">
                <a:solidFill>
                  <a:schemeClr val="tx1"/>
                </a:solidFill>
              </a:rPr>
              <a:t>Number System is the 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representing the numbers.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There are 4 types of Number </a:t>
            </a:r>
            <a:r>
              <a:rPr lang="en-US" sz="2400" dirty="0" err="1" smtClean="0">
                <a:solidFill>
                  <a:schemeClr val="tx1"/>
                </a:solidFill>
              </a:rPr>
              <a:t>System:They</a:t>
            </a:r>
            <a:r>
              <a:rPr lang="en-US" sz="2400" dirty="0" smtClean="0">
                <a:solidFill>
                  <a:schemeClr val="tx1"/>
                </a:solidFill>
              </a:rPr>
              <a:t> are-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</a:rPr>
              <a:t>i.Binary</a:t>
            </a:r>
            <a:r>
              <a:rPr lang="en-US" sz="2400" dirty="0" smtClean="0">
                <a:solidFill>
                  <a:schemeClr val="tx1"/>
                </a:solidFill>
              </a:rPr>
              <a:t> Number System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ii.Octal</a:t>
            </a:r>
            <a:r>
              <a:rPr lang="en-US" sz="2400" dirty="0" smtClean="0">
                <a:solidFill>
                  <a:schemeClr val="tx1"/>
                </a:solidFill>
              </a:rPr>
              <a:t> Number System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</a:rPr>
              <a:t>iii.Decimal</a:t>
            </a:r>
            <a:r>
              <a:rPr lang="en-US" sz="2400" dirty="0" smtClean="0">
                <a:solidFill>
                  <a:schemeClr val="tx1"/>
                </a:solidFill>
              </a:rPr>
              <a:t> Number System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</a:rPr>
              <a:t>iv.Hexadecimal</a:t>
            </a:r>
            <a:r>
              <a:rPr lang="en-US" sz="2400" dirty="0" smtClean="0">
                <a:solidFill>
                  <a:schemeClr val="tx1"/>
                </a:solidFill>
              </a:rPr>
              <a:t> Number System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From these Number system we can represent or create a variable in 3 ways:</a:t>
            </a:r>
            <a:r>
              <a:rPr lang="en-IN" sz="2400" dirty="0" smtClean="0">
                <a:solidFill>
                  <a:schemeClr val="tx1"/>
                </a:solidFill>
              </a:rPr>
              <a:t> They are-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a.Implicit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b.Explicit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c.Datatype</a:t>
            </a:r>
            <a:r>
              <a:rPr lang="en-US" sz="2400" dirty="0" smtClean="0">
                <a:solidFill>
                  <a:schemeClr val="tx1"/>
                </a:solidFill>
              </a:rPr>
              <a:t>/Variable Annotation</a:t>
            </a:r>
          </a:p>
        </p:txBody>
      </p:sp>
    </p:spTree>
    <p:extLst>
      <p:ext uri="{BB962C8B-B14F-4D97-AF65-F5344CB8AC3E}">
        <p14:creationId xmlns:p14="http://schemas.microsoft.com/office/powerpoint/2010/main" val="155230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208912" cy="597666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i.Binary</a:t>
            </a:r>
            <a:r>
              <a:rPr lang="en-US" sz="2400" b="1" dirty="0" smtClean="0">
                <a:solidFill>
                  <a:schemeClr val="tx1"/>
                </a:solidFill>
              </a:rPr>
              <a:t> Number System: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represents by 0’s and 1’s.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Binary Number System base is 2.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a.Implicit</a:t>
            </a:r>
            <a:r>
              <a:rPr lang="en-US" sz="2400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iii.Datatype</a:t>
            </a:r>
            <a:r>
              <a:rPr lang="en-US" sz="2400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=Data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a=0b1000  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print(a)               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b.Explicit</a:t>
            </a:r>
            <a:r>
              <a:rPr lang="en-US" sz="2400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sz="2400" dirty="0" smtClean="0">
                <a:solidFill>
                  <a:schemeClr val="tx1"/>
                </a:solidFill>
              </a:rPr>
              <a:t>a:bin=0b1000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a=bin(0b1000)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print(a)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8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24936" cy="576064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ii.Octal</a:t>
            </a:r>
            <a:r>
              <a:rPr lang="en-US" sz="2400" b="1" dirty="0" smtClean="0">
                <a:solidFill>
                  <a:schemeClr val="tx1"/>
                </a:solidFill>
              </a:rPr>
              <a:t> Number System: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represents by 0 to 7.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Octal Number System base is 8.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a.Implicit</a:t>
            </a:r>
            <a:r>
              <a:rPr lang="en-US" sz="2400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iii.Datatype</a:t>
            </a:r>
            <a:r>
              <a:rPr lang="en-US" sz="2400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=Data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a=0o12 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b.Explicit</a:t>
            </a:r>
            <a:r>
              <a:rPr lang="en-US" sz="2400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sz="2400" dirty="0" smtClean="0">
                <a:solidFill>
                  <a:schemeClr val="tx1"/>
                </a:solidFill>
              </a:rPr>
              <a:t>a:oct=0o13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Syntax: </a:t>
            </a:r>
            <a:r>
              <a:rPr lang="en-US" sz="2400" dirty="0" err="1" smtClean="0">
                <a:solidFill>
                  <a:schemeClr val="tx1"/>
                </a:solidFill>
              </a:rPr>
              <a:t>VariableName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err="1" smtClean="0">
                <a:solidFill>
                  <a:schemeClr val="tx1"/>
                </a:solidFill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a=</a:t>
            </a:r>
            <a:r>
              <a:rPr lang="en-US" sz="2400" dirty="0" err="1" smtClean="0">
                <a:solidFill>
                  <a:schemeClr val="tx1"/>
                </a:solidFill>
              </a:rPr>
              <a:t>oct</a:t>
            </a:r>
            <a:r>
              <a:rPr lang="en-US" sz="2400" dirty="0" smtClean="0">
                <a:solidFill>
                  <a:schemeClr val="tx1"/>
                </a:solidFill>
              </a:rPr>
              <a:t>(0o14)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print(a)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0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630</Words>
  <Application>Microsoft Office PowerPoint</Application>
  <PresentationFormat>On-screen Show (4:3)</PresentationFormat>
  <Paragraphs>167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2023-09-22T14:14:35Z</dcterms:created>
  <dcterms:modified xsi:type="dcterms:W3CDTF">2023-09-23T17:34:14Z</dcterms:modified>
</cp:coreProperties>
</file>