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60"/>
  </p:normalViewPr>
  <p:slideViewPr>
    <p:cSldViewPr>
      <p:cViewPr>
        <p:scale>
          <a:sx n="66" d="100"/>
          <a:sy n="66" d="100"/>
        </p:scale>
        <p:origin x="-136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62A4E8-C4EA-49F8-A274-8C6EDBC348E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979D4-211C-4FF7-B0CC-6ABCD54C3E7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=a@navya@gmail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=a@navya@gmail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92088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Numbers and Strings</a:t>
            </a:r>
            <a:endParaRPr lang="en-I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Number System: </a:t>
            </a:r>
            <a:r>
              <a:rPr lang="en-US" sz="2400" dirty="0" smtClean="0">
                <a:solidFill>
                  <a:schemeClr val="tx1"/>
                </a:solidFill>
              </a:rPr>
              <a:t>It is representing the </a:t>
            </a:r>
            <a:r>
              <a:rPr lang="en-US" sz="2400" dirty="0" err="1" smtClean="0">
                <a:solidFill>
                  <a:schemeClr val="tx1"/>
                </a:solidFill>
              </a:rPr>
              <a:t>numbers.There</a:t>
            </a:r>
            <a:r>
              <a:rPr lang="en-US" sz="2400" dirty="0" smtClean="0">
                <a:solidFill>
                  <a:schemeClr val="tx1"/>
                </a:solidFill>
              </a:rPr>
              <a:t> are 4 types: They are:-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i.Binary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ii.Octal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iii.Decimal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</a:rPr>
              <a:t>iv.Hexadecimal</a:t>
            </a:r>
            <a:r>
              <a:rPr lang="en-US" sz="2400" dirty="0" smtClean="0">
                <a:solidFill>
                  <a:schemeClr val="tx1"/>
                </a:solidFill>
              </a:rPr>
              <a:t> Number System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From these Number system we can represent or create a variable in 3 ways:</a:t>
            </a:r>
            <a:r>
              <a:rPr lang="en-IN" sz="2400" dirty="0" smtClean="0">
                <a:solidFill>
                  <a:schemeClr val="tx1"/>
                </a:solidFill>
              </a:rPr>
              <a:t> They are-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a.Implicit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b.Explicit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</a:rPr>
              <a:t>c.Datatype</a:t>
            </a:r>
            <a:r>
              <a:rPr lang="en-US" sz="2400" dirty="0" smtClean="0">
                <a:solidFill>
                  <a:schemeClr val="tx1"/>
                </a:solidFill>
              </a:rPr>
              <a:t>/Variable Annotation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488832" cy="540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String(data):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2 ways to represent a string </a:t>
            </a:r>
            <a:r>
              <a:rPr lang="en-US" sz="2400" dirty="0" err="1">
                <a:solidFill>
                  <a:schemeClr val="tx1"/>
                </a:solidFill>
              </a:rPr>
              <a:t>data:They</a:t>
            </a:r>
            <a:r>
              <a:rPr lang="en-US" sz="2400" dirty="0">
                <a:solidFill>
                  <a:schemeClr val="tx1"/>
                </a:solidFill>
              </a:rPr>
              <a:t> are</a:t>
            </a:r>
            <a:r>
              <a:rPr lang="en-US" sz="2400" dirty="0" smtClean="0">
                <a:solidFill>
                  <a:schemeClr val="tx1"/>
                </a:solidFill>
              </a:rPr>
              <a:t>:-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i.Single</a:t>
            </a:r>
            <a:r>
              <a:rPr lang="en-US" sz="2400" dirty="0" smtClean="0">
                <a:solidFill>
                  <a:schemeClr val="tx1"/>
                </a:solidFill>
              </a:rPr>
              <a:t>/Inline  String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ii.Multiline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String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Representation:       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</a:rPr>
              <a:t>i.Single</a:t>
            </a:r>
            <a:r>
              <a:rPr lang="en-US" sz="2400" b="1" dirty="0">
                <a:solidFill>
                  <a:schemeClr val="tx1"/>
                </a:solidFill>
              </a:rPr>
              <a:t> String:</a:t>
            </a:r>
            <a:r>
              <a:rPr lang="en-US" sz="2400" dirty="0">
                <a:solidFill>
                  <a:schemeClr val="tx1"/>
                </a:solidFill>
              </a:rPr>
              <a:t>   “ “/”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en-US" sz="2400" b="1" dirty="0" err="1">
                <a:solidFill>
                  <a:schemeClr val="tx1"/>
                </a:solidFill>
              </a:rPr>
              <a:t>ii.Multiline</a:t>
            </a:r>
            <a:r>
              <a:rPr lang="en-US" sz="2400" b="1" dirty="0">
                <a:solidFill>
                  <a:schemeClr val="tx1"/>
                </a:solidFill>
              </a:rPr>
              <a:t> String:</a:t>
            </a:r>
            <a:r>
              <a:rPr lang="en-US" sz="2400" dirty="0">
                <a:solidFill>
                  <a:schemeClr val="tx1"/>
                </a:solidFill>
              </a:rPr>
              <a:t>  “”” …. “””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address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=”””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4-111,Dachepalli,Dachepalli(M),Guntur(</a:t>
            </a:r>
            <a:r>
              <a:rPr lang="en-US" sz="2400" dirty="0" err="1">
                <a:solidFill>
                  <a:schemeClr val="tx1"/>
                </a:solidFill>
              </a:rPr>
              <a:t>dst</a:t>
            </a:r>
            <a:r>
              <a:rPr lang="en-US" sz="2400" dirty="0">
                <a:solidFill>
                  <a:schemeClr val="tx1"/>
                </a:solidFill>
              </a:rPr>
              <a:t>)”””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76672"/>
            <a:ext cx="7632848" cy="56166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String Concatenation/append/joining: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Concatenation:</a:t>
            </a:r>
            <a:r>
              <a:rPr lang="en-US" sz="2400" dirty="0" err="1">
                <a:solidFill>
                  <a:schemeClr val="tx1"/>
                </a:solidFill>
              </a:rPr>
              <a:t>It</a:t>
            </a:r>
            <a:r>
              <a:rPr lang="en-US" sz="2400" dirty="0">
                <a:solidFill>
                  <a:schemeClr val="tx1"/>
                </a:solidFill>
              </a:rPr>
              <a:t> is to join or combine the strings.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Techniques: There are 3 techniques: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1.Operator Overloading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2.f’string/Interpolation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3.String join method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1.Operator </a:t>
            </a:r>
            <a:r>
              <a:rPr lang="en-US" sz="2400" b="1" dirty="0">
                <a:solidFill>
                  <a:schemeClr val="tx1"/>
                </a:solidFill>
              </a:rPr>
              <a:t>Overloading: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By using ‘ + ‘operator we can append/join strings.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Syntax: </a:t>
            </a:r>
            <a:r>
              <a:rPr lang="en-US" sz="2400" dirty="0">
                <a:solidFill>
                  <a:schemeClr val="tx1"/>
                </a:solidFill>
              </a:rPr>
              <a:t>string1+string2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</a:rPr>
              <a:t>Ex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</a:rPr>
              <a:t>lName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Kolakani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print(</a:t>
            </a:r>
            <a:r>
              <a:rPr lang="en-US" sz="2400" dirty="0" err="1" smtClean="0">
                <a:solidFill>
                  <a:schemeClr val="tx1"/>
                </a:solidFill>
              </a:rPr>
              <a:t>fName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+ “ “ + </a:t>
            </a:r>
            <a:r>
              <a:rPr lang="en-US" sz="2400" dirty="0" err="1">
                <a:solidFill>
                  <a:schemeClr val="tx1"/>
                </a:solidFill>
              </a:rPr>
              <a:t>lName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620688"/>
            <a:ext cx="7704856" cy="59046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2.f’string/Interpolation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a.Joining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/append the string by using </a:t>
            </a:r>
            <a:r>
              <a:rPr lang="en-US" sz="2400" dirty="0" err="1">
                <a:solidFill>
                  <a:schemeClr val="tx1"/>
                </a:solidFill>
              </a:rPr>
              <a:t>f’string</a:t>
            </a:r>
            <a:r>
              <a:rPr lang="en-US" sz="2400" dirty="0">
                <a:solidFill>
                  <a:schemeClr val="tx1"/>
                </a:solidFill>
              </a:rPr>
              <a:t>/interpolation.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b.Interpolated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represent by {}.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</a:t>
            </a:r>
            <a:r>
              <a:rPr lang="en-US" sz="2400" b="1" dirty="0" smtClean="0">
                <a:solidFill>
                  <a:schemeClr val="tx1"/>
                </a:solidFill>
              </a:rPr>
              <a:t>Syntax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f” {string1}  {string2}”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      Ex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fName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           </a:t>
            </a:r>
            <a:r>
              <a:rPr lang="en-US" sz="2400" dirty="0" err="1">
                <a:solidFill>
                  <a:schemeClr val="tx1"/>
                </a:solidFill>
              </a:rPr>
              <a:t>lName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Kolakani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              </a:t>
            </a:r>
            <a:r>
              <a:rPr lang="en-US" sz="2400" dirty="0" err="1">
                <a:solidFill>
                  <a:schemeClr val="tx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=f” { </a:t>
            </a:r>
            <a:r>
              <a:rPr lang="en-US" sz="2400" dirty="0" err="1">
                <a:solidFill>
                  <a:schemeClr val="tx1"/>
                </a:solidFill>
              </a:rPr>
              <a:t>fName</a:t>
            </a:r>
            <a:r>
              <a:rPr lang="en-US" sz="2400" dirty="0">
                <a:solidFill>
                  <a:schemeClr val="tx1"/>
                </a:solidFill>
              </a:rPr>
              <a:t>}  { </a:t>
            </a:r>
            <a:r>
              <a:rPr lang="en-US" sz="2400" dirty="0" err="1">
                <a:solidFill>
                  <a:schemeClr val="tx1"/>
                </a:solidFill>
              </a:rPr>
              <a:t>lName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 smtClean="0">
                <a:solidFill>
                  <a:schemeClr val="tx1"/>
                </a:solidFill>
              </a:rPr>
              <a:t>            print(</a:t>
            </a:r>
            <a:r>
              <a:rPr lang="en-US" sz="2400" dirty="0" err="1" smtClean="0">
                <a:solidFill>
                  <a:schemeClr val="tx1"/>
                </a:solidFill>
              </a:rPr>
              <a:t>fullName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3.String </a:t>
            </a:r>
            <a:r>
              <a:rPr lang="en-US" sz="2400" b="1" dirty="0">
                <a:solidFill>
                  <a:schemeClr val="tx1"/>
                </a:solidFill>
              </a:rPr>
              <a:t>join method:</a:t>
            </a:r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  By </a:t>
            </a:r>
            <a:r>
              <a:rPr lang="en-US" sz="2400" dirty="0">
                <a:solidFill>
                  <a:schemeClr val="tx1"/>
                </a:solidFill>
              </a:rPr>
              <a:t>using string join method we can perform string </a:t>
            </a:r>
            <a:r>
              <a:rPr lang="en-US" sz="2400" dirty="0" smtClean="0">
                <a:solidFill>
                  <a:schemeClr val="tx1"/>
                </a:solidFill>
              </a:rPr>
              <a:t>      concatenation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Syntax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joingChar.join</a:t>
            </a:r>
            <a:r>
              <a:rPr lang="en-US" sz="2400" dirty="0">
                <a:solidFill>
                  <a:schemeClr val="tx1"/>
                </a:solidFill>
              </a:rPr>
              <a:t>(tuple)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      </a:t>
            </a:r>
            <a:r>
              <a:rPr lang="en-US" sz="2400" b="1" dirty="0">
                <a:solidFill>
                  <a:schemeClr val="tx1"/>
                </a:solidFill>
              </a:rPr>
              <a:t>Ex: </a:t>
            </a:r>
            <a:r>
              <a:rPr lang="en-US" sz="2400" dirty="0" err="1">
                <a:solidFill>
                  <a:schemeClr val="tx1"/>
                </a:solidFill>
              </a:rPr>
              <a:t>fName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lName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Kolakani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sz="2400" dirty="0" smtClean="0"/>
              <a:t>              </a:t>
            </a:r>
            <a:r>
              <a:rPr lang="en-US" sz="2400" dirty="0" smtClean="0">
                <a:solidFill>
                  <a:schemeClr val="tx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(“ ”join(</a:t>
            </a:r>
            <a:r>
              <a:rPr lang="en-US" sz="2400" dirty="0" err="1">
                <a:solidFill>
                  <a:schemeClr val="tx1"/>
                </a:solidFill>
              </a:rPr>
              <a:t>fName,lName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7632848" cy="5400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String split methods: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There are 4 </a:t>
            </a:r>
            <a:r>
              <a:rPr lang="en-US" sz="2400" dirty="0" err="1">
                <a:solidFill>
                  <a:schemeClr val="tx1"/>
                </a:solidFill>
              </a:rPr>
              <a:t>methods:They</a:t>
            </a:r>
            <a:r>
              <a:rPr lang="en-US" sz="2400" dirty="0">
                <a:solidFill>
                  <a:schemeClr val="tx1"/>
                </a:solidFill>
              </a:rPr>
              <a:t> are-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1.Split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2.splitlines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3.partition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4.rpartition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1.split: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is a string </a:t>
            </a:r>
            <a:r>
              <a:rPr lang="en-US" sz="2400" dirty="0" err="1" smtClean="0">
                <a:solidFill>
                  <a:schemeClr val="tx1"/>
                </a:solidFill>
              </a:rPr>
              <a:t>function,it</a:t>
            </a:r>
            <a:r>
              <a:rPr lang="en-US" sz="2400" dirty="0" smtClean="0">
                <a:solidFill>
                  <a:schemeClr val="tx1"/>
                </a:solidFill>
              </a:rPr>
              <a:t> is used to split the string by using a specific char/string.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variableName.split</a:t>
            </a:r>
            <a:r>
              <a:rPr lang="en-US" sz="2400" dirty="0" smtClean="0">
                <a:solidFill>
                  <a:schemeClr val="tx1"/>
                </a:solidFill>
              </a:rPr>
              <a:t>(char/string)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Ex:</a:t>
            </a:r>
            <a:r>
              <a:rPr lang="en-US" sz="2400" dirty="0" smtClean="0">
                <a:solidFill>
                  <a:schemeClr val="tx1"/>
                </a:solidFill>
              </a:rPr>
              <a:t> name=“</a:t>
            </a:r>
            <a:r>
              <a:rPr lang="en-US" sz="2400" dirty="0" err="1" smtClean="0">
                <a:solidFill>
                  <a:schemeClr val="tx1"/>
                </a:solidFill>
              </a:rPr>
              <a:t>Navya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Kolakani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print(</a:t>
            </a:r>
            <a:r>
              <a:rPr lang="en-US" sz="2400" dirty="0" err="1" smtClean="0">
                <a:solidFill>
                  <a:schemeClr val="tx1"/>
                </a:solidFill>
              </a:rPr>
              <a:t>name.split</a:t>
            </a:r>
            <a:r>
              <a:rPr lang="en-US" sz="2400" dirty="0" smtClean="0">
                <a:solidFill>
                  <a:schemeClr val="tx1"/>
                </a:solidFill>
              </a:rPr>
              <a:t>(“ “))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97666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2.splitlines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It is a string </a:t>
            </a:r>
            <a:r>
              <a:rPr lang="en-US" sz="2400" dirty="0" err="1" smtClean="0">
                <a:solidFill>
                  <a:schemeClr val="tx1"/>
                </a:solidFill>
              </a:rPr>
              <a:t>function,and</a:t>
            </a:r>
            <a:r>
              <a:rPr lang="en-US" sz="2400" dirty="0" smtClean="0">
                <a:solidFill>
                  <a:schemeClr val="tx1"/>
                </a:solidFill>
              </a:rPr>
              <a:t> it is used to split the string by lines.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variableName.splitlines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Ex:</a:t>
            </a:r>
            <a:r>
              <a:rPr lang="en-US" sz="2400" dirty="0" err="1" smtClean="0">
                <a:solidFill>
                  <a:schemeClr val="tx1"/>
                </a:solidFill>
              </a:rPr>
              <a:t>address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=”””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Dachepalli,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Dachepalli(M),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Guntur(</a:t>
            </a:r>
            <a:r>
              <a:rPr lang="en-US" sz="2400" dirty="0" err="1" smtClean="0">
                <a:solidFill>
                  <a:schemeClr val="tx1"/>
                </a:solidFill>
              </a:rPr>
              <a:t>dst</a:t>
            </a:r>
            <a:r>
              <a:rPr lang="en-US" sz="2400" dirty="0" smtClean="0">
                <a:solidFill>
                  <a:schemeClr val="tx1"/>
                </a:solidFill>
              </a:rPr>
              <a:t>)”””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3.Partition:</a:t>
            </a: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/>
          </a:p>
          <a:p>
            <a:pPr algn="l"/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19824"/>
              </p:ext>
            </p:extLst>
          </p:nvPr>
        </p:nvGraphicFramePr>
        <p:xfrm>
          <a:off x="4139952" y="3937208"/>
          <a:ext cx="4176463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3"/>
              </a:tblGrid>
              <a:tr h="1725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1.It is string </a:t>
                      </a:r>
                      <a:r>
                        <a:rPr lang="en-US" sz="2000" dirty="0" err="1">
                          <a:effectLst/>
                        </a:rPr>
                        <a:t>function.It</a:t>
                      </a:r>
                      <a:r>
                        <a:rPr lang="en-US" sz="2000" dirty="0">
                          <a:effectLst/>
                        </a:rPr>
                        <a:t> is used to partition the string by using a character and string.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Syntax:variableName.partition</a:t>
                      </a:r>
                      <a:r>
                        <a:rPr lang="en-US" sz="2000" dirty="0">
                          <a:effectLst/>
                        </a:rPr>
                        <a:t>(char/string)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5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Ex:- </a:t>
                      </a:r>
                      <a:r>
                        <a:rPr lang="en-US" sz="2000" u="sng" dirty="0">
                          <a:effectLst/>
                          <a:hlinkClick r:id="rId2"/>
                        </a:rPr>
                        <a:t>email=</a:t>
                      </a:r>
                      <a:r>
                        <a:rPr lang="en-US" sz="2000" u="sng" dirty="0" err="1">
                          <a:effectLst/>
                          <a:hlinkClick r:id="rId2"/>
                        </a:rPr>
                        <a:t>a@navya@gmail.com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Print(</a:t>
                      </a:r>
                      <a:r>
                        <a:rPr lang="en-US" sz="2000" dirty="0" err="1">
                          <a:effectLst/>
                        </a:rPr>
                        <a:t>email.partition</a:t>
                      </a:r>
                      <a:r>
                        <a:rPr lang="en-US" sz="2000" dirty="0">
                          <a:effectLst/>
                        </a:rPr>
                        <a:t>(“@”))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60648"/>
            <a:ext cx="7696944" cy="60486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4.rpartition: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String Length function():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is represent by </a:t>
            </a:r>
            <a:r>
              <a:rPr lang="en-US" sz="2400" dirty="0" err="1" smtClean="0">
                <a:solidFill>
                  <a:schemeClr val="tx1"/>
                </a:solidFill>
              </a:rPr>
              <a:t>len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used to check </a:t>
            </a:r>
            <a:r>
              <a:rPr lang="en-US" sz="2400" dirty="0" err="1" smtClean="0">
                <a:solidFill>
                  <a:schemeClr val="tx1"/>
                </a:solidFill>
              </a:rPr>
              <a:t>charcters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len</a:t>
            </a:r>
            <a:r>
              <a:rPr lang="en-US" sz="2400" dirty="0" smtClean="0">
                <a:solidFill>
                  <a:schemeClr val="tx1"/>
                </a:solidFill>
              </a:rPr>
              <a:t>(variable/data)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</a:t>
            </a:r>
            <a:r>
              <a:rPr lang="en-US" sz="2400" dirty="0" smtClean="0">
                <a:solidFill>
                  <a:schemeClr val="tx1"/>
                </a:solidFill>
              </a:rPr>
              <a:t>:  name=“</a:t>
            </a:r>
            <a:r>
              <a:rPr lang="en-US" sz="2400" dirty="0" err="1" smtClean="0">
                <a:solidFill>
                  <a:schemeClr val="tx1"/>
                </a:solidFill>
              </a:rPr>
              <a:t>Navya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print(</a:t>
            </a:r>
            <a:r>
              <a:rPr lang="en-US" sz="2400" dirty="0" err="1" smtClean="0">
                <a:solidFill>
                  <a:schemeClr val="tx1"/>
                </a:solidFill>
              </a:rPr>
              <a:t>len</a:t>
            </a:r>
            <a:r>
              <a:rPr lang="en-US" sz="2400" dirty="0" smtClean="0">
                <a:solidFill>
                  <a:schemeClr val="tx1"/>
                </a:solidFill>
              </a:rPr>
              <a:t>(“name”)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0617"/>
              </p:ext>
            </p:extLst>
          </p:nvPr>
        </p:nvGraphicFramePr>
        <p:xfrm>
          <a:off x="1403648" y="836712"/>
          <a:ext cx="6279515" cy="2408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9515"/>
              </a:tblGrid>
              <a:tr h="1500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It is string </a:t>
                      </a:r>
                      <a:r>
                        <a:rPr lang="en-US" sz="2000" dirty="0" err="1">
                          <a:effectLst/>
                        </a:rPr>
                        <a:t>function.It</a:t>
                      </a:r>
                      <a:r>
                        <a:rPr lang="en-US" sz="2000" dirty="0">
                          <a:effectLst/>
                        </a:rPr>
                        <a:t> is same as </a:t>
                      </a:r>
                      <a:r>
                        <a:rPr lang="en-US" sz="2000" dirty="0" err="1">
                          <a:effectLst/>
                        </a:rPr>
                        <a:t>partition,but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rpartition</a:t>
                      </a:r>
                      <a:r>
                        <a:rPr lang="en-US" sz="2000" dirty="0">
                          <a:effectLst/>
                        </a:rPr>
                        <a:t> will work from right to left.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Syntax:variableName.rpatition</a:t>
                      </a:r>
                      <a:r>
                        <a:rPr lang="en-US" sz="2000" dirty="0">
                          <a:effectLst/>
                        </a:rPr>
                        <a:t>(char/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                              String)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7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Ex:- </a:t>
                      </a:r>
                      <a:r>
                        <a:rPr lang="en-US" sz="2000" u="sng" dirty="0">
                          <a:effectLst/>
                          <a:hlinkClick r:id="rId2"/>
                        </a:rPr>
                        <a:t>email=</a:t>
                      </a:r>
                      <a:r>
                        <a:rPr lang="en-US" sz="2000" u="sng" dirty="0" err="1">
                          <a:effectLst/>
                          <a:hlinkClick r:id="rId2"/>
                        </a:rPr>
                        <a:t>a@navya@gmail.com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Print(</a:t>
                      </a:r>
                      <a:r>
                        <a:rPr lang="en-US" sz="2000" dirty="0" err="1">
                          <a:effectLst/>
                        </a:rPr>
                        <a:t>email.partition</a:t>
                      </a:r>
                      <a:r>
                        <a:rPr lang="en-US" sz="2000" dirty="0">
                          <a:effectLst/>
                        </a:rPr>
                        <a:t>(“@”))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4664"/>
            <a:ext cx="7848872" cy="57606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String Transform functions: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There are types of string </a:t>
            </a:r>
            <a:r>
              <a:rPr lang="en-US" sz="2400" dirty="0" err="1">
                <a:solidFill>
                  <a:schemeClr val="tx1"/>
                </a:solidFill>
              </a:rPr>
              <a:t>functions:They</a:t>
            </a:r>
            <a:r>
              <a:rPr lang="en-US" sz="2400" dirty="0">
                <a:solidFill>
                  <a:schemeClr val="tx1"/>
                </a:solidFill>
              </a:rPr>
              <a:t> are:-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b="1" dirty="0" err="1">
                <a:solidFill>
                  <a:schemeClr val="tx1"/>
                </a:solidFill>
              </a:rPr>
              <a:t>a.Capitalize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First char in the word of a given string becomes </a:t>
            </a:r>
            <a:r>
              <a:rPr lang="en-IN" sz="2400" dirty="0" smtClean="0">
                <a:solidFill>
                  <a:schemeClr val="tx1"/>
                </a:solidFill>
              </a:rPr>
              <a:t> c</a:t>
            </a:r>
            <a:r>
              <a:rPr lang="en-US" sz="2400" dirty="0" err="1" smtClean="0">
                <a:solidFill>
                  <a:schemeClr val="tx1"/>
                </a:solidFill>
              </a:rPr>
              <a:t>apital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variable.capitalize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Ex:</a:t>
            </a:r>
            <a:r>
              <a:rPr lang="en-US" sz="2400" dirty="0">
                <a:solidFill>
                  <a:schemeClr val="tx1"/>
                </a:solidFill>
              </a:rPr>
              <a:t>  a = “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Print(</a:t>
            </a:r>
            <a:r>
              <a:rPr lang="en-US" sz="2400" dirty="0" err="1">
                <a:solidFill>
                  <a:schemeClr val="tx1"/>
                </a:solidFill>
              </a:rPr>
              <a:t>a.capitalize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b.Title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Each char in the word of a given string becomes a capital.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variable.title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Ex:</a:t>
            </a:r>
            <a:r>
              <a:rPr lang="en-US" sz="2400" dirty="0">
                <a:solidFill>
                  <a:schemeClr val="tx1"/>
                </a:solidFill>
              </a:rPr>
              <a:t> a = “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sri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Print(</a:t>
            </a:r>
            <a:r>
              <a:rPr lang="en-US" sz="2400" dirty="0" err="1">
                <a:solidFill>
                  <a:schemeClr val="tx1"/>
                </a:solidFill>
              </a:rPr>
              <a:t>a.title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764704"/>
            <a:ext cx="7776864" cy="568863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c. upper: </a:t>
            </a:r>
            <a:r>
              <a:rPr lang="en-US" sz="2400" dirty="0">
                <a:solidFill>
                  <a:schemeClr val="tx1"/>
                </a:solidFill>
              </a:rPr>
              <a:t>Convert each char to a upper case in the given string.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b="1" dirty="0">
                <a:solidFill>
                  <a:schemeClr val="tx1"/>
                </a:solidFill>
              </a:rPr>
              <a:t>Syntax: </a:t>
            </a:r>
            <a:r>
              <a:rPr lang="en-US" sz="2400" dirty="0" err="1">
                <a:solidFill>
                  <a:schemeClr val="tx1"/>
                </a:solidFill>
              </a:rPr>
              <a:t>variable.upper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Ex:</a:t>
            </a:r>
            <a:r>
              <a:rPr lang="en-US" sz="2400" dirty="0">
                <a:solidFill>
                  <a:schemeClr val="tx1"/>
                </a:solidFill>
              </a:rPr>
              <a:t> a=”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Print(</a:t>
            </a:r>
            <a:r>
              <a:rPr lang="en-US" sz="2400" dirty="0" err="1">
                <a:solidFill>
                  <a:schemeClr val="tx1"/>
                </a:solidFill>
              </a:rPr>
              <a:t>a.upper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d. lower:</a:t>
            </a:r>
            <a:r>
              <a:rPr lang="en-US" sz="2400" dirty="0">
                <a:solidFill>
                  <a:schemeClr val="tx1"/>
                </a:solidFill>
              </a:rPr>
              <a:t> Convert each char to a lower case in the given string.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Syntax: </a:t>
            </a:r>
            <a:r>
              <a:rPr lang="en-US" sz="2400" dirty="0" err="1">
                <a:solidFill>
                  <a:schemeClr val="tx1"/>
                </a:solidFill>
              </a:rPr>
              <a:t>variable.lower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b="1" dirty="0">
                <a:solidFill>
                  <a:schemeClr val="tx1"/>
                </a:solidFill>
              </a:rPr>
              <a:t>Ex:</a:t>
            </a:r>
            <a:r>
              <a:rPr lang="en-US" sz="2400" dirty="0">
                <a:solidFill>
                  <a:schemeClr val="tx1"/>
                </a:solidFill>
              </a:rPr>
              <a:t> a=”NAVYA 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Print(</a:t>
            </a:r>
            <a:r>
              <a:rPr lang="en-US" sz="2400" dirty="0" err="1">
                <a:solidFill>
                  <a:schemeClr val="tx1"/>
                </a:solidFill>
              </a:rPr>
              <a:t>a.lower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848872" cy="5400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e.casefold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It is same as </a:t>
            </a:r>
            <a:r>
              <a:rPr lang="en-US" sz="2400" dirty="0" err="1">
                <a:solidFill>
                  <a:schemeClr val="tx1"/>
                </a:solidFill>
              </a:rPr>
              <a:t>lower,convert</a:t>
            </a:r>
            <a:r>
              <a:rPr lang="en-US" sz="2400" dirty="0">
                <a:solidFill>
                  <a:schemeClr val="tx1"/>
                </a:solidFill>
              </a:rPr>
              <a:t> each char to a lower case in 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given </a:t>
            </a:r>
            <a:r>
              <a:rPr lang="en-US" sz="2400" dirty="0">
                <a:solidFill>
                  <a:schemeClr val="tx1"/>
                </a:solidFill>
              </a:rPr>
              <a:t>string.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variable.casefold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Ex:</a:t>
            </a:r>
            <a:r>
              <a:rPr lang="en-US" sz="2400" dirty="0">
                <a:solidFill>
                  <a:schemeClr val="tx1"/>
                </a:solidFill>
              </a:rPr>
              <a:t> a = “NAVYA”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Print(</a:t>
            </a:r>
            <a:r>
              <a:rPr lang="en-US" sz="2400" dirty="0" err="1">
                <a:solidFill>
                  <a:schemeClr val="tx1"/>
                </a:solidFill>
              </a:rPr>
              <a:t>a.casefold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 err="1">
                <a:solidFill>
                  <a:schemeClr val="tx1"/>
                </a:solidFill>
              </a:rPr>
              <a:t>f.swapcase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Covert upper </a:t>
            </a:r>
            <a:r>
              <a:rPr lang="en-US" sz="2400" dirty="0" err="1">
                <a:solidFill>
                  <a:schemeClr val="tx1"/>
                </a:solidFill>
              </a:rPr>
              <a:t>caseletter</a:t>
            </a:r>
            <a:r>
              <a:rPr lang="en-US" sz="2400" dirty="0">
                <a:solidFill>
                  <a:schemeClr val="tx1"/>
                </a:solidFill>
              </a:rPr>
              <a:t> to lower case letter and lower case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upper case letter.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variable.swapcase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Ex:</a:t>
            </a:r>
            <a:r>
              <a:rPr lang="en-US" sz="2400" dirty="0">
                <a:solidFill>
                  <a:schemeClr val="tx1"/>
                </a:solidFill>
              </a:rPr>
              <a:t> a=”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Print(</a:t>
            </a:r>
            <a:r>
              <a:rPr lang="en-US" sz="2400" dirty="0" err="1">
                <a:solidFill>
                  <a:schemeClr val="tx1"/>
                </a:solidFill>
              </a:rPr>
              <a:t>a.swapcase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3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620688"/>
            <a:ext cx="7632848" cy="56166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String Check Functions: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are types of string check </a:t>
            </a:r>
            <a:r>
              <a:rPr lang="en-US" sz="2400" dirty="0" err="1">
                <a:solidFill>
                  <a:schemeClr val="tx1"/>
                </a:solidFill>
              </a:rPr>
              <a:t>functions:They</a:t>
            </a:r>
            <a:r>
              <a:rPr lang="en-US" sz="2400" dirty="0">
                <a:solidFill>
                  <a:schemeClr val="tx1"/>
                </a:solidFill>
              </a:rPr>
              <a:t> are:-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chemeClr val="tx1"/>
                </a:solidFill>
              </a:rPr>
              <a:t>1.isnumeric:</a:t>
            </a:r>
            <a:r>
              <a:rPr lang="en-US" sz="2400" dirty="0">
                <a:solidFill>
                  <a:schemeClr val="tx1"/>
                </a:solidFill>
              </a:rPr>
              <a:t>To check given string is numeric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variable.isnumeric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Print(</a:t>
            </a:r>
            <a:r>
              <a:rPr lang="en-US" sz="2400" dirty="0" err="1">
                <a:solidFill>
                  <a:schemeClr val="tx1"/>
                </a:solidFill>
              </a:rPr>
              <a:t>name.isnumeric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b="1" dirty="0">
                <a:solidFill>
                  <a:schemeClr val="tx1"/>
                </a:solidFill>
              </a:rPr>
              <a:t>2.isalnumeric:</a:t>
            </a:r>
            <a:r>
              <a:rPr lang="en-US" sz="2400" dirty="0">
                <a:solidFill>
                  <a:schemeClr val="tx1"/>
                </a:solidFill>
              </a:rPr>
              <a:t> To check given string is alphanumeric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variable.islanum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Print(</a:t>
            </a:r>
            <a:r>
              <a:rPr lang="en-US" sz="2400" dirty="0" err="1">
                <a:solidFill>
                  <a:schemeClr val="tx1"/>
                </a:solidFill>
              </a:rPr>
              <a:t>name.isalnum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36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136904" cy="5256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i.Binary</a:t>
            </a:r>
            <a:r>
              <a:rPr lang="en-US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represents by 0’s and 1’s.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Binary Number System base is 2.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a.Implicit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iii.Datatype</a:t>
            </a:r>
            <a:r>
              <a:rPr lang="en-US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=Data                   </a:t>
            </a:r>
            <a:r>
              <a:rPr lang="en-US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a=0b1000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b.Explicit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dirty="0" smtClean="0">
                <a:solidFill>
                  <a:schemeClr val="tx1"/>
                </a:solidFill>
              </a:rPr>
              <a:t>a:bin=0b1000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a=bin(0b1000)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print(a)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2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76672"/>
            <a:ext cx="7560840" cy="59046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3.isdecimal:</a:t>
            </a:r>
            <a:r>
              <a:rPr lang="en-US" sz="2600" dirty="0">
                <a:solidFill>
                  <a:schemeClr val="tx1"/>
                </a:solidFill>
              </a:rPr>
              <a:t> To check given string is decimal values or not.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</a:t>
            </a:r>
            <a:r>
              <a:rPr lang="en-US" sz="2600" b="1" dirty="0">
                <a:solidFill>
                  <a:schemeClr val="tx1"/>
                </a:solidFill>
              </a:rPr>
              <a:t>Syntax: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variable.isdecimal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b="1" dirty="0" err="1">
                <a:solidFill>
                  <a:schemeClr val="tx1"/>
                </a:solidFill>
              </a:rPr>
              <a:t>Ex:</a:t>
            </a:r>
            <a:r>
              <a:rPr lang="en-US" sz="2600" dirty="0" err="1">
                <a:solidFill>
                  <a:schemeClr val="tx1"/>
                </a:solidFill>
              </a:rPr>
              <a:t>name</a:t>
            </a:r>
            <a:r>
              <a:rPr lang="en-US" sz="2600" dirty="0">
                <a:solidFill>
                  <a:schemeClr val="tx1"/>
                </a:solidFill>
              </a:rPr>
              <a:t>=”</a:t>
            </a:r>
            <a:r>
              <a:rPr lang="en-US" sz="2600" dirty="0" err="1">
                <a:solidFill>
                  <a:schemeClr val="tx1"/>
                </a:solidFill>
              </a:rPr>
              <a:t>Navya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     Print(</a:t>
            </a:r>
            <a:r>
              <a:rPr lang="en-US" sz="2600" dirty="0" err="1">
                <a:solidFill>
                  <a:schemeClr val="tx1"/>
                </a:solidFill>
              </a:rPr>
              <a:t>name.isdecimal</a:t>
            </a:r>
            <a:r>
              <a:rPr lang="en-US" sz="2600" dirty="0">
                <a:solidFill>
                  <a:schemeClr val="tx1"/>
                </a:solidFill>
              </a:rPr>
              <a:t>())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 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4.isdigit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  <a:r>
              <a:rPr lang="en-US" sz="2600" dirty="0">
                <a:solidFill>
                  <a:schemeClr val="tx1"/>
                </a:solidFill>
              </a:rPr>
              <a:t> To check given string is digit values or not.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</a:t>
            </a:r>
            <a:r>
              <a:rPr lang="en-US" sz="2600" b="1" dirty="0">
                <a:solidFill>
                  <a:schemeClr val="tx1"/>
                </a:solidFill>
              </a:rPr>
              <a:t>Syntax: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variable.isdigit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b="1" dirty="0" err="1">
                <a:solidFill>
                  <a:schemeClr val="tx1"/>
                </a:solidFill>
              </a:rPr>
              <a:t>Ex:</a:t>
            </a:r>
            <a:r>
              <a:rPr lang="en-US" sz="2600" dirty="0" err="1">
                <a:solidFill>
                  <a:schemeClr val="tx1"/>
                </a:solidFill>
              </a:rPr>
              <a:t>name</a:t>
            </a:r>
            <a:r>
              <a:rPr lang="en-US" sz="2600" dirty="0">
                <a:solidFill>
                  <a:schemeClr val="tx1"/>
                </a:solidFill>
              </a:rPr>
              <a:t>=”</a:t>
            </a:r>
            <a:r>
              <a:rPr lang="en-US" sz="2600" dirty="0" err="1">
                <a:solidFill>
                  <a:schemeClr val="tx1"/>
                </a:solidFill>
              </a:rPr>
              <a:t>Navya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     Print(</a:t>
            </a:r>
            <a:r>
              <a:rPr lang="en-US" sz="2600" dirty="0" err="1">
                <a:solidFill>
                  <a:schemeClr val="tx1"/>
                </a:solidFill>
              </a:rPr>
              <a:t>name.isdigit</a:t>
            </a:r>
            <a:r>
              <a:rPr lang="en-US" sz="2600" dirty="0" smtClean="0">
                <a:solidFill>
                  <a:schemeClr val="tx1"/>
                </a:solidFill>
              </a:rPr>
              <a:t>())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/>
              <a:t> </a:t>
            </a:r>
            <a:r>
              <a:rPr lang="en-US" sz="2600" b="1" dirty="0">
                <a:solidFill>
                  <a:schemeClr val="tx1"/>
                </a:solidFill>
              </a:rPr>
              <a:t>5.isascii:</a:t>
            </a:r>
            <a:r>
              <a:rPr lang="en-US" sz="2600" dirty="0">
                <a:solidFill>
                  <a:schemeClr val="tx1"/>
                </a:solidFill>
              </a:rPr>
              <a:t> To check given string is </a:t>
            </a:r>
            <a:r>
              <a:rPr lang="en-US" sz="2600" dirty="0" err="1">
                <a:solidFill>
                  <a:schemeClr val="tx1"/>
                </a:solidFill>
              </a:rPr>
              <a:t>ascii</a:t>
            </a:r>
            <a:r>
              <a:rPr lang="en-US" sz="2600" dirty="0">
                <a:solidFill>
                  <a:schemeClr val="tx1"/>
                </a:solidFill>
              </a:rPr>
              <a:t> values or not.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</a:t>
            </a:r>
            <a:r>
              <a:rPr lang="en-US" sz="2600" b="1" dirty="0">
                <a:solidFill>
                  <a:schemeClr val="tx1"/>
                </a:solidFill>
              </a:rPr>
              <a:t>Syntax: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variable.isascii</a:t>
            </a:r>
            <a:r>
              <a:rPr lang="en-US" sz="2600" dirty="0">
                <a:solidFill>
                  <a:schemeClr val="tx1"/>
                </a:solidFill>
              </a:rPr>
              <a:t>()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</a:t>
            </a:r>
            <a:r>
              <a:rPr lang="en-US" sz="2600" b="1" dirty="0" err="1">
                <a:solidFill>
                  <a:schemeClr val="tx1"/>
                </a:solidFill>
              </a:rPr>
              <a:t>Ex:</a:t>
            </a:r>
            <a:r>
              <a:rPr lang="en-US" sz="2600" dirty="0" err="1">
                <a:solidFill>
                  <a:schemeClr val="tx1"/>
                </a:solidFill>
              </a:rPr>
              <a:t>name</a:t>
            </a:r>
            <a:r>
              <a:rPr lang="en-US" sz="2600" dirty="0">
                <a:solidFill>
                  <a:schemeClr val="tx1"/>
                </a:solidFill>
              </a:rPr>
              <a:t>=”</a:t>
            </a:r>
            <a:r>
              <a:rPr lang="en-US" sz="2600" dirty="0" err="1">
                <a:solidFill>
                  <a:schemeClr val="tx1"/>
                </a:solidFill>
              </a:rPr>
              <a:t>Navya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     Print(</a:t>
            </a:r>
            <a:r>
              <a:rPr lang="en-US" sz="2600" dirty="0" err="1">
                <a:solidFill>
                  <a:schemeClr val="tx1"/>
                </a:solidFill>
              </a:rPr>
              <a:t>name.isascii</a:t>
            </a:r>
            <a:r>
              <a:rPr lang="en-US" sz="2600" dirty="0">
                <a:solidFill>
                  <a:schemeClr val="tx1"/>
                </a:solidFill>
              </a:rPr>
              <a:t>())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 </a:t>
            </a:r>
            <a:endParaRPr lang="en-IN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      </a:t>
            </a:r>
            <a:endParaRPr lang="en-I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4664"/>
            <a:ext cx="7704856" cy="6192688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6.isupper:</a:t>
            </a:r>
            <a:r>
              <a:rPr lang="en-US" sz="2400" dirty="0">
                <a:solidFill>
                  <a:schemeClr val="tx1"/>
                </a:solidFill>
              </a:rPr>
              <a:t> To check given string is capital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variable.isupper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Print(</a:t>
            </a:r>
            <a:r>
              <a:rPr lang="en-US" sz="2400" dirty="0" err="1">
                <a:solidFill>
                  <a:schemeClr val="tx1"/>
                </a:solidFill>
              </a:rPr>
              <a:t>name.isupper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7.islower:</a:t>
            </a:r>
            <a:r>
              <a:rPr lang="en-US" sz="2400" dirty="0">
                <a:solidFill>
                  <a:schemeClr val="tx1"/>
                </a:solidFill>
              </a:rPr>
              <a:t> To check given string is </a:t>
            </a:r>
            <a:r>
              <a:rPr lang="en-US" sz="2400" dirty="0" err="1">
                <a:solidFill>
                  <a:schemeClr val="tx1"/>
                </a:solidFill>
              </a:rPr>
              <a:t>ascii</a:t>
            </a:r>
            <a:r>
              <a:rPr lang="en-US" sz="2400" dirty="0">
                <a:solidFill>
                  <a:schemeClr val="tx1"/>
                </a:solidFill>
              </a:rPr>
              <a:t>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variable.isascii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Print(</a:t>
            </a:r>
            <a:r>
              <a:rPr lang="en-US" sz="2400" dirty="0" err="1">
                <a:solidFill>
                  <a:schemeClr val="tx1"/>
                </a:solidFill>
              </a:rPr>
              <a:t>name.isascii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8.isspace:</a:t>
            </a:r>
            <a:r>
              <a:rPr lang="en-US" sz="2400" dirty="0">
                <a:solidFill>
                  <a:schemeClr val="tx1"/>
                </a:solidFill>
              </a:rPr>
              <a:t> To check given string is space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variable.isspace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Print(</a:t>
            </a:r>
            <a:r>
              <a:rPr lang="en-US" sz="2400" dirty="0" err="1">
                <a:solidFill>
                  <a:schemeClr val="tx1"/>
                </a:solidFill>
              </a:rPr>
              <a:t>name.isspace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568952" cy="640871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9.isidentifier:</a:t>
            </a:r>
            <a:r>
              <a:rPr lang="en-US" sz="2400" dirty="0">
                <a:solidFill>
                  <a:schemeClr val="tx1"/>
                </a:solidFill>
              </a:rPr>
              <a:t> To check given string is identifier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variable.isidentifier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   Print(</a:t>
            </a:r>
            <a:r>
              <a:rPr lang="en-US" sz="2400" dirty="0" err="1">
                <a:solidFill>
                  <a:schemeClr val="tx1"/>
                </a:solidFill>
              </a:rPr>
              <a:t>name.isidentifier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10.isprintable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To check given string is printable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variable.isprintable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   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    Print(</a:t>
            </a:r>
            <a:r>
              <a:rPr lang="en-US" sz="2400" dirty="0" err="1">
                <a:solidFill>
                  <a:schemeClr val="tx1"/>
                </a:solidFill>
              </a:rPr>
              <a:t>name.isprintable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</a:rPr>
              <a:t>11.istitle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To check given string is each char in a word must be capital values or not.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Syntax: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variable.istitle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</a:t>
            </a:r>
            <a:r>
              <a:rPr lang="en-US" sz="2400" b="1" dirty="0" err="1">
                <a:solidFill>
                  <a:schemeClr val="tx1"/>
                </a:solidFill>
              </a:rPr>
              <a:t>Ex:</a:t>
            </a:r>
            <a:r>
              <a:rPr lang="en-US" sz="2400" dirty="0" err="1">
                <a:solidFill>
                  <a:schemeClr val="tx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   Print(</a:t>
            </a:r>
            <a:r>
              <a:rPr lang="en-US" sz="2400" dirty="0" err="1">
                <a:solidFill>
                  <a:schemeClr val="tx1"/>
                </a:solidFill>
              </a:rPr>
              <a:t>name.istitle</a:t>
            </a:r>
            <a:r>
              <a:rPr lang="en-US" sz="2400" dirty="0">
                <a:solidFill>
                  <a:schemeClr val="tx1"/>
                </a:solidFill>
              </a:rPr>
              <a:t>())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5387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04664"/>
            <a:ext cx="7488832" cy="5832648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ii.Octal</a:t>
            </a:r>
            <a:r>
              <a:rPr lang="en-US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represents by 0 to 7.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Octal Number System base is 8.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a.Implicit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iii.Datatype</a:t>
            </a:r>
            <a:r>
              <a:rPr lang="en-US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=Data                   </a:t>
            </a:r>
            <a:r>
              <a:rPr lang="en-US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a=0o12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b.Explicit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dirty="0" smtClean="0">
                <a:solidFill>
                  <a:schemeClr val="tx1"/>
                </a:solidFill>
              </a:rPr>
              <a:t>a:oct=0o13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</a:t>
            </a:r>
            <a:r>
              <a:rPr lang="en-US" dirty="0" err="1" smtClean="0">
                <a:solidFill>
                  <a:schemeClr val="tx1"/>
                </a:solidFill>
              </a:rPr>
              <a:t>oct</a:t>
            </a:r>
            <a:r>
              <a:rPr lang="en-US" dirty="0" smtClean="0">
                <a:solidFill>
                  <a:schemeClr val="tx1"/>
                </a:solidFill>
              </a:rPr>
              <a:t>(0o14)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print(a)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8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525658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iii.Decimal</a:t>
            </a:r>
            <a:r>
              <a:rPr lang="en-US" sz="2800" b="1" dirty="0" smtClean="0">
                <a:solidFill>
                  <a:schemeClr val="tx1"/>
                </a:solidFill>
              </a:rPr>
              <a:t> Number System: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It represents by 0 to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Decimal Number System base is 10.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Types: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a. Integer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b. Float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c.  Exponential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d. Complex</a:t>
            </a:r>
            <a:endParaRPr lang="en-IN" sz="2800" dirty="0" smtClean="0">
              <a:solidFill>
                <a:schemeClr val="tx1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55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560840" cy="547260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a.Integer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Represents non-precision </a:t>
            </a:r>
            <a:r>
              <a:rPr lang="en-IN" dirty="0" err="1" smtClean="0">
                <a:solidFill>
                  <a:schemeClr val="tx1"/>
                </a:solidFill>
              </a:rPr>
              <a:t>values.It</a:t>
            </a:r>
            <a:r>
              <a:rPr lang="en-IN" dirty="0" smtClean="0">
                <a:solidFill>
                  <a:schemeClr val="tx1"/>
                </a:solidFill>
              </a:rPr>
              <a:t> rep in3 ways: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tx1"/>
                </a:solidFill>
              </a:rPr>
              <a:t>i.Implicit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</a:rPr>
              <a:t>ii.Explicit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iii.Datatype</a:t>
            </a:r>
            <a:r>
              <a:rPr lang="en-US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3600" b="1" dirty="0" err="1" smtClean="0">
                <a:solidFill>
                  <a:schemeClr val="tx1"/>
                </a:solidFill>
              </a:rPr>
              <a:t>a.Implicit</a:t>
            </a:r>
            <a:r>
              <a:rPr lang="en-US" sz="3600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sz="3600" b="1" dirty="0" err="1" smtClean="0">
                <a:solidFill>
                  <a:schemeClr val="tx1"/>
                </a:solidFill>
              </a:rPr>
              <a:t>iii.Datatype</a:t>
            </a:r>
            <a:r>
              <a:rPr lang="en-US" sz="3600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en-US" sz="3600" b="1" dirty="0" smtClean="0">
                <a:solidFill>
                  <a:schemeClr val="tx1"/>
                </a:solidFill>
              </a:rPr>
              <a:t>Syntax: </a:t>
            </a:r>
            <a:r>
              <a:rPr lang="en-US" sz="3600" dirty="0" err="1" smtClean="0">
                <a:solidFill>
                  <a:schemeClr val="tx1"/>
                </a:solidFill>
              </a:rPr>
              <a:t>VariableName</a:t>
            </a:r>
            <a:r>
              <a:rPr lang="en-US" sz="3600" dirty="0" smtClean="0">
                <a:solidFill>
                  <a:schemeClr val="tx1"/>
                </a:solidFill>
              </a:rPr>
              <a:t>=Data                   </a:t>
            </a:r>
            <a:r>
              <a:rPr lang="en-US" sz="3600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</a:t>
            </a:r>
            <a:r>
              <a:rPr lang="en-US" sz="3600" b="1" dirty="0" smtClean="0">
                <a:solidFill>
                  <a:schemeClr val="tx1"/>
                </a:solidFill>
              </a:rPr>
              <a:t>Ex: </a:t>
            </a:r>
            <a:r>
              <a:rPr lang="en-US" sz="3600" dirty="0" smtClean="0">
                <a:solidFill>
                  <a:schemeClr val="tx1"/>
                </a:solidFill>
              </a:rPr>
              <a:t>a=10                                      </a:t>
            </a:r>
            <a:r>
              <a:rPr lang="en-US" sz="3600" b="1" dirty="0" smtClean="0">
                <a:solidFill>
                  <a:schemeClr val="tx1"/>
                </a:solidFill>
              </a:rPr>
              <a:t>Syntax: </a:t>
            </a:r>
            <a:r>
              <a:rPr lang="en-US" sz="3600" dirty="0" err="1" smtClean="0">
                <a:solidFill>
                  <a:schemeClr val="tx1"/>
                </a:solidFill>
              </a:rPr>
              <a:t>VariableName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sz="3600" dirty="0" err="1" smtClean="0">
                <a:solidFill>
                  <a:schemeClr val="tx1"/>
                </a:solidFill>
              </a:rPr>
              <a:t>Datatype</a:t>
            </a:r>
            <a:r>
              <a:rPr lang="en-US" sz="3600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600" b="1" dirty="0" err="1" smtClean="0">
                <a:solidFill>
                  <a:schemeClr val="tx1"/>
                </a:solidFill>
              </a:rPr>
              <a:t>b.Explicit</a:t>
            </a:r>
            <a:r>
              <a:rPr lang="en-US" sz="3600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3600" dirty="0" smtClean="0">
                <a:solidFill>
                  <a:schemeClr val="tx1"/>
                </a:solidFill>
              </a:rPr>
              <a:t>a:int=10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en-US" sz="3600" b="1" dirty="0" smtClean="0">
                <a:solidFill>
                  <a:schemeClr val="tx1"/>
                </a:solidFill>
              </a:rPr>
              <a:t>Syntax: </a:t>
            </a:r>
            <a:r>
              <a:rPr lang="en-US" sz="3600" dirty="0" err="1" smtClean="0">
                <a:solidFill>
                  <a:schemeClr val="tx1"/>
                </a:solidFill>
              </a:rPr>
              <a:t>VariableName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</a:rPr>
              <a:t>Datatype</a:t>
            </a:r>
            <a:r>
              <a:rPr lang="en-US" sz="3600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</a:t>
            </a:r>
            <a:r>
              <a:rPr lang="en-US" sz="3600" b="1" dirty="0" smtClean="0">
                <a:solidFill>
                  <a:schemeClr val="tx1"/>
                </a:solidFill>
              </a:rPr>
              <a:t>Ex: </a:t>
            </a:r>
            <a:r>
              <a:rPr lang="en-US" sz="3600" dirty="0" smtClean="0">
                <a:solidFill>
                  <a:schemeClr val="tx1"/>
                </a:solidFill>
              </a:rPr>
              <a:t>a=</a:t>
            </a:r>
            <a:r>
              <a:rPr lang="en-US" sz="3600" dirty="0" err="1" smtClean="0">
                <a:solidFill>
                  <a:schemeClr val="tx1"/>
                </a:solidFill>
              </a:rPr>
              <a:t>int</a:t>
            </a:r>
            <a:r>
              <a:rPr lang="en-US" sz="3600" dirty="0" smtClean="0">
                <a:solidFill>
                  <a:schemeClr val="tx1"/>
                </a:solidFill>
              </a:rPr>
              <a:t>(10)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  print(a)</a:t>
            </a:r>
            <a:endParaRPr lang="en-IN" sz="3600" dirty="0" smtClean="0">
              <a:solidFill>
                <a:schemeClr val="tx1"/>
              </a:solidFill>
            </a:endParaRP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554461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b.Float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Represents precision </a:t>
            </a:r>
            <a:r>
              <a:rPr lang="en-US" dirty="0" err="1" smtClean="0">
                <a:solidFill>
                  <a:schemeClr val="tx1"/>
                </a:solidFill>
              </a:rPr>
              <a:t>numbers.It</a:t>
            </a:r>
            <a:r>
              <a:rPr lang="en-US" dirty="0" smtClean="0">
                <a:solidFill>
                  <a:schemeClr val="tx1"/>
                </a:solidFill>
              </a:rPr>
              <a:t> rep 3 ways: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i.Implicit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ii.Explicit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iii.Datatype</a:t>
            </a:r>
            <a:r>
              <a:rPr lang="en-US" sz="2800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a.Implicit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iii.Datatype</a:t>
            </a:r>
            <a:r>
              <a:rPr lang="en-US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=Data                   </a:t>
            </a:r>
            <a:r>
              <a:rPr lang="en-US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a=10 .90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b.Explicit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dirty="0" smtClean="0">
                <a:solidFill>
                  <a:schemeClr val="tx1"/>
                </a:solidFill>
              </a:rPr>
              <a:t>a:float=10.80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a=float(10.90)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print(a)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836712"/>
            <a:ext cx="7704856" cy="48245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c.Exponential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Represent of long float (or) short form of float  numbers.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Syntax:  </a:t>
            </a:r>
            <a:r>
              <a:rPr lang="en-US" sz="2800" dirty="0" err="1" smtClean="0">
                <a:solidFill>
                  <a:schemeClr val="tx1"/>
                </a:solidFill>
              </a:rPr>
              <a:t>VariableName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</a:rPr>
              <a:t>Datatype</a:t>
            </a:r>
            <a:r>
              <a:rPr lang="en-US" sz="2800" dirty="0" smtClean="0">
                <a:solidFill>
                  <a:schemeClr val="tx1"/>
                </a:solidFill>
              </a:rPr>
              <a:t>(data)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Ex: </a:t>
            </a:r>
            <a:r>
              <a:rPr lang="en-US" sz="2800" dirty="0" err="1" smtClean="0">
                <a:solidFill>
                  <a:schemeClr val="tx1"/>
                </a:solidFill>
              </a:rPr>
              <a:t>num</a:t>
            </a:r>
            <a:r>
              <a:rPr lang="en-US" sz="2800" dirty="0" smtClean="0">
                <a:solidFill>
                  <a:schemeClr val="tx1"/>
                </a:solidFill>
              </a:rPr>
              <a:t>=float(1666666666666663456277777777)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print(</a:t>
            </a:r>
            <a:r>
              <a:rPr lang="en-US" sz="2800" dirty="0" err="1" smtClean="0">
                <a:solidFill>
                  <a:schemeClr val="tx1"/>
                </a:solidFill>
              </a:rPr>
              <a:t>num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d.Complex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 It represents imaginary numbers.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</a:rPr>
              <a:t>Ex:  </a:t>
            </a:r>
            <a:r>
              <a:rPr lang="en-US" sz="2800" dirty="0" smtClean="0">
                <a:solidFill>
                  <a:schemeClr val="tx1"/>
                </a:solidFill>
              </a:rPr>
              <a:t>a=1+3j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print(a)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36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692696"/>
            <a:ext cx="7488832" cy="5400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iv.Hexadecimal</a:t>
            </a:r>
            <a:r>
              <a:rPr lang="en-US" b="1" dirty="0" smtClean="0">
                <a:solidFill>
                  <a:schemeClr val="tx1"/>
                </a:solidFill>
              </a:rPr>
              <a:t> Number System: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represents by 0 to 9 and A to F.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Hexdecimal</a:t>
            </a:r>
            <a:r>
              <a:rPr lang="en-US" dirty="0" smtClean="0">
                <a:solidFill>
                  <a:schemeClr val="tx1"/>
                </a:solidFill>
              </a:rPr>
              <a:t> Number System base is 16.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i.Implicit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ii.Explicit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iii.Datatype</a:t>
            </a:r>
            <a:r>
              <a:rPr lang="en-US" sz="2800" dirty="0" smtClean="0">
                <a:solidFill>
                  <a:schemeClr val="tx1"/>
                </a:solidFill>
              </a:rPr>
              <a:t>/Variable Annotation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a.Implicit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iii.Datatype</a:t>
            </a:r>
            <a:r>
              <a:rPr lang="en-US" b="1" dirty="0" smtClean="0">
                <a:solidFill>
                  <a:schemeClr val="tx1"/>
                </a:solidFill>
              </a:rPr>
              <a:t>/Variable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=Data                   </a:t>
            </a:r>
            <a:r>
              <a:rPr lang="en-US" b="1" dirty="0" smtClean="0">
                <a:solidFill>
                  <a:schemeClr val="tx1"/>
                </a:solidFill>
              </a:rPr>
              <a:t>Annotation: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a=0x45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print(a)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=Data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b.Explicit</a:t>
            </a:r>
            <a:r>
              <a:rPr lang="en-US" b="1" dirty="0" smtClean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dirty="0" smtClean="0">
                <a:solidFill>
                  <a:schemeClr val="tx1"/>
                </a:solidFill>
              </a:rPr>
              <a:t>a:hex=0x45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b="1" dirty="0" smtClean="0">
                <a:solidFill>
                  <a:schemeClr val="tx1"/>
                </a:solidFill>
              </a:rPr>
              <a:t>Syntax: </a:t>
            </a:r>
            <a:r>
              <a:rPr lang="en-US" dirty="0" err="1" smtClean="0">
                <a:solidFill>
                  <a:schemeClr val="tx1"/>
                </a:solidFill>
              </a:rPr>
              <a:t>VariableName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(data)        print(a)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Ex: </a:t>
            </a:r>
            <a:r>
              <a:rPr lang="en-US" dirty="0" smtClean="0">
                <a:solidFill>
                  <a:schemeClr val="tx1"/>
                </a:solidFill>
              </a:rPr>
              <a:t>a=hex(0x45)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print(a)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1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48680"/>
            <a:ext cx="7704856" cy="59046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String </a:t>
            </a:r>
            <a:r>
              <a:rPr lang="en-US" sz="2400" b="1" dirty="0" err="1" smtClean="0">
                <a:solidFill>
                  <a:schemeClr val="tx1"/>
                </a:solidFill>
              </a:rPr>
              <a:t>Datatype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String is a series or collection of </a:t>
            </a:r>
            <a:r>
              <a:rPr lang="en-US" sz="2400" dirty="0" err="1" smtClean="0">
                <a:solidFill>
                  <a:schemeClr val="tx1"/>
                </a:solidFill>
              </a:rPr>
              <a:t>characters.It</a:t>
            </a:r>
            <a:r>
              <a:rPr lang="en-US" sz="2400" dirty="0" smtClean="0">
                <a:solidFill>
                  <a:schemeClr val="tx1"/>
                </a:solidFill>
              </a:rPr>
              <a:t> represents in 3 ways: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i.Implicit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ii.Explicit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iii.Datatype</a:t>
            </a:r>
            <a:r>
              <a:rPr lang="en-US" sz="2400" dirty="0" smtClean="0">
                <a:solidFill>
                  <a:schemeClr val="tx1"/>
                </a:solidFill>
              </a:rPr>
              <a:t>/Variable </a:t>
            </a:r>
            <a:r>
              <a:rPr lang="en-US" sz="2400" dirty="0">
                <a:solidFill>
                  <a:schemeClr val="tx1"/>
                </a:solidFill>
              </a:rPr>
              <a:t>Annotation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a.Implicit</a:t>
            </a:r>
            <a:r>
              <a:rPr lang="en-US" sz="2400" b="1" dirty="0">
                <a:solidFill>
                  <a:schemeClr val="tx1"/>
                </a:solidFill>
              </a:rPr>
              <a:t>:   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iii.Datatype</a:t>
            </a:r>
            <a:r>
              <a:rPr lang="en-US" sz="2400" b="1" dirty="0">
                <a:solidFill>
                  <a:schemeClr val="tx1"/>
                </a:solidFill>
              </a:rPr>
              <a:t>/Variable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b="1" dirty="0">
                <a:solidFill>
                  <a:schemeClr val="tx1"/>
                </a:solidFill>
              </a:rPr>
              <a:t>Syntax: </a:t>
            </a:r>
            <a:r>
              <a:rPr lang="en-US" sz="2400" dirty="0" err="1">
                <a:solidFill>
                  <a:schemeClr val="tx1"/>
                </a:solidFill>
              </a:rPr>
              <a:t>VariableName</a:t>
            </a:r>
            <a:r>
              <a:rPr lang="en-US" sz="2400" dirty="0">
                <a:solidFill>
                  <a:schemeClr val="tx1"/>
                </a:solidFill>
              </a:rPr>
              <a:t>=Data                   </a:t>
            </a:r>
            <a:r>
              <a:rPr lang="en-US" sz="2400" b="1" dirty="0">
                <a:solidFill>
                  <a:schemeClr val="tx1"/>
                </a:solidFill>
              </a:rPr>
              <a:t>Annotation:               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chemeClr val="tx1"/>
                </a:solidFill>
              </a:rPr>
              <a:t>Ex: </a:t>
            </a:r>
            <a:r>
              <a:rPr lang="en-US" sz="2400" dirty="0">
                <a:solidFill>
                  <a:schemeClr val="tx1"/>
                </a:solidFill>
              </a:rPr>
              <a:t>name=”</a:t>
            </a:r>
            <a:r>
              <a:rPr lang="en-US" sz="2400" dirty="0" err="1">
                <a:solidFill>
                  <a:schemeClr val="tx1"/>
                </a:solidFill>
              </a:rPr>
              <a:t>Navya</a:t>
            </a:r>
            <a:r>
              <a:rPr lang="en-US" sz="2400" dirty="0">
                <a:solidFill>
                  <a:schemeClr val="tx1"/>
                </a:solidFill>
              </a:rPr>
              <a:t>”                                     </a:t>
            </a:r>
            <a:r>
              <a:rPr lang="en-US" sz="2400" b="1" dirty="0">
                <a:solidFill>
                  <a:schemeClr val="tx1"/>
                </a:solidFill>
              </a:rPr>
              <a:t>Syntax: </a:t>
            </a:r>
            <a:r>
              <a:rPr lang="en-US" sz="2400" dirty="0" err="1">
                <a:solidFill>
                  <a:schemeClr val="tx1"/>
                </a:solidFill>
              </a:rPr>
              <a:t>VariableName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    print(name)                                                   </a:t>
            </a:r>
            <a:r>
              <a:rPr lang="en-US" sz="2400" dirty="0" err="1">
                <a:solidFill>
                  <a:schemeClr val="tx1"/>
                </a:solidFill>
              </a:rPr>
              <a:t>Datatype</a:t>
            </a:r>
            <a:r>
              <a:rPr lang="en-US" sz="2400" dirty="0">
                <a:solidFill>
                  <a:schemeClr val="tx1"/>
                </a:solidFill>
              </a:rPr>
              <a:t>=Data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b.Explicit</a:t>
            </a:r>
            <a:r>
              <a:rPr lang="en-US" sz="2400" b="1" dirty="0">
                <a:solidFill>
                  <a:schemeClr val="tx1"/>
                </a:solidFill>
              </a:rPr>
              <a:t>:                                                      Ex: </a:t>
            </a:r>
            <a:r>
              <a:rPr lang="en-US" sz="2400" dirty="0" err="1">
                <a:solidFill>
                  <a:schemeClr val="tx1"/>
                </a:solidFill>
              </a:rPr>
              <a:t>name:str</a:t>
            </a:r>
            <a:r>
              <a:rPr lang="en-US" sz="2400" dirty="0">
                <a:solidFill>
                  <a:schemeClr val="tx1"/>
                </a:solidFill>
              </a:rPr>
              <a:t>=”</a:t>
            </a:r>
            <a:r>
              <a:rPr lang="en-US" sz="2400" dirty="0" err="1" smtClean="0">
                <a:solidFill>
                  <a:schemeClr val="tx1"/>
                </a:solidFill>
              </a:rPr>
              <a:t>Navya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Syntax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VariableName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 err="1">
                <a:solidFill>
                  <a:schemeClr val="tx1"/>
                </a:solidFill>
              </a:rPr>
              <a:t>Datatype</a:t>
            </a:r>
            <a:r>
              <a:rPr lang="en-US" sz="2400" dirty="0">
                <a:solidFill>
                  <a:schemeClr val="tx1"/>
                </a:solidFill>
              </a:rPr>
              <a:t>(data)             </a:t>
            </a:r>
            <a:r>
              <a:rPr lang="en-US" sz="2400" dirty="0" smtClean="0">
                <a:solidFill>
                  <a:schemeClr val="tx1"/>
                </a:solidFill>
              </a:rPr>
              <a:t>print(name)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</a:rPr>
              <a:t>Ex: </a:t>
            </a:r>
            <a:r>
              <a:rPr lang="en-US" sz="2400" dirty="0" smtClean="0">
                <a:solidFill>
                  <a:schemeClr val="tx1"/>
                </a:solidFill>
              </a:rPr>
              <a:t>name=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(“</a:t>
            </a:r>
            <a:r>
              <a:rPr lang="en-US" sz="2400" dirty="0" err="1" smtClean="0">
                <a:solidFill>
                  <a:schemeClr val="tx1"/>
                </a:solidFill>
              </a:rPr>
              <a:t>Navya</a:t>
            </a:r>
            <a:r>
              <a:rPr lang="en-US" sz="2400" dirty="0" smtClean="0">
                <a:solidFill>
                  <a:schemeClr val="tx1"/>
                </a:solidFill>
              </a:rPr>
              <a:t>”)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tx1"/>
                </a:solidFill>
              </a:rPr>
              <a:t>print(name)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</TotalTime>
  <Words>1125</Words>
  <Application>Microsoft Office PowerPoint</Application>
  <PresentationFormat>On-screen Show (4:3)</PresentationFormat>
  <Paragraphs>286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2023-09-26T16:29:17Z</dcterms:created>
  <dcterms:modified xsi:type="dcterms:W3CDTF">2023-09-26T18:11:39Z</dcterms:modified>
</cp:coreProperties>
</file>