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77" r:id="rId2"/>
    <p:sldId id="257" r:id="rId3"/>
    <p:sldId id="258" r:id="rId4"/>
    <p:sldId id="291" r:id="rId5"/>
    <p:sldId id="259" r:id="rId6"/>
    <p:sldId id="292" r:id="rId7"/>
    <p:sldId id="278" r:id="rId8"/>
    <p:sldId id="279" r:id="rId9"/>
    <p:sldId id="287" r:id="rId10"/>
    <p:sldId id="289" r:id="rId11"/>
    <p:sldId id="260" r:id="rId12"/>
    <p:sldId id="283" r:id="rId13"/>
    <p:sldId id="293" r:id="rId14"/>
    <p:sldId id="275" r:id="rId15"/>
  </p:sldIdLst>
  <p:sldSz cx="24377650" cy="13716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Light" panose="00000300000000000000" pitchFamily="2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6E3A9-E36F-4A96-B27B-43A4B4D235CD}" v="15" dt="2023-12-09T00:39:1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6"/>
    <p:restoredTop sz="94726"/>
  </p:normalViewPr>
  <p:slideViewPr>
    <p:cSldViewPr snapToGrid="0">
      <p:cViewPr varScale="1">
        <p:scale>
          <a:sx n="61" d="100"/>
          <a:sy n="61" d="100"/>
        </p:scale>
        <p:origin x="7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microsoft.com/office/2015/10/relationships/revisionInfo" Target="revisionInfo.xml"/><Relationship Id="rId20" Type="http://schemas.openxmlformats.org/officeDocument/2006/relationships/font" Target="fonts/font4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Pragathi Molugaram" userId="S::molugaram.n@northeastern.edu::270f96ba-1c4d-474f-a0f6-7bebefba50c5" providerId="AD" clId="Web-{3D36E3A9-E36F-4A96-B27B-43A4B4D235CD}"/>
    <pc:docChg chg="modSld">
      <pc:chgData name="Navya Pragathi Molugaram" userId="S::molugaram.n@northeastern.edu::270f96ba-1c4d-474f-a0f6-7bebefba50c5" providerId="AD" clId="Web-{3D36E3A9-E36F-4A96-B27B-43A4B4D235CD}" dt="2023-12-09T00:39:10.748" v="6" actId="20577"/>
      <pc:docMkLst>
        <pc:docMk/>
      </pc:docMkLst>
      <pc:sldChg chg="modSp">
        <pc:chgData name="Navya Pragathi Molugaram" userId="S::molugaram.n@northeastern.edu::270f96ba-1c4d-474f-a0f6-7bebefba50c5" providerId="AD" clId="Web-{3D36E3A9-E36F-4A96-B27B-43A4B4D235CD}" dt="2023-12-09T00:38:08.529" v="1" actId="20577"/>
        <pc:sldMkLst>
          <pc:docMk/>
          <pc:sldMk cId="0" sldId="260"/>
        </pc:sldMkLst>
        <pc:spChg chg="mod">
          <ac:chgData name="Navya Pragathi Molugaram" userId="S::molugaram.n@northeastern.edu::270f96ba-1c4d-474f-a0f6-7bebefba50c5" providerId="AD" clId="Web-{3D36E3A9-E36F-4A96-B27B-43A4B4D235CD}" dt="2023-12-09T00:38:08.529" v="1" actId="20577"/>
          <ac:spMkLst>
            <pc:docMk/>
            <pc:sldMk cId="0" sldId="260"/>
            <ac:spMk id="6" creationId="{CFBEF46C-F751-A77F-1FE6-1099335750CA}"/>
          </ac:spMkLst>
        </pc:spChg>
      </pc:sldChg>
      <pc:sldChg chg="modSp">
        <pc:chgData name="Navya Pragathi Molugaram" userId="S::molugaram.n@northeastern.edu::270f96ba-1c4d-474f-a0f6-7bebefba50c5" providerId="AD" clId="Web-{3D36E3A9-E36F-4A96-B27B-43A4B4D235CD}" dt="2023-12-09T00:39:10.748" v="6" actId="20577"/>
        <pc:sldMkLst>
          <pc:docMk/>
          <pc:sldMk cId="2376770841" sldId="278"/>
        </pc:sldMkLst>
        <pc:spChg chg="mod">
          <ac:chgData name="Navya Pragathi Molugaram" userId="S::molugaram.n@northeastern.edu::270f96ba-1c4d-474f-a0f6-7bebefba50c5" providerId="AD" clId="Web-{3D36E3A9-E36F-4A96-B27B-43A4B4D235CD}" dt="2023-12-09T00:39:10.748" v="6" actId="20577"/>
          <ac:spMkLst>
            <pc:docMk/>
            <pc:sldMk cId="2376770841" sldId="278"/>
            <ac:spMk id="3" creationId="{B75B2E0B-1005-A30A-CB02-6F6D771305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813" cy="359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96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94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d2451c0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5d2451c0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g85d2451c0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51ac0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67" name="Google Shape;67;g87451ac0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87451ac0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51ac0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67" name="Google Shape;67;g87451ac0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87451ac0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3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51ac0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67" name="Google Shape;67;g87451ac0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87451ac0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10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51ac0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67" name="Google Shape;67;g87451ac0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87451ac0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49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51ac0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67" name="Google Shape;67;g87451ac0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1637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87451ac0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88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10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ig Background with image">
  <p:cSld name="3_Big Background with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2" y="0"/>
            <a:ext cx="13297500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G PICTURE 1">
  <p:cSld name="1_BIG PICTURE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>
            <a:spLocks noGrp="1"/>
          </p:cNvSpPr>
          <p:nvPr>
            <p:ph type="pic" idx="2"/>
          </p:nvPr>
        </p:nvSpPr>
        <p:spPr>
          <a:xfrm>
            <a:off x="9907290" y="1760999"/>
            <a:ext cx="5963400" cy="67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5"/>
          <p:cNvSpPr>
            <a:spLocks noGrp="1"/>
          </p:cNvSpPr>
          <p:nvPr>
            <p:ph type="pic" idx="3"/>
          </p:nvPr>
        </p:nvSpPr>
        <p:spPr>
          <a:xfrm>
            <a:off x="12447855" y="6171188"/>
            <a:ext cx="5963400" cy="67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Google Shape;20;p5"/>
          <p:cNvSpPr>
            <a:spLocks noGrp="1"/>
          </p:cNvSpPr>
          <p:nvPr>
            <p:ph type="pic" idx="4"/>
          </p:nvPr>
        </p:nvSpPr>
        <p:spPr>
          <a:xfrm>
            <a:off x="18184038" y="1760999"/>
            <a:ext cx="5963400" cy="67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D8D8D8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;p6">
            <a:extLst>
              <a:ext uri="{FF2B5EF4-FFF2-40B4-BE49-F238E27FC236}">
                <a16:creationId xmlns:a16="http://schemas.microsoft.com/office/drawing/2014/main" id="{3DADA62C-2F71-4B44-AC0A-1576BDF0CEE1}"/>
              </a:ext>
            </a:extLst>
          </p:cNvPr>
          <p:cNvSpPr txBox="1"/>
          <p:nvPr/>
        </p:nvSpPr>
        <p:spPr>
          <a:xfrm>
            <a:off x="5833077" y="8799424"/>
            <a:ext cx="11954400" cy="326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u="sng" dirty="0">
                <a:solidFill>
                  <a:schemeClr val="tx1">
                    <a:lumMod val="50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2800" u="sng" dirty="0">
              <a:solidFill>
                <a:schemeClr val="tx1">
                  <a:lumMod val="50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>
                  <a:lumMod val="50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lnSpc>
                <a:spcPct val="115000"/>
              </a:lnSpc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ACHALA SHENOY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ANKITA SHUKLA</a:t>
            </a:r>
            <a:endParaRPr sz="2800" b="1" dirty="0">
              <a:solidFill>
                <a:schemeClr val="tx1">
                  <a:lumMod val="50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>
              <a:lnSpc>
                <a:spcPct val="115000"/>
              </a:lnSpc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NAVYA PRAGATHI MOLUGARAM	        SANIDHYA MATHUR</a:t>
            </a:r>
            <a:endParaRPr sz="2800" dirty="0">
              <a:solidFill>
                <a:schemeClr val="tx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27;p6">
            <a:extLst>
              <a:ext uri="{FF2B5EF4-FFF2-40B4-BE49-F238E27FC236}">
                <a16:creationId xmlns:a16="http://schemas.microsoft.com/office/drawing/2014/main" id="{5960E3CA-EAD8-48E6-958F-96F951D14C98}"/>
              </a:ext>
            </a:extLst>
          </p:cNvPr>
          <p:cNvSpPr txBox="1"/>
          <p:nvPr/>
        </p:nvSpPr>
        <p:spPr>
          <a:xfrm>
            <a:off x="5463800" y="7127461"/>
            <a:ext cx="13874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Montserrat ExtraLight"/>
                <a:sym typeface="Montserrat ExtraLight"/>
              </a:rPr>
              <a:t>PROJECT OVERVIEW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28;p6">
            <a:extLst>
              <a:ext uri="{FF2B5EF4-FFF2-40B4-BE49-F238E27FC236}">
                <a16:creationId xmlns:a16="http://schemas.microsoft.com/office/drawing/2014/main" id="{7077A692-BA34-4030-9AC6-45697D196576}"/>
              </a:ext>
            </a:extLst>
          </p:cNvPr>
          <p:cNvSpPr txBox="1"/>
          <p:nvPr/>
        </p:nvSpPr>
        <p:spPr>
          <a:xfrm>
            <a:off x="3675286" y="1439865"/>
            <a:ext cx="16994085" cy="33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IN-VEHICLE COUPON RECOMMENDATION SYSTEM</a:t>
            </a:r>
          </a:p>
        </p:txBody>
      </p:sp>
      <p:sp>
        <p:nvSpPr>
          <p:cNvPr id="7" name="Google Shape;29;p6">
            <a:extLst>
              <a:ext uri="{FF2B5EF4-FFF2-40B4-BE49-F238E27FC236}">
                <a16:creationId xmlns:a16="http://schemas.microsoft.com/office/drawing/2014/main" id="{0E5CB9F0-D0B7-48EA-85B4-F43DD54E800F}"/>
              </a:ext>
            </a:extLst>
          </p:cNvPr>
          <p:cNvSpPr txBox="1"/>
          <p:nvPr/>
        </p:nvSpPr>
        <p:spPr>
          <a:xfrm>
            <a:off x="9729875" y="7952775"/>
            <a:ext cx="4980000" cy="21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tx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" name="Google Shape;30;p6">
            <a:extLst>
              <a:ext uri="{FF2B5EF4-FFF2-40B4-BE49-F238E27FC236}">
                <a16:creationId xmlns:a16="http://schemas.microsoft.com/office/drawing/2014/main" id="{81843397-FA91-43E6-869D-D8DEC995B8C7}"/>
              </a:ext>
            </a:extLst>
          </p:cNvPr>
          <p:cNvCxnSpPr>
            <a:cxnSpLocks/>
          </p:cNvCxnSpPr>
          <p:nvPr/>
        </p:nvCxnSpPr>
        <p:spPr>
          <a:xfrm>
            <a:off x="12562886" y="10240351"/>
            <a:ext cx="0" cy="11605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32;p6">
            <a:extLst>
              <a:ext uri="{FF2B5EF4-FFF2-40B4-BE49-F238E27FC236}">
                <a16:creationId xmlns:a16="http://schemas.microsoft.com/office/drawing/2014/main" id="{63FB0F2E-7014-4E3C-B8B6-FCFE66032E74}"/>
              </a:ext>
            </a:extLst>
          </p:cNvPr>
          <p:cNvSpPr txBox="1"/>
          <p:nvPr/>
        </p:nvSpPr>
        <p:spPr>
          <a:xfrm>
            <a:off x="8343200" y="8205929"/>
            <a:ext cx="8115300" cy="12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PRESENTED BY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Light"/>
              <a:cs typeface="Montserrat Light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Light"/>
                <a:cs typeface="Montserrat Light"/>
                <a:sym typeface="Montserrat SemiBold"/>
              </a:rPr>
              <a:t>GROUP 11</a:t>
            </a:r>
            <a:endParaRPr sz="1600" dirty="0">
              <a:solidFill>
                <a:schemeClr val="tx1">
                  <a:lumMod val="50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" name="Google Shape;33;p6">
            <a:extLst>
              <a:ext uri="{FF2B5EF4-FFF2-40B4-BE49-F238E27FC236}">
                <a16:creationId xmlns:a16="http://schemas.microsoft.com/office/drawing/2014/main" id="{ADDFD9F9-C0DB-4CFE-9306-0B7B5CB21321}"/>
              </a:ext>
            </a:extLst>
          </p:cNvPr>
          <p:cNvCxnSpPr/>
          <p:nvPr/>
        </p:nvCxnSpPr>
        <p:spPr>
          <a:xfrm>
            <a:off x="6468650" y="6500192"/>
            <a:ext cx="11864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oogle Shape;27;p6">
            <a:extLst>
              <a:ext uri="{FF2B5EF4-FFF2-40B4-BE49-F238E27FC236}">
                <a16:creationId xmlns:a16="http://schemas.microsoft.com/office/drawing/2014/main" id="{EEB0A5B7-A5FB-4074-B7CF-C971A2932E55}"/>
              </a:ext>
            </a:extLst>
          </p:cNvPr>
          <p:cNvSpPr txBox="1"/>
          <p:nvPr/>
        </p:nvSpPr>
        <p:spPr>
          <a:xfrm>
            <a:off x="5235278" y="4602630"/>
            <a:ext cx="13874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Montserrat ExtraLight"/>
                <a:sym typeface="Montserrat ExtraLight"/>
              </a:rPr>
              <a:t>IE 7300 </a:t>
            </a: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Montserrat ExtraLight"/>
                <a:sym typeface="Montserrat ExtraLight"/>
              </a:rPr>
              <a:t>STATISTICAL LEARNING FOR ENGINEERS </a:t>
            </a:r>
            <a:endParaRPr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Google Shape;64;p8">
            <a:extLst>
              <a:ext uri="{FF2B5EF4-FFF2-40B4-BE49-F238E27FC236}">
                <a16:creationId xmlns:a16="http://schemas.microsoft.com/office/drawing/2014/main" id="{55F93998-1B9E-4AB8-B289-2BEF040EB948}"/>
              </a:ext>
            </a:extLst>
          </p:cNvPr>
          <p:cNvCxnSpPr>
            <a:cxnSpLocks/>
          </p:cNvCxnSpPr>
          <p:nvPr/>
        </p:nvCxnSpPr>
        <p:spPr>
          <a:xfrm flipH="1">
            <a:off x="4218331" y="556591"/>
            <a:ext cx="49077" cy="12758079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4;p8">
            <a:extLst>
              <a:ext uri="{FF2B5EF4-FFF2-40B4-BE49-F238E27FC236}">
                <a16:creationId xmlns:a16="http://schemas.microsoft.com/office/drawing/2014/main" id="{9E3D61CB-54AB-4472-BBFE-6B34CBB428E0}"/>
              </a:ext>
            </a:extLst>
          </p:cNvPr>
          <p:cNvCxnSpPr>
            <a:cxnSpLocks/>
          </p:cNvCxnSpPr>
          <p:nvPr/>
        </p:nvCxnSpPr>
        <p:spPr>
          <a:xfrm>
            <a:off x="20077250" y="556591"/>
            <a:ext cx="0" cy="1292087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759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2434630" y="1042973"/>
            <a:ext cx="15883467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1515"/>
              </a:lnSpc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K-NEAREST NEIGHBORS (KNN) </a:t>
            </a:r>
          </a:p>
        </p:txBody>
      </p:sp>
      <p:sp>
        <p:nvSpPr>
          <p:cNvPr id="55" name="Google Shape;55;p8"/>
          <p:cNvSpPr txBox="1"/>
          <p:nvPr/>
        </p:nvSpPr>
        <p:spPr>
          <a:xfrm>
            <a:off x="349664" y="519773"/>
            <a:ext cx="345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750839" y="2683073"/>
            <a:ext cx="19631128" cy="244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Instance-based learning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Model makes predictions based on the similarity of input data points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Predict coupon redemption by considering the features and characteristics of consumers</a:t>
            </a:r>
          </a:p>
        </p:txBody>
      </p:sp>
      <p:cxnSp>
        <p:nvCxnSpPr>
          <p:cNvPr id="64" name="Google Shape;64;p8"/>
          <p:cNvCxnSpPr>
            <a:cxnSpLocks/>
          </p:cNvCxnSpPr>
          <p:nvPr/>
        </p:nvCxnSpPr>
        <p:spPr>
          <a:xfrm flipH="1">
            <a:off x="2424430" y="2159873"/>
            <a:ext cx="10200" cy="11036354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4639582-6E9B-220C-EFC8-999767EF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66" y="5969000"/>
            <a:ext cx="6130559" cy="4932634"/>
          </a:xfrm>
          <a:prstGeom prst="rect">
            <a:avLst/>
          </a:prstGeom>
        </p:spPr>
      </p:pic>
      <p:pic>
        <p:nvPicPr>
          <p:cNvPr id="4" name="Picture 3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7FC00498-9C60-B469-3CE5-DD2D177FC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737" y="5746455"/>
            <a:ext cx="7264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9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>
            <a:off x="632829" y="1977951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0"/>
          <p:cNvCxnSpPr/>
          <p:nvPr/>
        </p:nvCxnSpPr>
        <p:spPr>
          <a:xfrm>
            <a:off x="12716775" y="12705825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;p8">
            <a:extLst>
              <a:ext uri="{FF2B5EF4-FFF2-40B4-BE49-F238E27FC236}">
                <a16:creationId xmlns:a16="http://schemas.microsoft.com/office/drawing/2014/main" id="{CFBEF46C-F751-A77F-1FE6-1099335750CA}"/>
              </a:ext>
            </a:extLst>
          </p:cNvPr>
          <p:cNvSpPr txBox="1"/>
          <p:nvPr/>
        </p:nvSpPr>
        <p:spPr>
          <a:xfrm>
            <a:off x="5086557" y="451724"/>
            <a:ext cx="14204536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NEURAL </a:t>
            </a:r>
            <a:r>
              <a:rPr lang="en-US" sz="4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NETWORKS</a:t>
            </a:r>
            <a:endParaRPr lang="en-US" sz="48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138DE-F706-F75A-37F7-9AF8EC9123CD}"/>
              </a:ext>
            </a:extLst>
          </p:cNvPr>
          <p:cNvSpPr txBox="1"/>
          <p:nvPr/>
        </p:nvSpPr>
        <p:spPr>
          <a:xfrm>
            <a:off x="1339702" y="2387279"/>
            <a:ext cx="21587872" cy="444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Input layer: Information passed to the model​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Hidden layer: Group of neurons where calculations are done.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Output layer: Result of the calculations where output node can be single or several nodes depending on the problem​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Applied as a predictive model to discern complex, non-linear relationships within the dataset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Error is determined after receiving the predictions​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E0C7B8-40BD-2B21-F9F0-42911A81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775" y="6858000"/>
            <a:ext cx="7343775" cy="58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6FE49-D036-34F5-20F2-4B656627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1" y="7270363"/>
            <a:ext cx="6058978" cy="49986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0"/>
          <p:cNvCxnSpPr/>
          <p:nvPr/>
        </p:nvCxnSpPr>
        <p:spPr>
          <a:xfrm>
            <a:off x="650250" y="2679700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0"/>
          <p:cNvCxnSpPr/>
          <p:nvPr/>
        </p:nvCxnSpPr>
        <p:spPr>
          <a:xfrm>
            <a:off x="12716775" y="12705825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4;p8">
            <a:extLst>
              <a:ext uri="{FF2B5EF4-FFF2-40B4-BE49-F238E27FC236}">
                <a16:creationId xmlns:a16="http://schemas.microsoft.com/office/drawing/2014/main" id="{FB7976B4-9068-8E8E-5170-D991EB52FE16}"/>
              </a:ext>
            </a:extLst>
          </p:cNvPr>
          <p:cNvSpPr txBox="1"/>
          <p:nvPr/>
        </p:nvSpPr>
        <p:spPr>
          <a:xfrm>
            <a:off x="5086557" y="729429"/>
            <a:ext cx="14204536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lang="en-US" sz="48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D48CF-3AD7-DC00-920C-0E72B9AE783B}"/>
              </a:ext>
            </a:extLst>
          </p:cNvPr>
          <p:cNvSpPr txBox="1"/>
          <p:nvPr/>
        </p:nvSpPr>
        <p:spPr>
          <a:xfrm>
            <a:off x="484628" y="2679700"/>
            <a:ext cx="22442947" cy="493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en-US" sz="3200" dirty="0">
              <a:latin typeface="Montserrat" pitchFamily="2" charset="77"/>
            </a:endParaRPr>
          </a:p>
          <a:p>
            <a:pPr marL="1103313" indent="-458788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Optimal F1 Score: </a:t>
            </a:r>
            <a:r>
              <a:rPr lang="en-US" sz="3200" dirty="0">
                <a:latin typeface="Montserrat" pitchFamily="2" charset="77"/>
              </a:rPr>
              <a:t>The Neural Network exhibits the highest F1 score, signifying a commendable equilibrium between precision and recall</a:t>
            </a:r>
          </a:p>
          <a:p>
            <a:pPr marL="1103313" indent="-458788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Balanced Training and Testing Errors: </a:t>
            </a:r>
            <a:r>
              <a:rPr lang="en-US" sz="3200" dirty="0">
                <a:latin typeface="Montserrat" pitchFamily="2" charset="77"/>
              </a:rPr>
              <a:t>Despite overfitting, the alignment between training and testing errors denotes a well-balanced model</a:t>
            </a:r>
          </a:p>
          <a:p>
            <a:pPr marL="1103313" indent="-458788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Leveraging Non-linear Capabilities: </a:t>
            </a:r>
            <a:r>
              <a:rPr lang="en-US" sz="3200" dirty="0">
                <a:latin typeface="Montserrat" pitchFamily="2" charset="77"/>
              </a:rPr>
              <a:t>The dataset stands to gain from the Neural Network's non-linear capabilities, adept at capturing intricate and complex relationships within the data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A9ED3A-E22C-6847-6634-85D5607B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876" y="9359607"/>
            <a:ext cx="11206935" cy="41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713D41D-A6D0-4AC5-5AC6-804C56C9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74" y="9438494"/>
            <a:ext cx="8409639" cy="40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2434630" y="1042973"/>
            <a:ext cx="15883467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1515"/>
              </a:lnSpc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LIMITATIONS AND FUTURE DIRECTIONS</a:t>
            </a:r>
          </a:p>
          <a:p>
            <a:pPr algn="ctr">
              <a:lnSpc>
                <a:spcPct val="151515"/>
              </a:lnSpc>
            </a:pPr>
            <a:b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48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49664" y="519773"/>
            <a:ext cx="345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2750839" y="2683073"/>
            <a:ext cx="20363161" cy="979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Limited Dataset Size (12,684 entries)</a:t>
            </a:r>
            <a:r>
              <a:rPr lang="en-US" sz="3200" dirty="0">
                <a:latin typeface="Montserrat" pitchFamily="2" charset="77"/>
              </a:rPr>
              <a:t>: Potential limitation for model generalization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Feature Space Constraints</a:t>
            </a:r>
            <a:r>
              <a:rPr lang="en-US" sz="3200" dirty="0">
                <a:latin typeface="Montserrat" pitchFamily="2" charset="77"/>
              </a:rPr>
              <a:t>: May overlook vital aspects of consumer behavior, impacting predictive ability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Model Assumptions Mismatch</a:t>
            </a:r>
            <a:r>
              <a:rPr lang="en-US" sz="3200" dirty="0">
                <a:latin typeface="Montserrat" pitchFamily="2" charset="77"/>
              </a:rPr>
              <a:t>: Assumptions of chosen models might not fully align with the data distribution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Imbalanced Class Distribution</a:t>
            </a:r>
            <a:r>
              <a:rPr lang="en-US" sz="3200" dirty="0">
                <a:latin typeface="Montserrat" pitchFamily="2" charset="77"/>
              </a:rPr>
              <a:t>: Challenges in accurately predicting minority classes, affecting model performance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Ensemble Model Exploration</a:t>
            </a:r>
            <a:r>
              <a:rPr lang="en-US" sz="3200" dirty="0">
                <a:latin typeface="Montserrat" pitchFamily="2" charset="77"/>
              </a:rPr>
              <a:t>: Utilizing models like Random Forests, Gradient Boosting to improve generalization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Deep Learning Architectures</a:t>
            </a:r>
            <a:r>
              <a:rPr lang="en-US" sz="3200" dirty="0">
                <a:latin typeface="Montserrat" pitchFamily="2" charset="77"/>
              </a:rPr>
              <a:t>: Consideration for capturing intricate relationships in the data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" pitchFamily="2" charset="77"/>
              </a:rPr>
              <a:t>External Feature Investigation</a:t>
            </a:r>
            <a:r>
              <a:rPr lang="en-US" sz="3200" dirty="0">
                <a:latin typeface="Montserrat" pitchFamily="2" charset="77"/>
              </a:rPr>
              <a:t>: Exploring additional external features to enrich understanding of consumer behavior</a:t>
            </a:r>
          </a:p>
        </p:txBody>
      </p:sp>
      <p:cxnSp>
        <p:nvCxnSpPr>
          <p:cNvPr id="64" name="Google Shape;64;p8"/>
          <p:cNvCxnSpPr>
            <a:cxnSpLocks/>
          </p:cNvCxnSpPr>
          <p:nvPr/>
        </p:nvCxnSpPr>
        <p:spPr>
          <a:xfrm flipH="1">
            <a:off x="2424430" y="2159873"/>
            <a:ext cx="10200" cy="11036354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9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5"/>
          <p:cNvCxnSpPr/>
          <p:nvPr/>
        </p:nvCxnSpPr>
        <p:spPr>
          <a:xfrm>
            <a:off x="372750" y="1938550"/>
            <a:ext cx="9265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14137400" y="13005650"/>
            <a:ext cx="9265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5"/>
          <p:cNvSpPr txBox="1"/>
          <p:nvPr/>
        </p:nvSpPr>
        <p:spPr>
          <a:xfrm>
            <a:off x="5783575" y="3022602"/>
            <a:ext cx="16060418" cy="518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latin typeface="Montserrat"/>
                <a:ea typeface="Montserrat"/>
                <a:cs typeface="Montserrat"/>
                <a:sym typeface="Montserrat"/>
              </a:rPr>
              <a:t>														</a:t>
            </a:r>
            <a:r>
              <a:rPr lang="en-US" sz="9600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6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lang="en-US" sz="96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>
            <a:off x="5588705" y="4073275"/>
            <a:ext cx="0" cy="3562800"/>
          </a:xfrm>
          <a:prstGeom prst="straightConnector1">
            <a:avLst/>
          </a:prstGeom>
          <a:noFill/>
          <a:ln w="2286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2068747"/>
            <a:ext cx="14784000" cy="5203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8229275" y="283654"/>
            <a:ext cx="79191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66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58065" y="7909060"/>
            <a:ext cx="14625935" cy="38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15000"/>
              </a:lnSpc>
            </a:pPr>
            <a:endParaRPr lang="en-IN" sz="3200" dirty="0">
              <a:solidFill>
                <a:schemeClr val="tx1">
                  <a:lumMod val="50000"/>
                </a:schemeClr>
              </a:solidFill>
              <a:effectLst/>
              <a:latin typeface="Montserrat Medium" panose="00000600000000000000" pitchFamily="2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  <a:latin typeface="Montserrat Medium" panose="00000600000000000000" pitchFamily="2" charset="0"/>
                <a:ea typeface="Calibri" panose="020F0502020204030204" pitchFamily="34" charset="0"/>
              </a:rPr>
              <a:t>PROBLEM DEFINITION: -</a:t>
            </a:r>
          </a:p>
          <a:p>
            <a:pPr algn="just">
              <a:lnSpc>
                <a:spcPct val="115000"/>
              </a:lnSpc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  <a:ea typeface="Calibri" panose="020F0502020204030204" pitchFamily="34" charset="0"/>
              </a:rPr>
              <a:t>The Main objective of this Project is </a:t>
            </a:r>
            <a:r>
              <a:rPr lang="en-US" sz="3200" dirty="0">
                <a:latin typeface="Montserrat" pitchFamily="2" charset="77"/>
              </a:rPr>
              <a:t>:-</a:t>
            </a:r>
          </a:p>
          <a:p>
            <a:pPr marL="457200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Develop a predictive model capable of discerning the likelihood of coupon redemption based on number of contextual factors</a:t>
            </a:r>
          </a:p>
          <a:p>
            <a:pPr marL="457200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To create a tool that can assist marketers in optimizing coupon distribution strategies</a:t>
            </a:r>
          </a:p>
        </p:txBody>
      </p:sp>
      <p:sp>
        <p:nvSpPr>
          <p:cNvPr id="43" name="Google Shape;43;p7"/>
          <p:cNvSpPr txBox="1"/>
          <p:nvPr/>
        </p:nvSpPr>
        <p:spPr>
          <a:xfrm>
            <a:off x="158065" y="2392500"/>
            <a:ext cx="14000406" cy="4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Montserrat Medium" panose="00000600000000000000" pitchFamily="2" charset="0"/>
                <a:ea typeface="Calibri" panose="020F0502020204030204" pitchFamily="34" charset="0"/>
              </a:rPr>
              <a:t>PROBLEM SETTING: -</a:t>
            </a:r>
          </a:p>
          <a:p>
            <a:pPr marL="457200" lvl="0" indent="-457200" algn="just">
              <a:lnSpc>
                <a:spcPct val="115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In the realm of marketing strategy, understanding consumer behavior is paramount</a:t>
            </a:r>
          </a:p>
          <a:p>
            <a:pPr marL="457200" indent="-457200" algn="just">
              <a:lnSpc>
                <a:spcPct val="115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The issuance of coupons as an incentive for patronage is a common tactic, but its effectiveness varies widely</a:t>
            </a:r>
          </a:p>
          <a:p>
            <a:pPr marL="457200" indent="-457200" algn="just">
              <a:lnSpc>
                <a:spcPct val="115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tserrat" pitchFamily="2" charset="77"/>
              </a:rPr>
              <a:t>Recognizing the intricate interplay of factors that influence coupon redemption can significantly enhance the efficiency of such campaigns</a:t>
            </a:r>
          </a:p>
        </p:txBody>
      </p:sp>
      <p:cxnSp>
        <p:nvCxnSpPr>
          <p:cNvPr id="44" name="Google Shape;44;p7"/>
          <p:cNvCxnSpPr/>
          <p:nvPr/>
        </p:nvCxnSpPr>
        <p:spPr>
          <a:xfrm>
            <a:off x="158065" y="7839096"/>
            <a:ext cx="143439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" name="Google Shape;45;p7"/>
          <p:cNvGrpSpPr/>
          <p:nvPr/>
        </p:nvGrpSpPr>
        <p:grpSpPr>
          <a:xfrm>
            <a:off x="15639285" y="2030328"/>
            <a:ext cx="8580300" cy="11161500"/>
            <a:chOff x="15579650" y="2150475"/>
            <a:chExt cx="8580300" cy="11161500"/>
          </a:xfrm>
        </p:grpSpPr>
        <p:sp>
          <p:nvSpPr>
            <p:cNvPr id="46" name="Google Shape;46;p7"/>
            <p:cNvSpPr/>
            <p:nvPr/>
          </p:nvSpPr>
          <p:spPr>
            <a:xfrm>
              <a:off x="15579650" y="2150475"/>
              <a:ext cx="8580300" cy="11161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47" name="Google Shape;4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48575" y="3989610"/>
              <a:ext cx="7042438" cy="70424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4247091" y="1042973"/>
            <a:ext cx="15883467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  </a:t>
            </a:r>
            <a:endParaRPr sz="4800" b="1" i="0" u="none" strike="noStrike" cap="none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49664" y="519773"/>
            <a:ext cx="345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" name="Google Shape;64;p8"/>
          <p:cNvCxnSpPr/>
          <p:nvPr/>
        </p:nvCxnSpPr>
        <p:spPr>
          <a:xfrm flipH="1">
            <a:off x="2424430" y="2159873"/>
            <a:ext cx="10200" cy="10617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A5B9D-F63E-DD38-0D82-795547B068E9}"/>
              </a:ext>
            </a:extLst>
          </p:cNvPr>
          <p:cNvSpPr txBox="1"/>
          <p:nvPr/>
        </p:nvSpPr>
        <p:spPr>
          <a:xfrm>
            <a:off x="2981615" y="3436800"/>
            <a:ext cx="205531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The dataset comprises 12,684 entries with 26 columns. The columns represent various aspects of consumer behavior related to coupon redemption</a:t>
            </a:r>
          </a:p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The dataset includes 8 numerical columns (`int64`) and 18 categorical columns (`object`) including the target variable </a:t>
            </a:r>
          </a:p>
          <a:p>
            <a:pPr lvl="2"/>
            <a:endParaRPr lang="en-US" sz="3200" dirty="0">
              <a:latin typeface="Montserrat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FA76C-3AF2-EB8E-EA12-4EF61D0D5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 bwMode="auto">
          <a:xfrm>
            <a:off x="3434747" y="7033883"/>
            <a:ext cx="8975653" cy="54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7081DD-2636-8456-8571-F9F293E52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5"/>
          <a:stretch/>
        </p:blipFill>
        <p:spPr bwMode="auto">
          <a:xfrm>
            <a:off x="13579751" y="7033883"/>
            <a:ext cx="8785680" cy="54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4247091" y="1042973"/>
            <a:ext cx="15883467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METHODS IMPLEMENTED</a:t>
            </a:r>
            <a:endParaRPr sz="4800" b="1" i="0" u="none" strike="noStrike" cap="none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49664" y="519773"/>
            <a:ext cx="345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" name="Google Shape;64;p8"/>
          <p:cNvCxnSpPr/>
          <p:nvPr/>
        </p:nvCxnSpPr>
        <p:spPr>
          <a:xfrm flipH="1">
            <a:off x="2424430" y="2159873"/>
            <a:ext cx="10200" cy="10617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A5B9D-F63E-DD38-0D82-795547B068E9}"/>
              </a:ext>
            </a:extLst>
          </p:cNvPr>
          <p:cNvSpPr txBox="1"/>
          <p:nvPr/>
        </p:nvSpPr>
        <p:spPr>
          <a:xfrm>
            <a:off x="2981615" y="3436800"/>
            <a:ext cx="20553167" cy="913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7">
              <a:lnSpc>
                <a:spcPct val="150000"/>
              </a:lnSpc>
            </a:pPr>
            <a:r>
              <a:rPr lang="en-US" sz="3600" dirty="0">
                <a:latin typeface="Montserrat" pitchFamily="2" charset="77"/>
              </a:rPr>
              <a:t>Data Cleaning</a:t>
            </a:r>
          </a:p>
          <a:p>
            <a:pPr marL="592137" lvl="8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Handling Missing Values</a:t>
            </a:r>
          </a:p>
          <a:p>
            <a:pPr marL="592137" lvl="8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Column Removal</a:t>
            </a:r>
          </a:p>
          <a:p>
            <a:pPr marL="20637" lvl="8">
              <a:lnSpc>
                <a:spcPct val="150000"/>
              </a:lnSpc>
            </a:pPr>
            <a:endParaRPr lang="en-US" sz="3600" dirty="0">
              <a:latin typeface="Montserrat" pitchFamily="2" charset="77"/>
            </a:endParaRPr>
          </a:p>
          <a:p>
            <a:pPr marL="20637" lvl="8">
              <a:lnSpc>
                <a:spcPct val="150000"/>
              </a:lnSpc>
            </a:pPr>
            <a:r>
              <a:rPr lang="en-US" sz="3600" dirty="0">
                <a:latin typeface="Montserrat" pitchFamily="2" charset="77"/>
              </a:rPr>
              <a:t>Feature Engineering</a:t>
            </a:r>
          </a:p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Categorical Variable Encoding </a:t>
            </a:r>
          </a:p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Ordinal Variable Encoding </a:t>
            </a:r>
          </a:p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Age and Occupation Grouping</a:t>
            </a:r>
          </a:p>
          <a:p>
            <a:pPr marL="20637">
              <a:lnSpc>
                <a:spcPct val="150000"/>
              </a:lnSpc>
            </a:pPr>
            <a:endParaRPr lang="en-US" sz="3600" dirty="0">
              <a:latin typeface="Montserrat" pitchFamily="2" charset="77"/>
            </a:endParaRPr>
          </a:p>
          <a:p>
            <a:pPr marL="20637">
              <a:lnSpc>
                <a:spcPct val="150000"/>
              </a:lnSpc>
            </a:pPr>
            <a:r>
              <a:rPr lang="en-US" sz="3600" dirty="0">
                <a:latin typeface="Montserrat" pitchFamily="2" charset="77"/>
              </a:rPr>
              <a:t>Dimension Reduction</a:t>
            </a:r>
          </a:p>
          <a:p>
            <a:pPr marL="457200" indent="-436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Montserrat" pitchFamily="2" charset="77"/>
              </a:rPr>
              <a:t> PCA</a:t>
            </a:r>
          </a:p>
        </p:txBody>
      </p:sp>
    </p:spTree>
    <p:extLst>
      <p:ext uri="{BB962C8B-B14F-4D97-AF65-F5344CB8AC3E}">
        <p14:creationId xmlns:p14="http://schemas.microsoft.com/office/powerpoint/2010/main" val="354688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670128" y="1884570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>
            <a:off x="12505476" y="1312326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4;p8">
            <a:extLst>
              <a:ext uri="{FF2B5EF4-FFF2-40B4-BE49-F238E27FC236}">
                <a16:creationId xmlns:a16="http://schemas.microsoft.com/office/drawing/2014/main" id="{CEB40A76-037E-490E-84AE-E6D769652015}"/>
              </a:ext>
            </a:extLst>
          </p:cNvPr>
          <p:cNvSpPr txBox="1"/>
          <p:nvPr/>
        </p:nvSpPr>
        <p:spPr>
          <a:xfrm>
            <a:off x="7124058" y="592731"/>
            <a:ext cx="11304703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1515"/>
              </a:lnSpc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</a:t>
            </a:r>
          </a:p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8F234-65DA-4C62-1966-13026FBBC3F7}"/>
              </a:ext>
            </a:extLst>
          </p:cNvPr>
          <p:cNvSpPr txBox="1"/>
          <p:nvPr/>
        </p:nvSpPr>
        <p:spPr>
          <a:xfrm>
            <a:off x="12487164" y="8772440"/>
            <a:ext cx="1115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Box Plots for Numerical Features: Depict spread and central tendency.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Visual Summary of Distribution: Highlights outliers and data variability.</a:t>
            </a:r>
          </a:p>
          <a:p>
            <a:pPr algn="just" fontAlgn="base"/>
            <a:br>
              <a:rPr lang="en-US" sz="3200" dirty="0">
                <a:latin typeface="Montserrat" pitchFamily="2" charset="77"/>
              </a:rPr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80B91-1408-83F3-CE89-C59CA9EC25DA}"/>
              </a:ext>
            </a:extLst>
          </p:cNvPr>
          <p:cNvSpPr txBox="1"/>
          <p:nvPr/>
        </p:nvSpPr>
        <p:spPr>
          <a:xfrm>
            <a:off x="670128" y="1983608"/>
            <a:ext cx="2241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  <a:p>
            <a:r>
              <a:rPr lang="en-US" sz="3200" dirty="0">
                <a:latin typeface="Montserrat" pitchFamily="2" charset="77"/>
              </a:rPr>
              <a:t>Class Distribution: Partially balanced dataset with 57% acceptance and 43% rejection class labels.</a:t>
            </a:r>
            <a:br>
              <a:rPr lang="en-US" sz="3200" dirty="0">
                <a:latin typeface="Montserrat" pitchFamily="2" charset="77"/>
              </a:rPr>
            </a:br>
            <a:endParaRPr lang="en-US" sz="3200" dirty="0">
              <a:latin typeface="Montserrat" pitchFamily="2" charset="7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5B4990-A481-1109-39F5-11C0333A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0" y="4812130"/>
            <a:ext cx="11004094" cy="32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A5E79E4-7981-749F-1AF2-BF34849F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631" y="4812130"/>
            <a:ext cx="10723667" cy="32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CB03D6-0D53-8194-81BF-AE8BF9FCB223}"/>
              </a:ext>
            </a:extLst>
          </p:cNvPr>
          <p:cNvSpPr txBox="1"/>
          <p:nvPr/>
        </p:nvSpPr>
        <p:spPr>
          <a:xfrm>
            <a:off x="875270" y="8772440"/>
            <a:ext cx="1054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Count Plots for Categorical Variables: Visualize distributions of weather, marital status, and occupation.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Quick Overview of Category Frequencies: Offers insights into dominant factors within the dataset.</a:t>
            </a:r>
            <a:endParaRPr lang="en-US" dirty="0"/>
          </a:p>
        </p:txBody>
      </p:sp>
      <p:cxnSp>
        <p:nvCxnSpPr>
          <p:cNvPr id="7" name="Google Shape;30;p6">
            <a:extLst>
              <a:ext uri="{FF2B5EF4-FFF2-40B4-BE49-F238E27FC236}">
                <a16:creationId xmlns:a16="http://schemas.microsoft.com/office/drawing/2014/main" id="{DE91B019-80B6-3A38-D73C-35CFC7BDE1C9}"/>
              </a:ext>
            </a:extLst>
          </p:cNvPr>
          <p:cNvCxnSpPr>
            <a:cxnSpLocks/>
          </p:cNvCxnSpPr>
          <p:nvPr/>
        </p:nvCxnSpPr>
        <p:spPr>
          <a:xfrm>
            <a:off x="12297997" y="3811262"/>
            <a:ext cx="75722" cy="850060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670128" y="1884570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>
            <a:off x="12505476" y="1312326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4;p8">
            <a:extLst>
              <a:ext uri="{FF2B5EF4-FFF2-40B4-BE49-F238E27FC236}">
                <a16:creationId xmlns:a16="http://schemas.microsoft.com/office/drawing/2014/main" id="{CEB40A76-037E-490E-84AE-E6D769652015}"/>
              </a:ext>
            </a:extLst>
          </p:cNvPr>
          <p:cNvSpPr txBox="1"/>
          <p:nvPr/>
        </p:nvSpPr>
        <p:spPr>
          <a:xfrm>
            <a:off x="7124058" y="592731"/>
            <a:ext cx="11304703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1515"/>
              </a:lnSpc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</a:t>
            </a:r>
          </a:p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8F234-65DA-4C62-1966-13026FBBC3F7}"/>
              </a:ext>
            </a:extLst>
          </p:cNvPr>
          <p:cNvSpPr txBox="1"/>
          <p:nvPr/>
        </p:nvSpPr>
        <p:spPr>
          <a:xfrm>
            <a:off x="12647670" y="7120413"/>
            <a:ext cx="1105482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Income Distribution Peaks: Observed at levels 2, 3, and 4, showing variations across the income spectrum.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Temperature Categories: Three categories (0, 1, 2) with temperature 2 being the most prevalent.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Age Distribution: Spanning categories 1 to 4, with age 1 having the highest frequency.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B03D6-0D53-8194-81BF-AE8BF9FCB223}"/>
              </a:ext>
            </a:extLst>
          </p:cNvPr>
          <p:cNvSpPr txBox="1"/>
          <p:nvPr/>
        </p:nvSpPr>
        <p:spPr>
          <a:xfrm>
            <a:off x="1182520" y="7044154"/>
            <a:ext cx="105474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Histograms for Numerical Features: Showcases distributions of variables like income, temperature, and age.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Identifying Patterns &amp; Central Tendencies: Crucial for understanding data diversity and ranges.</a:t>
            </a:r>
          </a:p>
          <a:p>
            <a:pPr algn="just" fontAlgn="base"/>
            <a:br>
              <a:rPr lang="en-US" sz="3200" dirty="0">
                <a:latin typeface="Montserrat" pitchFamily="2" charset="77"/>
              </a:rPr>
            </a:br>
            <a:endParaRPr lang="en-US" sz="3200" dirty="0">
              <a:latin typeface="Montserrat" pitchFamily="2" charset="77"/>
            </a:endParaRPr>
          </a:p>
          <a:p>
            <a:pPr algn="just" fontAlgn="base"/>
            <a:br>
              <a:rPr lang="en-US" sz="3200" dirty="0">
                <a:latin typeface="Montserrat" pitchFamily="2" charset="77"/>
              </a:rPr>
            </a:b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58560F2-105E-D093-61E2-94F074EC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36" y="1983256"/>
            <a:ext cx="18811080" cy="46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9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568742" y="1855413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>
            <a:off x="12776410" y="1312326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4;p8">
            <a:extLst>
              <a:ext uri="{FF2B5EF4-FFF2-40B4-BE49-F238E27FC236}">
                <a16:creationId xmlns:a16="http://schemas.microsoft.com/office/drawing/2014/main" id="{CEB40A76-037E-490E-84AE-E6D769652015}"/>
              </a:ext>
            </a:extLst>
          </p:cNvPr>
          <p:cNvSpPr txBox="1"/>
          <p:nvPr/>
        </p:nvSpPr>
        <p:spPr>
          <a:xfrm>
            <a:off x="5674142" y="522529"/>
            <a:ext cx="14204536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</a:t>
            </a:r>
            <a:endParaRPr lang="en-US" sz="4800" b="1" i="0" u="none" strike="noStrike" cap="none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B2E0B-1005-A30A-CB02-6F6D771305AC}"/>
              </a:ext>
            </a:extLst>
          </p:cNvPr>
          <p:cNvSpPr txBox="1"/>
          <p:nvPr/>
        </p:nvSpPr>
        <p:spPr>
          <a:xfrm>
            <a:off x="2528168" y="5408191"/>
            <a:ext cx="11890310" cy="37023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buSzPct val="120000"/>
            </a:pPr>
            <a:r>
              <a:rPr lang="en-US" sz="3200" dirty="0">
                <a:latin typeface="Montserrat"/>
              </a:rPr>
              <a:t>     Machine Learning Models Implemented </a:t>
            </a:r>
            <a:endParaRPr lang="en-US" sz="3200" dirty="0">
              <a:latin typeface="Montserrat" pitchFamily="2" charset="77"/>
            </a:endParaRPr>
          </a:p>
          <a:p>
            <a:pPr marL="1385570" lvl="8" indent="-457200">
              <a:lnSpc>
                <a:spcPct val="150000"/>
              </a:lnSpc>
              <a:buSzPct val="120000"/>
              <a:buFont typeface="Wingdings" pitchFamily="2" charset="2"/>
              <a:buChar char="Ø"/>
            </a:pPr>
            <a:r>
              <a:rPr lang="en-US" sz="3200" dirty="0">
                <a:latin typeface="Montserrat" pitchFamily="2" charset="77"/>
              </a:rPr>
              <a:t>Naïve Bayes </a:t>
            </a:r>
          </a:p>
          <a:p>
            <a:pPr marL="1385570" lvl="8" indent="-457200">
              <a:lnSpc>
                <a:spcPct val="150000"/>
              </a:lnSpc>
              <a:buSzPct val="120000"/>
              <a:buFont typeface="Wingdings" pitchFamily="2" charset="2"/>
              <a:buChar char="Ø"/>
            </a:pPr>
            <a:r>
              <a:rPr lang="en-US" sz="3200" dirty="0">
                <a:latin typeface="Montserrat" pitchFamily="2" charset="77"/>
              </a:rPr>
              <a:t>Logistic Regression </a:t>
            </a:r>
          </a:p>
          <a:p>
            <a:pPr marL="1385570" lvl="8" indent="-457200">
              <a:lnSpc>
                <a:spcPct val="150000"/>
              </a:lnSpc>
              <a:buSzPct val="120000"/>
              <a:buFont typeface="Wingdings" pitchFamily="2" charset="2"/>
              <a:buChar char="Ø"/>
            </a:pPr>
            <a:r>
              <a:rPr lang="en-US" sz="3200" dirty="0">
                <a:latin typeface="Montserrat" pitchFamily="2" charset="77"/>
              </a:rPr>
              <a:t>Neural Networks</a:t>
            </a:r>
          </a:p>
          <a:p>
            <a:pPr marL="1385570" lvl="8" indent="-457200">
              <a:lnSpc>
                <a:spcPct val="150000"/>
              </a:lnSpc>
              <a:buSzPct val="120000"/>
              <a:buFont typeface="Wingdings" pitchFamily="2" charset="2"/>
              <a:buChar char="Ø"/>
            </a:pPr>
            <a:r>
              <a:rPr lang="en-US" sz="3200" dirty="0">
                <a:latin typeface="Montserrat" pitchFamily="2" charset="77"/>
              </a:rPr>
              <a:t>K-Nearest Neighbors (KNN)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30C4E-E3BA-E178-6478-D3DA4CC66086}"/>
              </a:ext>
            </a:extLst>
          </p:cNvPr>
          <p:cNvSpPr txBox="1"/>
          <p:nvPr/>
        </p:nvSpPr>
        <p:spPr>
          <a:xfrm>
            <a:off x="2528168" y="3528232"/>
            <a:ext cx="20459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" pitchFamily="2" charset="77"/>
              </a:rPr>
              <a:t>For this project we will build machine learning models, which will 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be capable of discerning the likelihood of coupon redemption based on number of contextual factors</a:t>
            </a:r>
            <a:endParaRPr lang="en-US" sz="3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677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325710" y="204405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>
            <a:off x="12776410" y="1312326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;p8">
            <a:extLst>
              <a:ext uri="{FF2B5EF4-FFF2-40B4-BE49-F238E27FC236}">
                <a16:creationId xmlns:a16="http://schemas.microsoft.com/office/drawing/2014/main" id="{3AFCD996-0D6D-5DD2-996A-D94E41E50F34}"/>
              </a:ext>
            </a:extLst>
          </p:cNvPr>
          <p:cNvSpPr txBox="1"/>
          <p:nvPr/>
        </p:nvSpPr>
        <p:spPr>
          <a:xfrm>
            <a:off x="5674142" y="375827"/>
            <a:ext cx="14204536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NAIVE BAYES </a:t>
            </a:r>
            <a:endParaRPr lang="en-US" sz="4800" b="1" i="0" u="none" strike="noStrike" cap="none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50886-BC78-EE76-2D7B-A9094E0752A6}"/>
              </a:ext>
            </a:extLst>
          </p:cNvPr>
          <p:cNvSpPr txBox="1"/>
          <p:nvPr/>
        </p:nvSpPr>
        <p:spPr>
          <a:xfrm>
            <a:off x="1493024" y="2368696"/>
            <a:ext cx="175943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Operates on the principle of Bayes' theorem 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Perform probabilistic classification 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Assess the accuracy of the model​</a:t>
            </a:r>
          </a:p>
          <a:p>
            <a:endParaRPr lang="en-US" sz="3200" dirty="0">
              <a:latin typeface="Montserrat" pitchFamily="2" charset="7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7B6A82-E803-FBF6-6644-7D571B82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4" y="5791252"/>
            <a:ext cx="7286759" cy="56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7D625709-BA0B-A09B-52DD-70B9B092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180" y="5999015"/>
            <a:ext cx="5785995" cy="4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325710" y="204405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/>
          <p:cNvCxnSpPr/>
          <p:nvPr/>
        </p:nvCxnSpPr>
        <p:spPr>
          <a:xfrm>
            <a:off x="12776410" y="13123268"/>
            <a:ext cx="102108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;p8">
            <a:extLst>
              <a:ext uri="{FF2B5EF4-FFF2-40B4-BE49-F238E27FC236}">
                <a16:creationId xmlns:a16="http://schemas.microsoft.com/office/drawing/2014/main" id="{3AFCD996-0D6D-5DD2-996A-D94E41E50F34}"/>
              </a:ext>
            </a:extLst>
          </p:cNvPr>
          <p:cNvSpPr txBox="1"/>
          <p:nvPr/>
        </p:nvSpPr>
        <p:spPr>
          <a:xfrm>
            <a:off x="5674142" y="375827"/>
            <a:ext cx="14204536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1515"/>
              </a:lnSpc>
            </a:pPr>
            <a:r>
              <a:rPr lang="en-US" sz="48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EB42F-5056-56B6-5AE4-5FE8AB45E432}"/>
              </a:ext>
            </a:extLst>
          </p:cNvPr>
          <p:cNvSpPr txBox="1"/>
          <p:nvPr/>
        </p:nvSpPr>
        <p:spPr>
          <a:xfrm>
            <a:off x="1839432" y="2339904"/>
            <a:ext cx="168313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Statistical method used for predicting the probability of a binary outcome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Minimized the cost using gradient descent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itchFamily="2" charset="77"/>
              </a:rPr>
              <a:t>Assess the accuracy of the model​​</a:t>
            </a:r>
          </a:p>
          <a:p>
            <a:endParaRPr lang="en-US" sz="3200" dirty="0">
              <a:latin typeface="Montserrat" pitchFamily="2" charset="77"/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FBE0932-BF8F-7D2A-1AF0-18BDEFC3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86" y="6368797"/>
            <a:ext cx="5592313" cy="459598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AFBD5AA-5DA8-9101-3413-43EBE510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772" y="5959803"/>
            <a:ext cx="7316971" cy="57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345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751</Words>
  <Application>Microsoft Office PowerPoint</Application>
  <PresentationFormat>Custom</PresentationFormat>
  <Paragraphs>107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Ankita Shukla</cp:lastModifiedBy>
  <cp:revision>52</cp:revision>
  <dcterms:modified xsi:type="dcterms:W3CDTF">2023-12-09T00:39:19Z</dcterms:modified>
</cp:coreProperties>
</file>