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
      <p:font typeface="EB Garamond SemiBold"/>
      <p:regular r:id="rId20"/>
      <p:bold r:id="rId21"/>
      <p:italic r:id="rId22"/>
      <p:boldItalic r:id="rId23"/>
    </p:embeddedFont>
    <p:embeddedFont>
      <p:font typeface="EB Garamond"/>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BGaramondSemiBold-regular.fntdata"/><Relationship Id="rId22" Type="http://schemas.openxmlformats.org/officeDocument/2006/relationships/font" Target="fonts/EBGaramondSemiBold-italic.fntdata"/><Relationship Id="rId21" Type="http://schemas.openxmlformats.org/officeDocument/2006/relationships/font" Target="fonts/EBGaramondSemiBold-bold.fntdata"/><Relationship Id="rId24" Type="http://schemas.openxmlformats.org/officeDocument/2006/relationships/font" Target="fonts/EBGaramond-regular.fntdata"/><Relationship Id="rId23" Type="http://schemas.openxmlformats.org/officeDocument/2006/relationships/font" Target="fonts/EBGaramondSemiBol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BGaramond-italic.fntdata"/><Relationship Id="rId25" Type="http://schemas.openxmlformats.org/officeDocument/2006/relationships/font" Target="fonts/EBGaramond-bold.fntdata"/><Relationship Id="rId27" Type="http://schemas.openxmlformats.org/officeDocument/2006/relationships/font" Target="fonts/EBGaramon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19" Type="http://schemas.openxmlformats.org/officeDocument/2006/relationships/font" Target="fonts/Lato-boldItalic.fntdata"/><Relationship Id="rId18" Type="http://schemas.openxmlformats.org/officeDocument/2006/relationships/font" Target="fonts/La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c2a37d30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c2a37d30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c2a37d301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c2a37d301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c2a37d301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c2a37d301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c2a37d301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c2a37d301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40611a714a50ff5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0611a714a50ff5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11700" y="744575"/>
            <a:ext cx="8520600" cy="3954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5600" u="sng">
                <a:solidFill>
                  <a:schemeClr val="lt1"/>
                </a:solidFill>
                <a:latin typeface="EB Garamond"/>
                <a:ea typeface="EB Garamond"/>
                <a:cs typeface="EB Garamond"/>
                <a:sym typeface="EB Garamond"/>
              </a:rPr>
              <a:t>How AI is Helpful to Tourism</a:t>
            </a:r>
            <a:endParaRPr b="1" sz="5600" u="sng">
              <a:solidFill>
                <a:schemeClr val="lt1"/>
              </a:solidFill>
              <a:latin typeface="EB Garamond"/>
              <a:ea typeface="EB Garamond"/>
              <a:cs typeface="EB Garamond"/>
              <a:sym typeface="EB Garamond"/>
            </a:endParaRPr>
          </a:p>
          <a:p>
            <a:pPr indent="0" lvl="0" marL="0" rtl="0" algn="l">
              <a:spcBef>
                <a:spcPts val="0"/>
              </a:spcBef>
              <a:spcAft>
                <a:spcPts val="0"/>
              </a:spcAft>
              <a:buNone/>
            </a:pPr>
            <a:r>
              <a:t/>
            </a:r>
            <a:endParaRPr b="1" sz="3600" u="sng">
              <a:solidFill>
                <a:schemeClr val="lt1"/>
              </a:solidFill>
              <a:latin typeface="EB Garamond"/>
              <a:ea typeface="EB Garamond"/>
              <a:cs typeface="EB Garamond"/>
              <a:sym typeface="EB Garamond"/>
            </a:endParaRPr>
          </a:p>
          <a:p>
            <a:pPr indent="0" lvl="0" marL="0" rtl="0" algn="l">
              <a:spcBef>
                <a:spcPts val="0"/>
              </a:spcBef>
              <a:spcAft>
                <a:spcPts val="0"/>
              </a:spcAft>
              <a:buNone/>
            </a:pPr>
            <a:r>
              <a:rPr b="1" lang="en" sz="3600" u="sng">
                <a:solidFill>
                  <a:schemeClr val="lt1"/>
                </a:solidFill>
                <a:latin typeface="EB Garamond"/>
                <a:ea typeface="EB Garamond"/>
                <a:cs typeface="EB Garamond"/>
                <a:sym typeface="EB Garamond"/>
              </a:rPr>
              <a:t>By:</a:t>
            </a:r>
            <a:r>
              <a:rPr b="1" lang="en" sz="3600">
                <a:solidFill>
                  <a:schemeClr val="lt1"/>
                </a:solidFill>
                <a:latin typeface="EB Garamond"/>
                <a:ea typeface="EB Garamond"/>
                <a:cs typeface="EB Garamond"/>
                <a:sym typeface="EB Garamond"/>
              </a:rPr>
              <a:t> Navya,Azmah and Presha</a:t>
            </a:r>
            <a:endParaRPr b="1" sz="3600">
              <a:solidFill>
                <a:schemeClr val="lt1"/>
              </a:solidFill>
              <a:latin typeface="EB Garamond"/>
              <a:ea typeface="EB Garamond"/>
              <a:cs typeface="EB Garamond"/>
              <a:sym typeface="EB Garamond"/>
            </a:endParaRPr>
          </a:p>
          <a:p>
            <a:pPr indent="0" lvl="0" marL="0" rtl="0" algn="l">
              <a:spcBef>
                <a:spcPts val="0"/>
              </a:spcBef>
              <a:spcAft>
                <a:spcPts val="0"/>
              </a:spcAft>
              <a:buNone/>
            </a:pPr>
            <a:r>
              <a:t/>
            </a:r>
            <a:endParaRPr b="1" sz="3600">
              <a:solidFill>
                <a:schemeClr val="lt1"/>
              </a:solidFill>
              <a:latin typeface="EB Garamond"/>
              <a:ea typeface="EB Garamond"/>
              <a:cs typeface="EB Garamond"/>
              <a:sym typeface="EB Garamond"/>
            </a:endParaRPr>
          </a:p>
          <a:p>
            <a:pPr indent="0" lvl="0" marL="0" rtl="0" algn="r">
              <a:spcBef>
                <a:spcPts val="0"/>
              </a:spcBef>
              <a:spcAft>
                <a:spcPts val="0"/>
              </a:spcAft>
              <a:buNone/>
            </a:pPr>
            <a:r>
              <a:t/>
            </a:r>
            <a:endParaRPr b="1" sz="3600">
              <a:solidFill>
                <a:schemeClr val="lt1"/>
              </a:solidFill>
              <a:latin typeface="EB Garamond"/>
              <a:ea typeface="EB Garamond"/>
              <a:cs typeface="EB Garamond"/>
              <a:sym typeface="EB Garamond"/>
            </a:endParaRPr>
          </a:p>
          <a:p>
            <a:pPr indent="0" lvl="0" marL="0" rtl="0" algn="r">
              <a:spcBef>
                <a:spcPts val="0"/>
              </a:spcBef>
              <a:spcAft>
                <a:spcPts val="0"/>
              </a:spcAft>
              <a:buNone/>
            </a:pPr>
            <a:r>
              <a:t/>
            </a:r>
            <a:endParaRPr b="1" sz="3600">
              <a:solidFill>
                <a:schemeClr val="lt1"/>
              </a:solidFill>
              <a:latin typeface="EB Garamond"/>
              <a:ea typeface="EB Garamond"/>
              <a:cs typeface="EB Garamond"/>
              <a:sym typeface="EB Garamond"/>
            </a:endParaRPr>
          </a:p>
          <a:p>
            <a:pPr indent="0" lvl="0" marL="0" rtl="0" algn="l">
              <a:spcBef>
                <a:spcPts val="0"/>
              </a:spcBef>
              <a:spcAft>
                <a:spcPts val="0"/>
              </a:spcAft>
              <a:buNone/>
            </a:pPr>
            <a:r>
              <a:rPr b="1" lang="en" sz="3600">
                <a:solidFill>
                  <a:schemeClr val="lt1"/>
                </a:solidFill>
                <a:latin typeface="EB Garamond"/>
                <a:ea typeface="EB Garamond"/>
                <a:cs typeface="EB Garamond"/>
                <a:sym typeface="EB Garamond"/>
              </a:rPr>
              <a:t>Date: 27/07/’23</a:t>
            </a:r>
            <a:endParaRPr b="1" sz="3600">
              <a:solidFill>
                <a:schemeClr val="lt1"/>
              </a:solidFill>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u="sng">
                <a:latin typeface="EB Garamond SemiBold"/>
                <a:ea typeface="EB Garamond SemiBold"/>
                <a:cs typeface="EB Garamond SemiBold"/>
                <a:sym typeface="EB Garamond SemiBold"/>
              </a:rPr>
              <a:t>How AI changing the Travel Agency</a:t>
            </a:r>
            <a:endParaRPr sz="3600" u="sng">
              <a:latin typeface="EB Garamond SemiBold"/>
              <a:ea typeface="EB Garamond SemiBold"/>
              <a:cs typeface="EB Garamond SemiBold"/>
              <a:sym typeface="EB Garamond SemiBold"/>
            </a:endParaRPr>
          </a:p>
        </p:txBody>
      </p:sp>
      <p:sp>
        <p:nvSpPr>
          <p:cNvPr id="140" name="Google Shape;140;p14"/>
          <p:cNvSpPr txBox="1"/>
          <p:nvPr>
            <p:ph idx="1" type="body"/>
          </p:nvPr>
        </p:nvSpPr>
        <p:spPr>
          <a:xfrm>
            <a:off x="0" y="1307850"/>
            <a:ext cx="9144000" cy="383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Currently, AI has been incorporated into many areas of the travel and tourism industry, making lives easier for travelers around the globe. For instance, there are some widely used forms of AI in airports these days, such as facial recognition systems and airport security scanning devices.</a:t>
            </a:r>
            <a:endParaRPr sz="2000">
              <a:latin typeface="Times New Roman"/>
              <a:ea typeface="Times New Roman"/>
              <a:cs typeface="Times New Roman"/>
              <a:sym typeface="Times New Roman"/>
            </a:endParaRPr>
          </a:p>
          <a:p>
            <a:pPr indent="0" lvl="0" marL="0" rtl="0" algn="l">
              <a:lnSpc>
                <a:spcPct val="180000"/>
              </a:lnSpc>
              <a:spcBef>
                <a:spcPts val="1200"/>
              </a:spcBef>
              <a:spcAft>
                <a:spcPts val="0"/>
              </a:spcAft>
              <a:buNone/>
            </a:pPr>
            <a:r>
              <a:t/>
            </a:r>
            <a:endParaRPr sz="2000">
              <a:latin typeface="Times New Roman"/>
              <a:ea typeface="Times New Roman"/>
              <a:cs typeface="Times New Roman"/>
              <a:sym typeface="Times New Roman"/>
            </a:endParaRPr>
          </a:p>
          <a:p>
            <a:pPr indent="0" lvl="0" marL="0" rtl="0" algn="l">
              <a:lnSpc>
                <a:spcPct val="180000"/>
              </a:lnSpc>
              <a:spcBef>
                <a:spcPts val="1900"/>
              </a:spcBef>
              <a:spcAft>
                <a:spcPts val="0"/>
              </a:spcAft>
              <a:buNone/>
            </a:pPr>
            <a:r>
              <a:t/>
            </a:r>
            <a:endParaRPr sz="2000">
              <a:latin typeface="Times New Roman"/>
              <a:ea typeface="Times New Roman"/>
              <a:cs typeface="Times New Roman"/>
              <a:sym typeface="Times New Roman"/>
            </a:endParaRPr>
          </a:p>
          <a:p>
            <a:pPr indent="0" lvl="0" marL="0" rtl="0" algn="l">
              <a:spcBef>
                <a:spcPts val="1900"/>
              </a:spcBef>
              <a:spcAft>
                <a:spcPts val="1200"/>
              </a:spcAft>
              <a:buNone/>
            </a:pPr>
            <a:r>
              <a:t/>
            </a:r>
            <a:endParaRPr sz="2000">
              <a:latin typeface="Times New Roman"/>
              <a:ea typeface="Times New Roman"/>
              <a:cs typeface="Times New Roman"/>
              <a:sym typeface="Times New Roman"/>
            </a:endParaRPr>
          </a:p>
        </p:txBody>
      </p:sp>
      <p:pic>
        <p:nvPicPr>
          <p:cNvPr id="141" name="Google Shape;141;p14"/>
          <p:cNvPicPr preferRelativeResize="0"/>
          <p:nvPr/>
        </p:nvPicPr>
        <p:blipFill>
          <a:blip r:embed="rId3">
            <a:alphaModFix/>
          </a:blip>
          <a:stretch>
            <a:fillRect/>
          </a:stretch>
        </p:blipFill>
        <p:spPr>
          <a:xfrm>
            <a:off x="0" y="2876700"/>
            <a:ext cx="9144000" cy="2266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0" y="0"/>
            <a:ext cx="9144000" cy="136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600" u="sng">
                <a:latin typeface="EB Garamond"/>
                <a:ea typeface="EB Garamond"/>
                <a:cs typeface="EB Garamond"/>
                <a:sym typeface="EB Garamond"/>
              </a:rPr>
              <a:t>Real Life Examples</a:t>
            </a:r>
            <a:endParaRPr b="1" sz="3600" u="sng">
              <a:latin typeface="EB Garamond"/>
              <a:ea typeface="EB Garamond"/>
              <a:cs typeface="EB Garamond"/>
              <a:sym typeface="EB Garamond"/>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Times New Roman"/>
              <a:buChar char="●"/>
            </a:pPr>
            <a:r>
              <a:rPr b="1" lang="en" sz="2000">
                <a:latin typeface="Times New Roman"/>
                <a:ea typeface="Times New Roman"/>
                <a:cs typeface="Times New Roman"/>
                <a:sym typeface="Times New Roman"/>
              </a:rPr>
              <a:t>AI assistant for Travel Booking</a:t>
            </a:r>
            <a:endParaRPr b="1"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b="1" lang="en" sz="2000">
                <a:latin typeface="Times New Roman"/>
                <a:ea typeface="Times New Roman"/>
                <a:cs typeface="Times New Roman"/>
                <a:sym typeface="Times New Roman"/>
              </a:rPr>
              <a:t>Robots for Face-to-Face Customer Service</a:t>
            </a:r>
            <a:endParaRPr b="1"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b="1" lang="en" sz="2000">
                <a:latin typeface="Times New Roman"/>
                <a:ea typeface="Times New Roman"/>
                <a:cs typeface="Times New Roman"/>
                <a:sym typeface="Times New Roman"/>
              </a:rPr>
              <a:t>AI driven applications for Flight Forecasting</a:t>
            </a:r>
            <a:endParaRPr b="1" sz="2000">
              <a:latin typeface="Times New Roman"/>
              <a:ea typeface="Times New Roman"/>
              <a:cs typeface="Times New Roman"/>
              <a:sym typeface="Times New Roman"/>
            </a:endParaRPr>
          </a:p>
          <a:p>
            <a:pPr indent="-355600" lvl="0" marL="457200" rtl="0" algn="l">
              <a:lnSpc>
                <a:spcPct val="120000"/>
              </a:lnSpc>
              <a:spcBef>
                <a:spcPts val="0"/>
              </a:spcBef>
              <a:spcAft>
                <a:spcPts val="0"/>
              </a:spcAft>
              <a:buSzPts val="2000"/>
              <a:buFont typeface="Times New Roman"/>
              <a:buChar char="●"/>
            </a:pPr>
            <a:r>
              <a:rPr b="1" lang="en" sz="2000">
                <a:latin typeface="Times New Roman"/>
                <a:ea typeface="Times New Roman"/>
                <a:cs typeface="Times New Roman"/>
                <a:sym typeface="Times New Roman"/>
              </a:rPr>
              <a:t>Data Analytics To Identify Valuable Insights </a:t>
            </a:r>
            <a:endParaRPr b="1" sz="2000">
              <a:latin typeface="Times New Roman"/>
              <a:ea typeface="Times New Roman"/>
              <a:cs typeface="Times New Roman"/>
              <a:sym typeface="Times New Roman"/>
            </a:endParaRPr>
          </a:p>
          <a:p>
            <a:pPr indent="-355600" lvl="0" marL="457200" rtl="0" algn="l">
              <a:lnSpc>
                <a:spcPct val="120000"/>
              </a:lnSpc>
              <a:spcBef>
                <a:spcPts val="0"/>
              </a:spcBef>
              <a:spcAft>
                <a:spcPts val="0"/>
              </a:spcAft>
              <a:buSzPts val="2000"/>
              <a:buFont typeface="Times New Roman"/>
              <a:buChar char="●"/>
            </a:pPr>
            <a:r>
              <a:rPr b="1" lang="en" sz="2000">
                <a:latin typeface="Times New Roman"/>
                <a:ea typeface="Times New Roman"/>
                <a:cs typeface="Times New Roman"/>
                <a:sym typeface="Times New Roman"/>
              </a:rPr>
              <a:t>Sentiment Analysis Through Social Media</a:t>
            </a:r>
            <a:endParaRPr b="1" sz="2000">
              <a:latin typeface="Times New Roman"/>
              <a:ea typeface="Times New Roman"/>
              <a:cs typeface="Times New Roman"/>
              <a:sym typeface="Times New Roman"/>
            </a:endParaRPr>
          </a:p>
          <a:p>
            <a:pPr indent="-355600" lvl="0" marL="457200" rtl="0" algn="l">
              <a:lnSpc>
                <a:spcPct val="120000"/>
              </a:lnSpc>
              <a:spcBef>
                <a:spcPts val="0"/>
              </a:spcBef>
              <a:spcAft>
                <a:spcPts val="0"/>
              </a:spcAft>
              <a:buSzPts val="2000"/>
              <a:buFont typeface="Times New Roman"/>
              <a:buChar char="●"/>
            </a:pPr>
            <a:r>
              <a:rPr b="1" lang="en" sz="2000">
                <a:latin typeface="Times New Roman"/>
                <a:ea typeface="Times New Roman"/>
                <a:cs typeface="Times New Roman"/>
                <a:sym typeface="Times New Roman"/>
              </a:rPr>
              <a:t>Smart Baggage Handling </a:t>
            </a:r>
            <a:endParaRPr b="1" sz="2000">
              <a:latin typeface="Times New Roman"/>
              <a:ea typeface="Times New Roman"/>
              <a:cs typeface="Times New Roman"/>
              <a:sym typeface="Times New Roman"/>
            </a:endParaRPr>
          </a:p>
          <a:p>
            <a:pPr indent="0" lvl="0" marL="0" rtl="0" algn="l">
              <a:spcBef>
                <a:spcPts val="8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0" y="0"/>
            <a:ext cx="9144000" cy="1307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600" u="sng">
                <a:latin typeface="EB Garamond"/>
                <a:ea typeface="EB Garamond"/>
                <a:cs typeface="EB Garamond"/>
                <a:sym typeface="EB Garamond"/>
              </a:rPr>
              <a:t>Advantages and Disadvantages</a:t>
            </a:r>
            <a:endParaRPr b="1" sz="3600" u="sng">
              <a:latin typeface="EB Garamond"/>
              <a:ea typeface="EB Garamond"/>
              <a:cs typeface="EB Garamond"/>
              <a:sym typeface="EB Garamond"/>
            </a:endParaRPr>
          </a:p>
        </p:txBody>
      </p:sp>
      <p:sp>
        <p:nvSpPr>
          <p:cNvPr id="153" name="Google Shape;153;p16"/>
          <p:cNvSpPr txBox="1"/>
          <p:nvPr/>
        </p:nvSpPr>
        <p:spPr>
          <a:xfrm>
            <a:off x="-100" y="748050"/>
            <a:ext cx="9144000" cy="44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solidFill>
                  <a:srgbClr val="FFFFFF"/>
                </a:solidFill>
                <a:latin typeface="Times New Roman"/>
                <a:ea typeface="Times New Roman"/>
                <a:cs typeface="Times New Roman"/>
                <a:sym typeface="Times New Roman"/>
              </a:rPr>
              <a:t>Advantages</a:t>
            </a:r>
            <a:endParaRPr b="1" sz="2000" u="sng">
              <a:solidFill>
                <a:srgbClr val="FFFFFF"/>
              </a:solidFill>
              <a:latin typeface="Times New Roman"/>
              <a:ea typeface="Times New Roman"/>
              <a:cs typeface="Times New Roman"/>
              <a:sym typeface="Times New Roman"/>
            </a:endParaRPr>
          </a:p>
          <a:p>
            <a:pPr indent="-349250" lvl="0" marL="457200" rtl="0" algn="l">
              <a:spcBef>
                <a:spcPts val="0"/>
              </a:spcBef>
              <a:spcAft>
                <a:spcPts val="0"/>
              </a:spcAft>
              <a:buClr>
                <a:srgbClr val="FFFFFF"/>
              </a:buClr>
              <a:buSzPts val="1900"/>
              <a:buFont typeface="Times New Roman"/>
              <a:buChar char="●"/>
            </a:pPr>
            <a:r>
              <a:rPr b="1" lang="en" sz="1900">
                <a:solidFill>
                  <a:srgbClr val="FFFFFF"/>
                </a:solidFill>
                <a:latin typeface="Times New Roman"/>
                <a:ea typeface="Times New Roman"/>
                <a:cs typeface="Times New Roman"/>
                <a:sym typeface="Times New Roman"/>
              </a:rPr>
              <a:t>Customized Travel Planning</a:t>
            </a:r>
            <a:endParaRPr b="1" sz="1900">
              <a:solidFill>
                <a:srgbClr val="FFFFFF"/>
              </a:solidFill>
              <a:latin typeface="Times New Roman"/>
              <a:ea typeface="Times New Roman"/>
              <a:cs typeface="Times New Roman"/>
              <a:sym typeface="Times New Roman"/>
            </a:endParaRPr>
          </a:p>
          <a:p>
            <a:pPr indent="-349250" lvl="0" marL="457200" rtl="0" algn="l">
              <a:spcBef>
                <a:spcPts val="0"/>
              </a:spcBef>
              <a:spcAft>
                <a:spcPts val="0"/>
              </a:spcAft>
              <a:buClr>
                <a:srgbClr val="FFFFFF"/>
              </a:buClr>
              <a:buSzPts val="1900"/>
              <a:buFont typeface="Times New Roman"/>
              <a:buChar char="●"/>
            </a:pPr>
            <a:r>
              <a:rPr b="1" lang="en" sz="1900">
                <a:solidFill>
                  <a:srgbClr val="FFFFFF"/>
                </a:solidFill>
                <a:latin typeface="Times New Roman"/>
                <a:ea typeface="Times New Roman"/>
                <a:cs typeface="Times New Roman"/>
                <a:sym typeface="Times New Roman"/>
              </a:rPr>
              <a:t>Online Customer Service with Chatbots</a:t>
            </a:r>
            <a:endParaRPr b="1" sz="1900">
              <a:solidFill>
                <a:srgbClr val="FFFFFF"/>
              </a:solidFill>
              <a:latin typeface="Times New Roman"/>
              <a:ea typeface="Times New Roman"/>
              <a:cs typeface="Times New Roman"/>
              <a:sym typeface="Times New Roman"/>
            </a:endParaRPr>
          </a:p>
          <a:p>
            <a:pPr indent="-349250" lvl="0" marL="457200" rtl="0" algn="l">
              <a:spcBef>
                <a:spcPts val="0"/>
              </a:spcBef>
              <a:spcAft>
                <a:spcPts val="0"/>
              </a:spcAft>
              <a:buClr>
                <a:srgbClr val="FFFFFF"/>
              </a:buClr>
              <a:buSzPts val="1900"/>
              <a:buFont typeface="Times New Roman"/>
              <a:buChar char="●"/>
            </a:pPr>
            <a:r>
              <a:rPr b="1" lang="en" sz="1900">
                <a:solidFill>
                  <a:srgbClr val="FFFFFF"/>
                </a:solidFill>
                <a:latin typeface="Times New Roman"/>
                <a:ea typeface="Times New Roman"/>
                <a:cs typeface="Times New Roman"/>
                <a:sym typeface="Times New Roman"/>
              </a:rPr>
              <a:t>Data Analysis and Processing</a:t>
            </a:r>
            <a:endParaRPr b="1" sz="1900">
              <a:solidFill>
                <a:srgbClr val="FFFFFF"/>
              </a:solidFill>
              <a:latin typeface="Times New Roman"/>
              <a:ea typeface="Times New Roman"/>
              <a:cs typeface="Times New Roman"/>
              <a:sym typeface="Times New Roman"/>
            </a:endParaRPr>
          </a:p>
          <a:p>
            <a:pPr indent="-349250" lvl="0" marL="457200" rtl="0" algn="l">
              <a:spcBef>
                <a:spcPts val="0"/>
              </a:spcBef>
              <a:spcAft>
                <a:spcPts val="0"/>
              </a:spcAft>
              <a:buClr>
                <a:srgbClr val="FFFFFF"/>
              </a:buClr>
              <a:buSzPts val="1900"/>
              <a:buFont typeface="Times New Roman"/>
              <a:buChar char="●"/>
            </a:pPr>
            <a:r>
              <a:rPr b="1" lang="en" sz="1900">
                <a:solidFill>
                  <a:srgbClr val="FFFFFF"/>
                </a:solidFill>
                <a:latin typeface="Times New Roman"/>
                <a:ea typeface="Times New Roman"/>
                <a:cs typeface="Times New Roman"/>
                <a:sym typeface="Times New Roman"/>
              </a:rPr>
              <a:t>Intelligent Baggage Handling</a:t>
            </a:r>
            <a:endParaRPr b="1" sz="1900">
              <a:solidFill>
                <a:srgbClr val="FFFFFF"/>
              </a:solidFill>
              <a:latin typeface="Times New Roman"/>
              <a:ea typeface="Times New Roman"/>
              <a:cs typeface="Times New Roman"/>
              <a:sym typeface="Times New Roman"/>
            </a:endParaRPr>
          </a:p>
          <a:p>
            <a:pPr indent="-349250" lvl="0" marL="457200" rtl="0" algn="l">
              <a:spcBef>
                <a:spcPts val="0"/>
              </a:spcBef>
              <a:spcAft>
                <a:spcPts val="0"/>
              </a:spcAft>
              <a:buClr>
                <a:srgbClr val="FFFFFF"/>
              </a:buClr>
              <a:buSzPts val="1900"/>
              <a:buFont typeface="Times New Roman"/>
              <a:buChar char="●"/>
            </a:pPr>
            <a:r>
              <a:rPr b="1" lang="en" sz="1900">
                <a:solidFill>
                  <a:srgbClr val="FFFFFF"/>
                </a:solidFill>
                <a:latin typeface="Times New Roman"/>
                <a:ea typeface="Times New Roman"/>
                <a:cs typeface="Times New Roman"/>
                <a:sym typeface="Times New Roman"/>
              </a:rPr>
              <a:t>Facial Recognition</a:t>
            </a:r>
            <a:endParaRPr b="1" sz="1900">
              <a:solidFill>
                <a:srgbClr val="FFFFFF"/>
              </a:solidFill>
              <a:latin typeface="Times New Roman"/>
              <a:ea typeface="Times New Roman"/>
              <a:cs typeface="Times New Roman"/>
              <a:sym typeface="Times New Roman"/>
            </a:endParaRPr>
          </a:p>
          <a:p>
            <a:pPr indent="-349250" lvl="0" marL="457200" rtl="0" algn="l">
              <a:spcBef>
                <a:spcPts val="0"/>
              </a:spcBef>
              <a:spcAft>
                <a:spcPts val="0"/>
              </a:spcAft>
              <a:buClr>
                <a:srgbClr val="FFFFFF"/>
              </a:buClr>
              <a:buSzPts val="1900"/>
              <a:buFont typeface="Times New Roman"/>
              <a:buChar char="●"/>
            </a:pPr>
            <a:r>
              <a:rPr b="1" lang="en" sz="1900">
                <a:solidFill>
                  <a:srgbClr val="FFFFFF"/>
                </a:solidFill>
                <a:latin typeface="Times New Roman"/>
                <a:ea typeface="Times New Roman"/>
                <a:cs typeface="Times New Roman"/>
                <a:sym typeface="Times New Roman"/>
              </a:rPr>
              <a:t>Dynamic Pricing</a:t>
            </a:r>
            <a:endParaRPr b="1" sz="19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b="1" sz="19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b="1" lang="en" sz="1900" u="sng">
                <a:solidFill>
                  <a:srgbClr val="FFFFFF"/>
                </a:solidFill>
                <a:latin typeface="Times New Roman"/>
                <a:ea typeface="Times New Roman"/>
                <a:cs typeface="Times New Roman"/>
                <a:sym typeface="Times New Roman"/>
              </a:rPr>
              <a:t>Disadvantages</a:t>
            </a:r>
            <a:endParaRPr b="1" sz="1900" u="sng">
              <a:solidFill>
                <a:srgbClr val="FFFFFF"/>
              </a:solidFill>
              <a:latin typeface="Times New Roman"/>
              <a:ea typeface="Times New Roman"/>
              <a:cs typeface="Times New Roman"/>
              <a:sym typeface="Times New Roman"/>
            </a:endParaRPr>
          </a:p>
          <a:p>
            <a:pPr indent="-349250" lvl="0" marL="457200" rtl="0" algn="l">
              <a:spcBef>
                <a:spcPts val="0"/>
              </a:spcBef>
              <a:spcAft>
                <a:spcPts val="0"/>
              </a:spcAft>
              <a:buClr>
                <a:schemeClr val="lt1"/>
              </a:buClr>
              <a:buSzPts val="1900"/>
              <a:buFont typeface="Times New Roman"/>
              <a:buChar char="●"/>
            </a:pPr>
            <a:r>
              <a:rPr b="1" lang="en" sz="1900">
                <a:solidFill>
                  <a:schemeClr val="lt1"/>
                </a:solidFill>
                <a:latin typeface="Times New Roman"/>
                <a:ea typeface="Times New Roman"/>
                <a:cs typeface="Times New Roman"/>
                <a:sym typeface="Times New Roman"/>
              </a:rPr>
              <a:t>Cost and ROI</a:t>
            </a:r>
            <a:endParaRPr b="1" sz="1900">
              <a:solidFill>
                <a:schemeClr val="lt1"/>
              </a:solidFill>
              <a:latin typeface="Times New Roman"/>
              <a:ea typeface="Times New Roman"/>
              <a:cs typeface="Times New Roman"/>
              <a:sym typeface="Times New Roman"/>
            </a:endParaRPr>
          </a:p>
          <a:p>
            <a:pPr indent="-349250" lvl="0" marL="457200" rtl="0" algn="l">
              <a:lnSpc>
                <a:spcPct val="125000"/>
              </a:lnSpc>
              <a:spcBef>
                <a:spcPts val="0"/>
              </a:spcBef>
              <a:spcAft>
                <a:spcPts val="0"/>
              </a:spcAft>
              <a:buClr>
                <a:schemeClr val="lt1"/>
              </a:buClr>
              <a:buSzPts val="1900"/>
              <a:buFont typeface="Times New Roman"/>
              <a:buChar char="●"/>
            </a:pPr>
            <a:r>
              <a:rPr b="1" lang="en" sz="1900">
                <a:solidFill>
                  <a:schemeClr val="lt1"/>
                </a:solidFill>
                <a:latin typeface="Times New Roman"/>
                <a:ea typeface="Times New Roman"/>
                <a:cs typeface="Times New Roman"/>
                <a:sym typeface="Times New Roman"/>
              </a:rPr>
              <a:t>Integration with existing systems</a:t>
            </a:r>
            <a:endParaRPr b="1" sz="1900">
              <a:solidFill>
                <a:schemeClr val="lt1"/>
              </a:solidFill>
              <a:latin typeface="Times New Roman"/>
              <a:ea typeface="Times New Roman"/>
              <a:cs typeface="Times New Roman"/>
              <a:sym typeface="Times New Roman"/>
            </a:endParaRPr>
          </a:p>
          <a:p>
            <a:pPr indent="-349250" lvl="0" marL="457200" rtl="0" algn="l">
              <a:lnSpc>
                <a:spcPct val="125000"/>
              </a:lnSpc>
              <a:spcBef>
                <a:spcPts val="0"/>
              </a:spcBef>
              <a:spcAft>
                <a:spcPts val="0"/>
              </a:spcAft>
              <a:buClr>
                <a:schemeClr val="lt1"/>
              </a:buClr>
              <a:buSzPts val="1900"/>
              <a:buFont typeface="Times New Roman"/>
              <a:buChar char="●"/>
            </a:pPr>
            <a:r>
              <a:rPr b="1" lang="en" sz="1900">
                <a:solidFill>
                  <a:schemeClr val="lt1"/>
                </a:solidFill>
                <a:latin typeface="Times New Roman"/>
                <a:ea typeface="Times New Roman"/>
                <a:cs typeface="Times New Roman"/>
                <a:sym typeface="Times New Roman"/>
              </a:rPr>
              <a:t>Ethics and privacy</a:t>
            </a:r>
            <a:endParaRPr b="1" sz="1900">
              <a:solidFill>
                <a:schemeClr val="lt1"/>
              </a:solidFill>
              <a:latin typeface="Times New Roman"/>
              <a:ea typeface="Times New Roman"/>
              <a:cs typeface="Times New Roman"/>
              <a:sym typeface="Times New Roman"/>
            </a:endParaRPr>
          </a:p>
          <a:p>
            <a:pPr indent="-349250" lvl="0" marL="457200" rtl="0" algn="l">
              <a:lnSpc>
                <a:spcPct val="125000"/>
              </a:lnSpc>
              <a:spcBef>
                <a:spcPts val="0"/>
              </a:spcBef>
              <a:spcAft>
                <a:spcPts val="0"/>
              </a:spcAft>
              <a:buClr>
                <a:schemeClr val="lt1"/>
              </a:buClr>
              <a:buSzPts val="1900"/>
              <a:buFont typeface="Times New Roman"/>
              <a:buChar char="●"/>
            </a:pPr>
            <a:r>
              <a:rPr b="1" lang="en" sz="1900">
                <a:solidFill>
                  <a:schemeClr val="lt1"/>
                </a:solidFill>
                <a:latin typeface="Times New Roman"/>
                <a:ea typeface="Times New Roman"/>
                <a:cs typeface="Times New Roman"/>
                <a:sym typeface="Times New Roman"/>
              </a:rPr>
              <a:t>Adoption and resistance</a:t>
            </a:r>
            <a:endParaRPr b="1" sz="1900">
              <a:solidFill>
                <a:schemeClr val="lt1"/>
              </a:solidFill>
              <a:latin typeface="Times New Roman"/>
              <a:ea typeface="Times New Roman"/>
              <a:cs typeface="Times New Roman"/>
              <a:sym typeface="Times New Roman"/>
            </a:endParaRPr>
          </a:p>
          <a:p>
            <a:pPr indent="-349250" lvl="0" marL="457200" rtl="0" algn="l">
              <a:lnSpc>
                <a:spcPct val="125000"/>
              </a:lnSpc>
              <a:spcBef>
                <a:spcPts val="0"/>
              </a:spcBef>
              <a:spcAft>
                <a:spcPts val="0"/>
              </a:spcAft>
              <a:buClr>
                <a:schemeClr val="lt1"/>
              </a:buClr>
              <a:buSzPts val="1900"/>
              <a:buFont typeface="Times New Roman"/>
              <a:buChar char="●"/>
            </a:pPr>
            <a:r>
              <a:rPr b="1" lang="en" sz="1900">
                <a:solidFill>
                  <a:schemeClr val="lt1"/>
                </a:solidFill>
                <a:latin typeface="Times New Roman"/>
                <a:ea typeface="Times New Roman"/>
                <a:cs typeface="Times New Roman"/>
                <a:sym typeface="Times New Roman"/>
              </a:rPr>
              <a:t>Maintaining and upgrading systems</a:t>
            </a:r>
            <a:endParaRPr b="1" sz="1900">
              <a:solidFill>
                <a:schemeClr val="lt1"/>
              </a:solidFill>
              <a:latin typeface="Times New Roman"/>
              <a:ea typeface="Times New Roman"/>
              <a:cs typeface="Times New Roman"/>
              <a:sym typeface="Times New Roman"/>
            </a:endParaRPr>
          </a:p>
          <a:p>
            <a:pPr indent="0" lvl="0" marL="457200" rtl="0" algn="l">
              <a:lnSpc>
                <a:spcPct val="125000"/>
              </a:lnSpc>
              <a:spcBef>
                <a:spcPts val="1200"/>
              </a:spcBef>
              <a:spcAft>
                <a:spcPts val="0"/>
              </a:spcAft>
              <a:buNone/>
            </a:pPr>
            <a:r>
              <a:t/>
            </a:r>
            <a:endParaRPr b="1" sz="1900">
              <a:solidFill>
                <a:srgbClr val="19232D"/>
              </a:solidFill>
              <a:highlight>
                <a:srgbClr val="FFFFFF"/>
              </a:highlight>
            </a:endParaRPr>
          </a:p>
          <a:p>
            <a:pPr indent="-298450" lvl="0" marL="457200" rtl="0" algn="l">
              <a:lnSpc>
                <a:spcPct val="115000"/>
              </a:lnSpc>
              <a:spcBef>
                <a:spcPts val="1200"/>
              </a:spcBef>
              <a:spcAft>
                <a:spcPts val="0"/>
              </a:spcAft>
              <a:buSzPts val="1100"/>
              <a:buChar char="●"/>
            </a:pPr>
            <a:r>
              <a:t/>
            </a:r>
            <a:endParaRPr sz="1100"/>
          </a:p>
          <a:p>
            <a:pPr indent="0" lvl="0" marL="0" rtl="0" algn="l">
              <a:lnSpc>
                <a:spcPct val="125000"/>
              </a:lnSpc>
              <a:spcBef>
                <a:spcPts val="1200"/>
              </a:spcBef>
              <a:spcAft>
                <a:spcPts val="0"/>
              </a:spcAft>
              <a:buNone/>
            </a:pPr>
            <a:r>
              <a:t/>
            </a:r>
            <a:endParaRPr b="1" sz="1300">
              <a:solidFill>
                <a:srgbClr val="19232D"/>
              </a:solidFill>
              <a:highlight>
                <a:srgbClr val="FFFFFF"/>
              </a:highlight>
            </a:endParaRPr>
          </a:p>
          <a:p>
            <a:pPr indent="0" lvl="0" marL="457200" rtl="0" algn="l">
              <a:spcBef>
                <a:spcPts val="1200"/>
              </a:spcBef>
              <a:spcAft>
                <a:spcPts val="0"/>
              </a:spcAft>
              <a:buNone/>
            </a:pPr>
            <a:r>
              <a:t/>
            </a:r>
            <a:endParaRPr b="1" sz="1300">
              <a:solidFill>
                <a:srgbClr val="19232D"/>
              </a:solidFill>
              <a:highlight>
                <a:srgbClr val="FFFFFF"/>
              </a:highlight>
            </a:endParaRPr>
          </a:p>
          <a:p>
            <a:pPr indent="0" lvl="0" marL="0" rtl="0" algn="l">
              <a:spcBef>
                <a:spcPts val="0"/>
              </a:spcBef>
              <a:spcAft>
                <a:spcPts val="0"/>
              </a:spcAft>
              <a:buNone/>
            </a:pPr>
            <a:r>
              <a:t/>
            </a:r>
            <a:endParaRPr b="1" sz="1300">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0" y="0"/>
            <a:ext cx="9144000" cy="1308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800" u="sng">
                <a:latin typeface="EB Garamond SemiBold"/>
                <a:ea typeface="EB Garamond SemiBold"/>
                <a:cs typeface="EB Garamond SemiBold"/>
                <a:sym typeface="EB Garamond SemiBold"/>
              </a:rPr>
              <a:t>Conclusion</a:t>
            </a:r>
            <a:endParaRPr sz="4800" u="sng">
              <a:latin typeface="EB Garamond SemiBold"/>
              <a:ea typeface="EB Garamond SemiBold"/>
              <a:cs typeface="EB Garamond SemiBold"/>
              <a:sym typeface="EB Garamond SemiBold"/>
            </a:endParaRPr>
          </a:p>
        </p:txBody>
      </p:sp>
      <p:sp>
        <p:nvSpPr>
          <p:cNvPr id="159" name="Google Shape;159;p17"/>
          <p:cNvSpPr txBox="1"/>
          <p:nvPr>
            <p:ph idx="1" type="body"/>
          </p:nvPr>
        </p:nvSpPr>
        <p:spPr>
          <a:xfrm>
            <a:off x="0" y="960600"/>
            <a:ext cx="9144000" cy="4182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3000">
                <a:latin typeface="Arial"/>
                <a:ea typeface="Arial"/>
                <a:cs typeface="Arial"/>
                <a:sym typeface="Arial"/>
              </a:rPr>
              <a:t>I</a:t>
            </a:r>
            <a:r>
              <a:rPr lang="en" sz="3000">
                <a:latin typeface="Times New Roman"/>
                <a:ea typeface="Times New Roman"/>
                <a:cs typeface="Times New Roman"/>
                <a:sym typeface="Times New Roman"/>
              </a:rPr>
              <a:t>n Conclusion, the travel and tourism industry has seen a surge of AI applications on every spectrum. In this article, we have discussed some popular applications of AI and how they operate. As discussed, be it by air or sea, there are potential ways passengers and travel companies can utilize AI to make the journey an efficient and smooth one while maintaining customer satisfaction at a higher level.</a:t>
            </a:r>
            <a:endParaRPr sz="31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0" y="723225"/>
            <a:ext cx="9144000" cy="3671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i="1" lang="en" sz="9600" u="sng">
                <a:latin typeface="EB Garamond"/>
                <a:ea typeface="EB Garamond"/>
                <a:cs typeface="EB Garamond"/>
                <a:sym typeface="EB Garamond"/>
              </a:rPr>
              <a:t>Thank You</a:t>
            </a:r>
            <a:endParaRPr b="1" i="1" sz="9600" u="sng">
              <a:latin typeface="EB Garamond"/>
              <a:ea typeface="EB Garamond"/>
              <a:cs typeface="EB Garamond"/>
              <a:sym typeface="EB Garamond"/>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