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T Octosquares Compressed" charset="1" panose="02010001040000080307"/>
      <p:regular r:id="rId19"/>
    </p:embeddedFont>
    <p:embeddedFont>
      <p:font typeface="Open Sans" charset="1" panose="00000000000000000000"/>
      <p:regular r:id="rId20"/>
    </p:embeddedFont>
    <p:embeddedFont>
      <p:font typeface="Open Sans Bold" charset="1" panose="00000000000000000000"/>
      <p:regular r:id="rId21"/>
    </p:embeddedFont>
    <p:embeddedFont>
      <p:font typeface="Poppins" charset="1" panose="00000500000000000000"/>
      <p:regular r:id="rId25"/>
    </p:embeddedFont>
    <p:embeddedFont>
      <p:font typeface="TT Octosquares Compressed Bold" charset="1" panose="02010001040000080307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Medicine: It’s used to predict the probability of a patient having a certain disease based on their medical history and demographics.</a:t>
            </a:r>
          </a:p>
          <a:p>
            <a:r>
              <a:rPr lang="en-US"/>
              <a:t/>
            </a:r>
          </a:p>
          <a:p>
            <a:r>
              <a:rPr lang="en-US"/>
              <a:t>2. Gaming: To predict player retention or in-game purchases.</a:t>
            </a:r>
          </a:p>
          <a:p>
            <a:r>
              <a:rPr lang="en-US"/>
              <a:t/>
            </a:r>
          </a:p>
          <a:p>
            <a:r>
              <a:rPr lang="en-US"/>
              <a:t>3. Hotel Booking: Predicting the likelihood of a booking cancellation.</a:t>
            </a:r>
          </a:p>
          <a:p>
            <a:r>
              <a:rPr lang="en-US"/>
              <a:t/>
            </a:r>
          </a:p>
          <a:p>
            <a:r>
              <a:rPr lang="en-US"/>
              <a:t>4. Credit Scoring: Financial companies use logistic regression for predictive models to determine creditworthiness.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www.analyticsvidhya.com/blog/2022/12/sigmoid-function-derivative-and-working-mechanism/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61681" y="1824480"/>
            <a:ext cx="10164638" cy="629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LOGISTIC REGRESSION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7127" y="1550254"/>
            <a:ext cx="11234623" cy="5350507"/>
          </a:xfrm>
          <a:custGeom>
            <a:avLst/>
            <a:gdLst/>
            <a:ahLst/>
            <a:cxnLst/>
            <a:rect r="r" b="b" t="t" l="l"/>
            <a:pathLst>
              <a:path h="5350507" w="11234623">
                <a:moveTo>
                  <a:pt x="0" y="0"/>
                </a:moveTo>
                <a:lnTo>
                  <a:pt x="11234623" y="0"/>
                </a:lnTo>
                <a:lnTo>
                  <a:pt x="11234623" y="5350508"/>
                </a:lnTo>
                <a:lnTo>
                  <a:pt x="0" y="5350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52309" y="537527"/>
            <a:ext cx="11833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CODE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69481" y="6805512"/>
            <a:ext cx="112951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8. EVALUATE MODEL PERFORMANCE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7121" y="2689845"/>
            <a:ext cx="14922329" cy="2776542"/>
          </a:xfrm>
          <a:custGeom>
            <a:avLst/>
            <a:gdLst/>
            <a:ahLst/>
            <a:cxnLst/>
            <a:rect r="r" b="b" t="t" l="l"/>
            <a:pathLst>
              <a:path h="2776542" w="14922329">
                <a:moveTo>
                  <a:pt x="0" y="0"/>
                </a:moveTo>
                <a:lnTo>
                  <a:pt x="14922329" y="0"/>
                </a:lnTo>
                <a:lnTo>
                  <a:pt x="14922329" y="2776543"/>
                </a:lnTo>
                <a:lnTo>
                  <a:pt x="0" y="2776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52309" y="537527"/>
            <a:ext cx="11833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CODE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957549" y="-1212040"/>
            <a:ext cx="2669523" cy="3799826"/>
            <a:chOff x="0" y="0"/>
            <a:chExt cx="703084" cy="10007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3084" cy="1000777"/>
            </a:xfrm>
            <a:custGeom>
              <a:avLst/>
              <a:gdLst/>
              <a:ahLst/>
              <a:cxnLst/>
              <a:rect r="r" b="b" t="t" l="l"/>
              <a:pathLst>
                <a:path h="1000777" w="703084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328626" y="857250"/>
            <a:ext cx="5630748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CONCLUSION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93820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589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3478008"/>
            <a:ext cx="16230600" cy="249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is a statistical method used for binary classification that can extend to multiclass classification via techniques like one-vs-rest (OvR) or multinomial logistic regression. It utilizes the sigmoid function to model the probability of a binary outcome, offering a probability score between 0 and 1. Logistic regression models are widely applied in fields such as medicine, finance, and social sciences for risk assessment, odds prediction, and more.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713355"/>
            <a:ext cx="16230600" cy="20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main challenges and limitations of logistic regression include its assumption of linearity between the dependent variable and the independent variables, difficulty in handling non-linear relationships without transformation or adding interaction terms, and its reliance on large sample sizes for stable results. Despite these challenges, logistic regression remains a popular choice due to its simplicity, interpretability, and efficiency in cases where its assumptions hold true.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61681" y="3220694"/>
            <a:ext cx="10164638" cy="346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366347" y="6590377"/>
            <a:ext cx="355530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BY - NAVYA SHAH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86140" y="5369868"/>
            <a:ext cx="3310410" cy="4917132"/>
            <a:chOff x="0" y="0"/>
            <a:chExt cx="4275074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5655741" y="0"/>
            <a:ext cx="3310410" cy="4917132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549877" y="2632193"/>
            <a:ext cx="5571200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INTRODUCTION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54987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01499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480118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549877" y="4937433"/>
            <a:ext cx="5248449" cy="123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is a supervised machine learning algorithm used for classification tasks where the goal is to predict the probability that an instance belongs to a given class or not. Logistic regression is a statistical algorithm which analyze the relationship between two data factors.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49877" y="6659582"/>
            <a:ext cx="5248449" cy="197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Few examples of binary </a:t>
            </a:r>
            <a:r>
              <a:rPr lang="en-US" sz="14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problems which can be solved u</a:t>
            </a:r>
            <a:r>
              <a:rPr lang="en-US" sz="14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4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</a:t>
            </a:r>
            <a:r>
              <a:rPr lang="en-US" sz="14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4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stic</a:t>
            </a:r>
            <a:r>
              <a:rPr lang="en-US" sz="14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regress</a:t>
            </a:r>
            <a:r>
              <a:rPr lang="en-US" sz="1400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probability of a political candidate winning or losing the next election.</a:t>
            </a:r>
          </a:p>
          <a:p>
            <a:pPr algn="l" marL="302261" indent="-151130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Whether a machine in manufacturing will stop running in a few days or not.</a:t>
            </a:r>
          </a:p>
          <a:p>
            <a:pPr algn="l" marL="302261" indent="-151130" lvl="1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Filtering email as spam or not spam.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78140" y="2914524"/>
            <a:ext cx="6509860" cy="2228976"/>
            <a:chOff x="0" y="0"/>
            <a:chExt cx="6350000" cy="2174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2174240"/>
            </a:xfrm>
            <a:custGeom>
              <a:avLst/>
              <a:gdLst/>
              <a:ahLst/>
              <a:cxnLst/>
              <a:rect r="r" b="b" t="t" l="l"/>
              <a:pathLst>
                <a:path h="2174240" w="6350000">
                  <a:moveTo>
                    <a:pt x="6350000" y="0"/>
                  </a:moveTo>
                  <a:lnTo>
                    <a:pt x="6350000" y="2174240"/>
                  </a:lnTo>
                  <a:lnTo>
                    <a:pt x="647700" y="2174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906567" y="3052591"/>
            <a:ext cx="6766269" cy="228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LOGISTIC/ SIGMOID FUNCTION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85079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1591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8103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850798" y="6751024"/>
            <a:ext cx="677751" cy="67775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924118" y="6722449"/>
            <a:ext cx="298068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www.analyticsvidhya.com/blog/2022/12/sigmoid-function-derivative-and-working-mechanism/"/>
              </a:rPr>
              <a:t>Sigmoid Function</a:t>
            </a: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is a machine learning activation function that is used to introduce non-linearity to a machine learning model.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085906" y="6751024"/>
            <a:ext cx="677751" cy="6777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159226" y="6722449"/>
            <a:ext cx="2976099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sigmoid function, commonly known as the logistic function, predicts the likelihood of a binary outcome occurring. The function takes any value and converts it to a number between 0 and 1.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321014" y="6751024"/>
            <a:ext cx="677751" cy="6777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394334" y="6722449"/>
            <a:ext cx="290562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Logistic Regression python, iterative optimization algorithms like Gradient Descent or probabilistic methods like Maximum Likelihood are used to get the “best fit” S curve.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78140" y="3393693"/>
            <a:ext cx="6509860" cy="1266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sz="7499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y = mx + 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079456"/>
            <a:ext cx="16230600" cy="117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TYPES OF LOGISTIC REGRESSION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85079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591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103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850798" y="6751024"/>
            <a:ext cx="677751" cy="6777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24118" y="6722449"/>
            <a:ext cx="2980687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Binomial Regression: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binomial Logistic regression, there can be only two possible types of the dependent variables, such as 0 or 1, Pass or Fail, etc.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941618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085906" y="6751024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8159226" y="6722449"/>
            <a:ext cx="297609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Multinomial Regression: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multinomial Logistic regression, there can be 3 or more possible unordered types of the dependent variable, such as “cat”, “dogs”, or “sheep”.</a:t>
            </a: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176726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321014" y="6751024"/>
            <a:ext cx="677751" cy="6777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394334" y="6722449"/>
            <a:ext cx="290562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Ordinal Regression: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ordinal Logistic regression, there can be 3 or more possible ordered types of dependent variables, such as “low”, “Medium”, or “High”.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11834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11290" y="5414150"/>
            <a:ext cx="5152168" cy="4882375"/>
            <a:chOff x="0" y="0"/>
            <a:chExt cx="6353786" cy="60210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blipFill>
              <a:blip r:embed="rId4"/>
              <a:stretch>
                <a:fillRect l="-22513" t="0" r="-2251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141514" y="5414150"/>
            <a:ext cx="5152168" cy="4882375"/>
            <a:chOff x="0" y="0"/>
            <a:chExt cx="6353786" cy="6021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blipFill>
              <a:blip r:embed="rId5"/>
              <a:stretch>
                <a:fillRect l="-16728" t="0" r="-1672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994318" y="5414150"/>
            <a:ext cx="5152168" cy="4882375"/>
            <a:chOff x="0" y="0"/>
            <a:chExt cx="6353786" cy="60210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blipFill>
              <a:blip r:embed="rId6"/>
              <a:stretch>
                <a:fillRect l="-44475" t="0" r="-44475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847121" y="5414150"/>
            <a:ext cx="5152168" cy="4882375"/>
            <a:chOff x="0" y="0"/>
            <a:chExt cx="6353786" cy="60210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blipFill>
              <a:blip r:embed="rId7"/>
              <a:stretch>
                <a:fillRect l="-30272" t="0" r="-30272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857250"/>
            <a:ext cx="16230600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APPLICATIONS OF LOGISTIC REGRESSION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055675" y="2325727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20796" y="2325727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985916" y="2325727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10915" y="4801235"/>
            <a:ext cx="1089521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Medicine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72838" y="4801235"/>
            <a:ext cx="1089521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Gaming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25641" y="4801235"/>
            <a:ext cx="1089521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Hotel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878445" y="4801235"/>
            <a:ext cx="1089521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15800" y="0"/>
            <a:ext cx="10287000" cy="1028700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2110424" y="206997"/>
            <a:ext cx="10660593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CHALLENGES &amp; LIMITATIONS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11042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554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4066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10424" y="5774331"/>
            <a:ext cx="677751" cy="67775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183744" y="5795072"/>
            <a:ext cx="5245590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Linearity 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 assumes a linear relationship between the independent variables and the log odds of the dependent variable.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01244" y="595032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110424" y="7195032"/>
            <a:ext cx="677751" cy="6777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183744" y="7215996"/>
            <a:ext cx="5245590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Independence : 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Observations are assumed to be independent of each other, which may not be true in some cases.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01244" y="737103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110424" y="8580549"/>
            <a:ext cx="677751" cy="6777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183744" y="8706065"/>
            <a:ext cx="5245590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Overfitting 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Without proper selection of variables, it can overfit to the training data.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01244" y="8756547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110424" y="2971030"/>
            <a:ext cx="677751" cy="6777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183744" y="2962243"/>
            <a:ext cx="5245590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Outliers : 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Sensitive to outliers which can disproportionately influence the outcome.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01244" y="314702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2110424" y="4391731"/>
            <a:ext cx="677751" cy="6777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218344" y="4412471"/>
            <a:ext cx="5245590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Multicollinearity : 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 correlation among independent variables can affect the model’s estimates.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01244" y="456772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9929" y="1735053"/>
            <a:ext cx="12257978" cy="3420337"/>
          </a:xfrm>
          <a:custGeom>
            <a:avLst/>
            <a:gdLst/>
            <a:ahLst/>
            <a:cxnLst/>
            <a:rect r="r" b="b" t="t" l="l"/>
            <a:pathLst>
              <a:path h="3420337" w="12257978">
                <a:moveTo>
                  <a:pt x="0" y="0"/>
                </a:moveTo>
                <a:lnTo>
                  <a:pt x="12257978" y="0"/>
                </a:lnTo>
                <a:lnTo>
                  <a:pt x="12257978" y="3420337"/>
                </a:lnTo>
                <a:lnTo>
                  <a:pt x="0" y="3420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9698" y="5534802"/>
            <a:ext cx="8996580" cy="4610747"/>
          </a:xfrm>
          <a:custGeom>
            <a:avLst/>
            <a:gdLst/>
            <a:ahLst/>
            <a:cxnLst/>
            <a:rect r="r" b="b" t="t" l="l"/>
            <a:pathLst>
              <a:path h="4610747" w="8996580">
                <a:moveTo>
                  <a:pt x="0" y="0"/>
                </a:moveTo>
                <a:lnTo>
                  <a:pt x="8996580" y="0"/>
                </a:lnTo>
                <a:lnTo>
                  <a:pt x="8996580" y="4610748"/>
                </a:lnTo>
                <a:lnTo>
                  <a:pt x="0" y="4610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52309" y="537527"/>
            <a:ext cx="11833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9929" y="5060140"/>
            <a:ext cx="122579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AutoNum type="arabicPeriod" startAt="1"/>
            </a:pPr>
            <a:r>
              <a:rPr lang="en-US" sz="5000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IMPORTS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6129" y="7744926"/>
            <a:ext cx="72161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2. LOAD and EXPLORE THE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3128" y="1796652"/>
            <a:ext cx="10707049" cy="3597568"/>
          </a:xfrm>
          <a:custGeom>
            <a:avLst/>
            <a:gdLst/>
            <a:ahLst/>
            <a:cxnLst/>
            <a:rect r="r" b="b" t="t" l="l"/>
            <a:pathLst>
              <a:path h="3597568" w="10707049">
                <a:moveTo>
                  <a:pt x="0" y="0"/>
                </a:moveTo>
                <a:lnTo>
                  <a:pt x="10707049" y="0"/>
                </a:lnTo>
                <a:lnTo>
                  <a:pt x="10707049" y="3597569"/>
                </a:lnTo>
                <a:lnTo>
                  <a:pt x="0" y="3597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05089" y="7864205"/>
            <a:ext cx="12123640" cy="1812468"/>
          </a:xfrm>
          <a:custGeom>
            <a:avLst/>
            <a:gdLst/>
            <a:ahLst/>
            <a:cxnLst/>
            <a:rect r="r" b="b" t="t" l="l"/>
            <a:pathLst>
              <a:path h="1812468" w="12123640">
                <a:moveTo>
                  <a:pt x="0" y="0"/>
                </a:moveTo>
                <a:lnTo>
                  <a:pt x="12123639" y="0"/>
                </a:lnTo>
                <a:lnTo>
                  <a:pt x="12123639" y="1812468"/>
                </a:lnTo>
                <a:lnTo>
                  <a:pt x="0" y="1812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52309" y="537527"/>
            <a:ext cx="11833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10379" y="6977110"/>
            <a:ext cx="102982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5. SPLIT DATA into TRAIN and TEST SETS 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6327" y="1704253"/>
            <a:ext cx="10186349" cy="2489535"/>
          </a:xfrm>
          <a:custGeom>
            <a:avLst/>
            <a:gdLst/>
            <a:ahLst/>
            <a:cxnLst/>
            <a:rect r="r" b="b" t="t" l="l"/>
            <a:pathLst>
              <a:path h="2489535" w="10186349">
                <a:moveTo>
                  <a:pt x="0" y="0"/>
                </a:moveTo>
                <a:lnTo>
                  <a:pt x="10186350" y="0"/>
                </a:lnTo>
                <a:lnTo>
                  <a:pt x="10186350" y="2489536"/>
                </a:lnTo>
                <a:lnTo>
                  <a:pt x="0" y="2489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5077" y="8110603"/>
            <a:ext cx="9901546" cy="1564631"/>
          </a:xfrm>
          <a:custGeom>
            <a:avLst/>
            <a:gdLst/>
            <a:ahLst/>
            <a:cxnLst/>
            <a:rect r="r" b="b" t="t" l="l"/>
            <a:pathLst>
              <a:path h="1564631" w="9901546">
                <a:moveTo>
                  <a:pt x="0" y="0"/>
                </a:moveTo>
                <a:lnTo>
                  <a:pt x="9901546" y="0"/>
                </a:lnTo>
                <a:lnTo>
                  <a:pt x="9901546" y="1564631"/>
                </a:lnTo>
                <a:lnTo>
                  <a:pt x="0" y="15646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52309" y="537527"/>
            <a:ext cx="11833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69597" y="8371205"/>
            <a:ext cx="102982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7. MAKE PREDICTIONS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6327" y="4098539"/>
            <a:ext cx="112951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6. BUILD and TRAIN the LOGISTIC REGRESSION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DAGIHqYLmr4</dc:identifier>
  <dcterms:modified xsi:type="dcterms:W3CDTF">2011-08-01T06:04:30Z</dcterms:modified>
  <cp:revision>1</cp:revision>
  <dc:title>Logistic Regression</dc:title>
</cp:coreProperties>
</file>