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Roboto Medium"/>
      <p:regular r:id="rId30"/>
      <p:bold r:id="rId31"/>
      <p:italic r:id="rId32"/>
      <p:boldItalic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2" roundtripDataSignature="AMtx7miOELd7nYJucnbnZfO3jM8DFcjv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edium-bold.fntdata"/><Relationship Id="rId30" Type="http://schemas.openxmlformats.org/officeDocument/2006/relationships/font" Target="fonts/RobotoMedium-regular.fntdata"/><Relationship Id="rId11" Type="http://schemas.openxmlformats.org/officeDocument/2006/relationships/slide" Target="slides/slide6.xml"/><Relationship Id="rId33" Type="http://schemas.openxmlformats.org/officeDocument/2006/relationships/font" Target="fonts/Roboto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edium-italic.fntdata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0d6575e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0d6575e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0d6575e4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0d6575e4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0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4" name="Google Shape;74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3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30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30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2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0" name="Google Shape;40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8" name="Google Shape;48;p2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2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4" name="Google Shape;54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Google Shape;60;p2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1" name="Google Shape;61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2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2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8" name="Google Shape;68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2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Context Aware Guest Experience Agent using MCP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Presented by: Navya Bansal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/>
          <p:nvPr/>
        </p:nvSpPr>
        <p:spPr>
          <a:xfrm>
            <a:off x="190264" y="2166995"/>
            <a:ext cx="2451900" cy="1325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 txBox="1"/>
          <p:nvPr>
            <p:ph idx="4294967295" type="body"/>
          </p:nvPr>
        </p:nvSpPr>
        <p:spPr>
          <a:xfrm>
            <a:off x="190250" y="2411505"/>
            <a:ext cx="19065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200">
                <a:solidFill>
                  <a:schemeClr val="lt1"/>
                </a:solidFill>
              </a:rPr>
              <a:t>Guest/Staff Interface</a:t>
            </a:r>
            <a:endParaRPr sz="2200">
              <a:solidFill>
                <a:schemeClr val="lt1"/>
              </a:solidFill>
            </a:endParaRPr>
          </a:p>
        </p:txBody>
      </p:sp>
      <p:grpSp>
        <p:nvGrpSpPr>
          <p:cNvPr id="159" name="Google Shape;159;p5"/>
          <p:cNvGrpSpPr/>
          <p:nvPr/>
        </p:nvGrpSpPr>
        <p:grpSpPr>
          <a:xfrm>
            <a:off x="915759" y="1476406"/>
            <a:ext cx="178732" cy="585582"/>
            <a:chOff x="777447" y="1610215"/>
            <a:chExt cx="198900" cy="593656"/>
          </a:xfrm>
        </p:grpSpPr>
        <p:cxnSp>
          <p:nvCxnSpPr>
            <p:cNvPr id="160" name="Google Shape;160;p5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1" name="Google Shape;161;p5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" name="Google Shape;162;p5"/>
          <p:cNvSpPr/>
          <p:nvPr/>
        </p:nvSpPr>
        <p:spPr>
          <a:xfrm>
            <a:off x="2123341" y="2166995"/>
            <a:ext cx="2686200" cy="1325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"/>
          <p:cNvSpPr txBox="1"/>
          <p:nvPr>
            <p:ph idx="4294967295" type="body"/>
          </p:nvPr>
        </p:nvSpPr>
        <p:spPr>
          <a:xfrm>
            <a:off x="2528341" y="2411505"/>
            <a:ext cx="17229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300">
                <a:solidFill>
                  <a:schemeClr val="lt1"/>
                </a:solidFill>
              </a:rPr>
              <a:t>MCP Server</a:t>
            </a:r>
            <a:endParaRPr sz="2300">
              <a:solidFill>
                <a:schemeClr val="lt1"/>
              </a:solidFill>
            </a:endParaRPr>
          </a:p>
        </p:txBody>
      </p:sp>
      <p:grpSp>
        <p:nvGrpSpPr>
          <p:cNvPr id="164" name="Google Shape;164;p5"/>
          <p:cNvGrpSpPr/>
          <p:nvPr/>
        </p:nvGrpSpPr>
        <p:grpSpPr>
          <a:xfrm>
            <a:off x="3098338" y="3611438"/>
            <a:ext cx="178732" cy="644235"/>
            <a:chOff x="2223534" y="2938958"/>
            <a:chExt cx="198900" cy="593656"/>
          </a:xfrm>
        </p:grpSpPr>
        <p:cxnSp>
          <p:nvCxnSpPr>
            <p:cNvPr id="165" name="Google Shape;165;p5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6" name="Google Shape;166;p5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5"/>
          <p:cNvSpPr/>
          <p:nvPr/>
        </p:nvSpPr>
        <p:spPr>
          <a:xfrm>
            <a:off x="4290568" y="2166995"/>
            <a:ext cx="2686200" cy="1325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"/>
          <p:cNvSpPr txBox="1"/>
          <p:nvPr>
            <p:ph idx="4294967295" type="body"/>
          </p:nvPr>
        </p:nvSpPr>
        <p:spPr>
          <a:xfrm>
            <a:off x="4836138" y="2411505"/>
            <a:ext cx="17229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chemeClr val="lt1"/>
                </a:solidFill>
              </a:rPr>
              <a:t>(Guest Profile Server and/or Booking Server)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169" name="Google Shape;169;p5"/>
          <p:cNvGrpSpPr/>
          <p:nvPr/>
        </p:nvGrpSpPr>
        <p:grpSpPr>
          <a:xfrm>
            <a:off x="5317728" y="1443175"/>
            <a:ext cx="178751" cy="585582"/>
            <a:chOff x="3918084" y="1610215"/>
            <a:chExt cx="198900" cy="593656"/>
          </a:xfrm>
        </p:grpSpPr>
        <p:cxnSp>
          <p:nvCxnSpPr>
            <p:cNvPr id="170" name="Google Shape;170;p5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1" name="Google Shape;171;p5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5"/>
          <p:cNvSpPr/>
          <p:nvPr/>
        </p:nvSpPr>
        <p:spPr>
          <a:xfrm>
            <a:off x="6457795" y="2166995"/>
            <a:ext cx="2686200" cy="13251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 txBox="1"/>
          <p:nvPr>
            <p:ph idx="4294967295" type="body"/>
          </p:nvPr>
        </p:nvSpPr>
        <p:spPr>
          <a:xfrm>
            <a:off x="6976774" y="2411500"/>
            <a:ext cx="15834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100">
                <a:solidFill>
                  <a:schemeClr val="lt1"/>
                </a:solidFill>
              </a:rPr>
              <a:t>CSV Data</a:t>
            </a:r>
            <a:endParaRPr sz="2100">
              <a:solidFill>
                <a:schemeClr val="lt1"/>
              </a:solidFill>
            </a:endParaRPr>
          </a:p>
        </p:txBody>
      </p:sp>
      <p:grpSp>
        <p:nvGrpSpPr>
          <p:cNvPr id="174" name="Google Shape;174;p5"/>
          <p:cNvGrpSpPr/>
          <p:nvPr/>
        </p:nvGrpSpPr>
        <p:grpSpPr>
          <a:xfrm>
            <a:off x="7607007" y="3583613"/>
            <a:ext cx="178732" cy="644235"/>
            <a:chOff x="5958946" y="2938958"/>
            <a:chExt cx="198900" cy="593656"/>
          </a:xfrm>
        </p:grpSpPr>
        <p:cxnSp>
          <p:nvCxnSpPr>
            <p:cNvPr id="175" name="Google Shape;175;p5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6" name="Google Shape;176;p5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5"/>
          <p:cNvSpPr txBox="1"/>
          <p:nvPr/>
        </p:nvSpPr>
        <p:spPr>
          <a:xfrm>
            <a:off x="560213" y="842550"/>
            <a:ext cx="889800" cy="483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Client</a:t>
            </a:r>
            <a:endParaRPr b="0" i="0" sz="21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5"/>
          <p:cNvSpPr txBox="1"/>
          <p:nvPr/>
        </p:nvSpPr>
        <p:spPr>
          <a:xfrm>
            <a:off x="2243325" y="4324450"/>
            <a:ext cx="2175900" cy="483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" sz="17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API Gateway (MCP)</a:t>
            </a:r>
            <a:endParaRPr b="0" i="0" sz="20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5"/>
          <p:cNvSpPr txBox="1"/>
          <p:nvPr/>
        </p:nvSpPr>
        <p:spPr>
          <a:xfrm>
            <a:off x="4589850" y="842550"/>
            <a:ext cx="1634400" cy="483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" sz="17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Services</a:t>
            </a:r>
            <a:endParaRPr b="0" i="0" sz="20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5"/>
          <p:cNvSpPr txBox="1"/>
          <p:nvPr/>
        </p:nvSpPr>
        <p:spPr>
          <a:xfrm>
            <a:off x="6939450" y="4324450"/>
            <a:ext cx="1722900" cy="483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" sz="17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Storage</a:t>
            </a:r>
            <a:endParaRPr b="0" i="0" sz="175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5"/>
          <p:cNvSpPr txBox="1"/>
          <p:nvPr/>
        </p:nvSpPr>
        <p:spPr>
          <a:xfrm>
            <a:off x="2345350" y="118700"/>
            <a:ext cx="32886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SETUP SCHEMA</a:t>
            </a:r>
            <a:endParaRPr b="1" i="0" sz="28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/>
          <p:nvPr>
            <p:ph idx="4294967295" type="title"/>
          </p:nvPr>
        </p:nvSpPr>
        <p:spPr>
          <a:xfrm>
            <a:off x="2090425" y="0"/>
            <a:ext cx="4971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Terminology in MCP Workflow</a:t>
            </a:r>
            <a:endParaRPr sz="3500"/>
          </a:p>
        </p:txBody>
      </p:sp>
      <p:sp>
        <p:nvSpPr>
          <p:cNvPr id="187" name="Google Shape;187;p9"/>
          <p:cNvSpPr txBox="1"/>
          <p:nvPr>
            <p:ph idx="4294967295" type="body"/>
          </p:nvPr>
        </p:nvSpPr>
        <p:spPr>
          <a:xfrm>
            <a:off x="61075" y="585575"/>
            <a:ext cx="9030300" cy="44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800">
                <a:solidFill>
                  <a:schemeClr val="accent2"/>
                </a:solidFill>
              </a:rPr>
              <a:t>MCP (Model Context Protocol) </a:t>
            </a:r>
            <a:r>
              <a:rPr lang="en" sz="1800">
                <a:solidFill>
                  <a:srgbClr val="000000"/>
                </a:solidFill>
              </a:rPr>
              <a:t>is used here as a </a:t>
            </a:r>
            <a:r>
              <a:rPr b="1" lang="en" sz="1800">
                <a:solidFill>
                  <a:srgbClr val="000000"/>
                </a:solidFill>
              </a:rPr>
              <a:t>middleware</a:t>
            </a:r>
            <a:r>
              <a:rPr lang="en" sz="1800">
                <a:solidFill>
                  <a:srgbClr val="000000"/>
                </a:solidFill>
              </a:rPr>
              <a:t> pattern enabling context-aware, serverless, and modular integration across the frontend interfaces (staff/guest) and backend profile/booking engines. In this architecture: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800">
                <a:solidFill>
                  <a:srgbClr val="000000"/>
                </a:solidFill>
              </a:rPr>
              <a:t>MCP is directly responsible for "connecting" the Guest Profile Server and Booking Server into a single intelligent workflow accessed by both interfaces.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rgbClr val="000000"/>
                </a:solidFill>
              </a:rPr>
              <a:t>MCP Server acts as an intelligent “bus” using HTTP calls t</a:t>
            </a:r>
            <a:r>
              <a:rPr lang="en" sz="1800">
                <a:solidFill>
                  <a:srgbClr val="000000"/>
                </a:solidFill>
              </a:rPr>
              <a:t>o fetch and connect contextual guest &amp; room data, process deep analysis, and respond with actionable insights or booking commands.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rgbClr val="000000"/>
                </a:solidFill>
              </a:rPr>
              <a:t>Tools/Methods exposed via MCP allow:</a:t>
            </a:r>
            <a:endParaRPr b="1"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accent2"/>
                </a:solidFill>
              </a:rPr>
              <a:t>Getting deep guest profiles (with context analysis)</a:t>
            </a:r>
            <a:endParaRPr b="1" sz="1800">
              <a:solidFill>
                <a:schemeClr val="accent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accent2"/>
                </a:solidFill>
              </a:rPr>
              <a:t>AI-powered recommendations</a:t>
            </a:r>
            <a:endParaRPr b="1" sz="1800">
              <a:solidFill>
                <a:schemeClr val="accent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accent2"/>
                </a:solidFill>
              </a:rPr>
              <a:t>Contextual room booking with upselling</a:t>
            </a:r>
            <a:endParaRPr b="1" sz="1800">
              <a:solidFill>
                <a:schemeClr val="accent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accent2"/>
                </a:solidFill>
              </a:rPr>
              <a:t>Deep guest context analysis (behaviors, loyalty prediction, etc.)</a:t>
            </a:r>
            <a:endParaRPr b="1" sz="21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775" y="695700"/>
            <a:ext cx="7742450" cy="4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6"/>
          <p:cNvSpPr txBox="1"/>
          <p:nvPr/>
        </p:nvSpPr>
        <p:spPr>
          <a:xfrm>
            <a:off x="568750" y="46925"/>
            <a:ext cx="77994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MCP acts like a “universal USB-C port for AI,” providing a standardized way for AI applications to request </a:t>
            </a:r>
            <a:r>
              <a:rPr b="1" i="0" lang="en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context, call functions, and exchange information with compatible systems</a:t>
            </a:r>
            <a:endParaRPr b="1" i="0" sz="16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"/>
          <p:cNvSpPr txBox="1"/>
          <p:nvPr/>
        </p:nvSpPr>
        <p:spPr>
          <a:xfrm>
            <a:off x="99400" y="143575"/>
            <a:ext cx="8751900" cy="48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1. Host</a:t>
            </a:r>
            <a:endParaRPr b="1" i="0" sz="2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Lato"/>
              <a:buChar char="●"/>
            </a:pPr>
            <a:r>
              <a:rPr b="1" i="0" lang="en" sz="17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Who is the host?</a:t>
            </a:r>
            <a:endParaRPr b="1" i="0" sz="1700" u="none" cap="none" strike="noStrike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b="1" i="0" lang="en" sz="1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Both the Guest Interface (</a:t>
            </a:r>
            <a:r>
              <a:rPr b="1" i="0" lang="en" sz="1550" u="none" cap="none" strike="noStrike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guest_interface.py</a:t>
            </a:r>
            <a:r>
              <a:rPr b="1" i="0" lang="en" sz="1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) and Staff Interface (</a:t>
            </a:r>
            <a:r>
              <a:rPr b="1" i="0" lang="en" sz="1550" u="none" cap="none" strike="noStrike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staff_interface.py</a:t>
            </a:r>
            <a:r>
              <a:rPr b="1" i="0" lang="en" sz="1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) act as hosts. They are the main Streamlit applications through which users interact, and which ultimately initiate requests to MCP clients.</a:t>
            </a:r>
            <a:endParaRPr b="1" i="0" sz="17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2. Client</a:t>
            </a:r>
            <a:endParaRPr b="1" i="0" sz="2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Lato"/>
              <a:buChar char="●"/>
            </a:pPr>
            <a:r>
              <a:rPr b="1" i="0" lang="en" sz="17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Who is the client?</a:t>
            </a:r>
            <a:endParaRPr b="1" i="0" sz="1700" u="none" cap="none" strike="noStrike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b="1" i="0" lang="en" sz="1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Each interface embeds an MCP client object/class internally (see </a:t>
            </a:r>
            <a:r>
              <a:rPr b="1" i="0" lang="en" sz="1550" u="none" cap="none" strike="noStrike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ContextAwareSSEClient</a:t>
            </a:r>
            <a:r>
              <a:rPr b="1" i="0" lang="en" sz="1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in the guest interface, and </a:t>
            </a:r>
            <a:r>
              <a:rPr b="1" i="0" lang="en" sz="1550" u="none" cap="none" strike="noStrike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StaffClient</a:t>
            </a:r>
            <a:r>
              <a:rPr b="1" i="0" lang="en" sz="1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in the staff interface). These manage the connection between the host (the UI app) and the MCP server, handling all standardized communication, tool listing, and requests.</a:t>
            </a:r>
            <a:endParaRPr b="1" i="0" sz="17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/>
          <p:nvPr/>
        </p:nvSpPr>
        <p:spPr>
          <a:xfrm>
            <a:off x="99400" y="143575"/>
            <a:ext cx="8751900" cy="48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3. Servers</a:t>
            </a:r>
            <a:endParaRPr b="1" i="0" sz="2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Lato"/>
              <a:buChar char="●"/>
            </a:pPr>
            <a:r>
              <a:rPr b="1" i="0" lang="en" sz="16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What are the servers?</a:t>
            </a:r>
            <a:endParaRPr b="1" i="0" sz="1600" u="none" cap="none" strike="noStrike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Guest Profile Server (</a:t>
            </a:r>
            <a:r>
              <a:rPr b="1" i="0" lang="en" sz="1350" u="none" cap="none" strike="noStrike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guest_profile_server.py</a:t>
            </a:r>
            <a:r>
              <a:rPr b="1" i="0" lang="en" sz="1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): An MCP-compatible server, exposes guest profile data and preference APIs.</a:t>
            </a:r>
            <a:endParaRPr b="1" i="0" sz="15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Booking Server (</a:t>
            </a:r>
            <a:r>
              <a:rPr b="1" i="0" lang="en" sz="1350" u="none" cap="none" strike="noStrike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booking_server.py</a:t>
            </a:r>
            <a:r>
              <a:rPr b="1" i="0" lang="en" sz="1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): Another MCP “resource server,” managing hotel room data, availability, and bookings.</a:t>
            </a:r>
            <a:endParaRPr b="1" i="0" sz="15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Context-Aware Hotel MCP Server (</a:t>
            </a:r>
            <a:r>
              <a:rPr b="1" i="0" lang="en" sz="1350" u="none" cap="none" strike="noStrike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hotel_mcp_sse_server.py</a:t>
            </a:r>
            <a:r>
              <a:rPr b="1" i="0" lang="en" sz="1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): The main MCP context server, exposing a unified set of advanced context-aware tools—such as deep guest profiling, autonomous recommendations, context-driven bookings.</a:t>
            </a:r>
            <a:endParaRPr b="1" i="0" sz="15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4. Tools</a:t>
            </a:r>
            <a:endParaRPr b="1" i="0" sz="2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Lato"/>
              <a:buChar char="●"/>
            </a:pPr>
            <a:r>
              <a:rPr b="1" i="0" lang="en" sz="16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Where are the tools defined and called?</a:t>
            </a:r>
            <a:endParaRPr b="1" i="0" sz="1600" u="none" cap="none" strike="noStrike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b="1" i="0" lang="en" sz="1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Specific methods such as </a:t>
            </a:r>
            <a:r>
              <a:rPr b="1" i="0" lang="en" sz="1350" u="none" cap="none" strike="noStrike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"get_contextual_guest_profile"</a:t>
            </a:r>
            <a:r>
              <a:rPr b="1" i="0" lang="en" sz="1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i="0" lang="en" sz="1350" u="none" cap="none" strike="noStrike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"generate_autonomous_recommendations"</a:t>
            </a:r>
            <a:r>
              <a:rPr b="1" i="0" lang="en" sz="1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i="0" lang="en" sz="1350" u="none" cap="none" strike="noStrike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"contextual_room_booking"</a:t>
            </a:r>
            <a:r>
              <a:rPr b="1" i="0" lang="en" sz="1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etc., exposed in </a:t>
            </a:r>
            <a:r>
              <a:rPr b="1" i="0" lang="en" sz="1350" u="none" cap="none" strike="noStrike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hotel_mcp_sse_server.py</a:t>
            </a:r>
            <a:r>
              <a:rPr b="1" i="0" lang="en" sz="1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are MCP tools. They are called by the Streamlit UI (client/host) via the MCP client to perform advanced, model-driven operations—such as deep analysis and intelligent booking flows</a:t>
            </a:r>
            <a:endParaRPr b="1" i="0" sz="2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 txBox="1"/>
          <p:nvPr>
            <p:ph idx="4294967295" type="title"/>
          </p:nvPr>
        </p:nvSpPr>
        <p:spPr>
          <a:xfrm>
            <a:off x="2127300" y="50375"/>
            <a:ext cx="4889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Detailed Schema and Flow</a:t>
            </a:r>
            <a:endParaRPr/>
          </a:p>
        </p:txBody>
      </p:sp>
      <p:sp>
        <p:nvSpPr>
          <p:cNvPr id="209" name="Google Shape;209;p11"/>
          <p:cNvSpPr txBox="1"/>
          <p:nvPr>
            <p:ph idx="4294967295" type="body"/>
          </p:nvPr>
        </p:nvSpPr>
        <p:spPr>
          <a:xfrm>
            <a:off x="61075" y="585575"/>
            <a:ext cx="9030300" cy="44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300"/>
              <a:buNone/>
            </a:pPr>
            <a:r>
              <a:rPr b="1" lang="en" sz="1900">
                <a:solidFill>
                  <a:schemeClr val="accent2"/>
                </a:solidFill>
              </a:rPr>
              <a:t>A. Data Layer</a:t>
            </a:r>
            <a:endParaRPr b="1" sz="1900">
              <a:solidFill>
                <a:schemeClr val="accent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Guest profile data CSV: Holds all guest historical and preference data.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Hotel room data CSV: Maintains inventory, status, pricing, and metadata for rooms.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300"/>
              <a:buNone/>
            </a:pPr>
            <a:r>
              <a:rPr b="1" lang="en" sz="1900">
                <a:solidFill>
                  <a:schemeClr val="accent2"/>
                </a:solidFill>
              </a:rPr>
              <a:t>B. Service Layer</a:t>
            </a:r>
            <a:endParaRPr b="1" sz="1900">
              <a:solidFill>
                <a:schemeClr val="accent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Guest Profile Server (runs on port 8001):</a:t>
            </a:r>
            <a:endParaRPr sz="15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500">
                <a:solidFill>
                  <a:srgbClr val="000000"/>
                </a:solidFill>
              </a:rPr>
              <a:t>Loads data from </a:t>
            </a:r>
            <a:r>
              <a:rPr lang="en" sz="1350">
                <a:solidFill>
                  <a:srgbClr val="188038"/>
                </a:solidFill>
              </a:rPr>
              <a:t>Guest_profile_data.csv</a:t>
            </a:r>
            <a:endParaRPr sz="1350">
              <a:solidFill>
                <a:srgbClr val="188038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Offers APIs for lookup and retrieval of guest profiles, preferences, history, loyalty status, etc.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Booking Server (runs on port 8002):</a:t>
            </a:r>
            <a:endParaRPr sz="15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500">
                <a:solidFill>
                  <a:srgbClr val="000000"/>
                </a:solidFill>
              </a:rPr>
              <a:t>Loads hotel room information from </a:t>
            </a:r>
            <a:r>
              <a:rPr lang="en" sz="1350">
                <a:solidFill>
                  <a:srgbClr val="188038"/>
                </a:solidFill>
              </a:rPr>
              <a:t>Hotel_data_updated.csv</a:t>
            </a:r>
            <a:endParaRPr sz="1350">
              <a:solidFill>
                <a:srgbClr val="188038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Offers APIs for:</a:t>
            </a:r>
            <a:endParaRPr sz="1500">
              <a:solidFill>
                <a:srgbClr val="000000"/>
              </a:solidFill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Listing available/occupied/reserved rooms</a:t>
            </a:r>
            <a:endParaRPr sz="1500">
              <a:solidFill>
                <a:srgbClr val="000000"/>
              </a:solidFill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Booking or cancelling rooms, including upselling logic</a:t>
            </a:r>
            <a:endParaRPr sz="1500">
              <a:solidFill>
                <a:srgbClr val="000000"/>
              </a:solidFill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Updating room and guest info upon successful bookings</a:t>
            </a:r>
            <a:endParaRPr b="1"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"/>
          <p:cNvSpPr txBox="1"/>
          <p:nvPr>
            <p:ph idx="4294967295" type="title"/>
          </p:nvPr>
        </p:nvSpPr>
        <p:spPr>
          <a:xfrm>
            <a:off x="702750" y="50375"/>
            <a:ext cx="2352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…Continued</a:t>
            </a:r>
            <a:endParaRPr sz="2220"/>
          </a:p>
        </p:txBody>
      </p:sp>
      <p:sp>
        <p:nvSpPr>
          <p:cNvPr id="215" name="Google Shape;215;p12"/>
          <p:cNvSpPr txBox="1"/>
          <p:nvPr>
            <p:ph idx="4294967295" type="body"/>
          </p:nvPr>
        </p:nvSpPr>
        <p:spPr>
          <a:xfrm>
            <a:off x="61075" y="585575"/>
            <a:ext cx="9030300" cy="44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SzPts val="1300"/>
              <a:buNone/>
            </a:pPr>
            <a:r>
              <a:rPr b="1" lang="en" sz="1900">
                <a:solidFill>
                  <a:schemeClr val="accent2"/>
                </a:solidFill>
              </a:rPr>
              <a:t>C. Context-Aware MCP Server (AI Protocol Layer)</a:t>
            </a:r>
            <a:endParaRPr b="1" sz="1900">
              <a:solidFill>
                <a:schemeClr val="accent2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rgbClr val="000000"/>
                </a:solidFill>
              </a:rPr>
              <a:t>Role: Sits in the middle and models all contextual and autonomous logic.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Char char="●"/>
            </a:pPr>
            <a:r>
              <a:rPr b="1" lang="en" sz="1700">
                <a:solidFill>
                  <a:srgbClr val="000000"/>
                </a:solidFill>
              </a:rPr>
              <a:t>How it works:</a:t>
            </a:r>
            <a:endParaRPr b="1" sz="1700"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lang="en" sz="1700">
                <a:solidFill>
                  <a:srgbClr val="000000"/>
                </a:solidFill>
              </a:rPr>
              <a:t>Exposes </a:t>
            </a:r>
            <a:r>
              <a:rPr lang="en" sz="1550">
                <a:solidFill>
                  <a:srgbClr val="188038"/>
                </a:solidFill>
              </a:rPr>
              <a:t>/sse</a:t>
            </a:r>
            <a:r>
              <a:rPr lang="en" sz="1700">
                <a:solidFill>
                  <a:srgbClr val="000000"/>
                </a:solidFill>
              </a:rPr>
              <a:t> endpoint for “tools/call” and “tools/list”, acting as the MCP interface.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Char char="●"/>
            </a:pPr>
            <a:r>
              <a:rPr lang="en" sz="1700">
                <a:solidFill>
                  <a:srgbClr val="000000"/>
                </a:solidFill>
              </a:rPr>
              <a:t>For requests (from guest or staff interface), parses intent and fetches data from the profile or booking server as needed.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Char char="●"/>
            </a:pPr>
            <a:r>
              <a:rPr lang="en" sz="1700">
                <a:solidFill>
                  <a:srgbClr val="000000"/>
                </a:solidFill>
              </a:rPr>
              <a:t>Performs deep contextual analysis using structured data (room type, guest preferences, feedback, special requests, history, loyalty, payment, etc.) to:</a:t>
            </a:r>
            <a:endParaRPr sz="1700">
              <a:solidFill>
                <a:srgbClr val="000000"/>
              </a:solidFill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Char char="●"/>
            </a:pPr>
            <a:r>
              <a:rPr lang="en" sz="1700">
                <a:solidFill>
                  <a:srgbClr val="000000"/>
                </a:solidFill>
              </a:rPr>
              <a:t>Generate detailed guest profiles with 360-degree insight</a:t>
            </a:r>
            <a:endParaRPr sz="1700">
              <a:solidFill>
                <a:srgbClr val="000000"/>
              </a:solidFill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Char char="●"/>
            </a:pPr>
            <a:r>
              <a:rPr lang="en" sz="1700">
                <a:solidFill>
                  <a:srgbClr val="000000"/>
                </a:solidFill>
              </a:rPr>
              <a:t>Make autonomous room/service/upsell recommendations</a:t>
            </a:r>
            <a:endParaRPr sz="1700">
              <a:solidFill>
                <a:srgbClr val="000000"/>
              </a:solidFill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Lato"/>
              <a:buChar char="●"/>
            </a:pPr>
            <a:r>
              <a:rPr lang="en" sz="1700">
                <a:solidFill>
                  <a:srgbClr val="000000"/>
                </a:solidFill>
              </a:rPr>
              <a:t>Drive intelligent booking workflows and analyze satisfaction/loyalty patterns</a:t>
            </a:r>
            <a:endParaRPr b="1"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 txBox="1"/>
          <p:nvPr>
            <p:ph idx="4294967295" type="title"/>
          </p:nvPr>
        </p:nvSpPr>
        <p:spPr>
          <a:xfrm>
            <a:off x="702750" y="50375"/>
            <a:ext cx="2352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…Continued</a:t>
            </a:r>
            <a:endParaRPr sz="2220"/>
          </a:p>
        </p:txBody>
      </p:sp>
      <p:sp>
        <p:nvSpPr>
          <p:cNvPr id="221" name="Google Shape;221;p13"/>
          <p:cNvSpPr txBox="1"/>
          <p:nvPr>
            <p:ph idx="4294967295" type="body"/>
          </p:nvPr>
        </p:nvSpPr>
        <p:spPr>
          <a:xfrm>
            <a:off x="61075" y="585575"/>
            <a:ext cx="9030300" cy="44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300"/>
              <a:buNone/>
            </a:pPr>
            <a:r>
              <a:rPr b="1" lang="en" sz="1900">
                <a:solidFill>
                  <a:schemeClr val="accent2"/>
                </a:solidFill>
              </a:rPr>
              <a:t>D. Interface Layer</a:t>
            </a:r>
            <a:endParaRPr b="1" sz="1900">
              <a:solidFill>
                <a:schemeClr val="accent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AutoNum type="arabicPeriod"/>
            </a:pPr>
            <a:r>
              <a:rPr b="1" lang="en" sz="1500">
                <a:solidFill>
                  <a:srgbClr val="000000"/>
                </a:solidFill>
              </a:rPr>
              <a:t>Guest Interface (</a:t>
            </a:r>
            <a:r>
              <a:rPr b="1" lang="en" sz="1350">
                <a:solidFill>
                  <a:srgbClr val="188038"/>
                </a:solidFill>
              </a:rPr>
              <a:t>guest_interface.py</a:t>
            </a:r>
            <a:r>
              <a:rPr b="1" lang="en" sz="1500">
                <a:solidFill>
                  <a:srgbClr val="000000"/>
                </a:solidFill>
              </a:rPr>
              <a:t>):</a:t>
            </a:r>
            <a:endParaRPr b="1"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Used by hotel guests.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Loads guest profile (by name or phone).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Makes requests for available rooms, recommendations, or bookings.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Communicates with the MCP server for all contextual or AI-assisted operations.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Receives personalized responses and streamlined booking options based on deep contextual knowledge aggregated via MCP.</a:t>
            </a:r>
            <a:endParaRPr sz="15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AutoNum type="arabicPeriod"/>
            </a:pPr>
            <a:r>
              <a:rPr b="1" lang="en" sz="1500">
                <a:solidFill>
                  <a:srgbClr val="000000"/>
                </a:solidFill>
              </a:rPr>
              <a:t>Staff Interface (</a:t>
            </a:r>
            <a:r>
              <a:rPr b="1" lang="en" sz="1350">
                <a:solidFill>
                  <a:srgbClr val="188038"/>
                </a:solidFill>
              </a:rPr>
              <a:t>staff_interface.py</a:t>
            </a:r>
            <a:r>
              <a:rPr b="1" lang="en" sz="1500">
                <a:solidFill>
                  <a:srgbClr val="000000"/>
                </a:solidFill>
              </a:rPr>
              <a:t>):</a:t>
            </a:r>
            <a:endParaRPr b="1"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Used by hotel staff.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Allows searching/handling guest and booking data.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Connects to the MCP server for context-aware guest lookup, bookings, and profile analysis.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Provides chat-driven assistance, management dashboards, and booking/room freeing options.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300"/>
              <a:buNone/>
            </a:pPr>
            <a:r>
              <a:rPr b="1" lang="en" sz="1500">
                <a:solidFill>
                  <a:srgbClr val="000000"/>
                </a:solidFill>
              </a:rPr>
              <a:t>Both interfaces interact with the MCP server, which in turn calls out to the backend profile and booking servers.</a:t>
            </a:r>
            <a:endParaRPr b="1" sz="2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 txBox="1"/>
          <p:nvPr>
            <p:ph idx="4294967295" type="body"/>
          </p:nvPr>
        </p:nvSpPr>
        <p:spPr>
          <a:xfrm>
            <a:off x="61075" y="585575"/>
            <a:ext cx="9030300" cy="44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26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●"/>
            </a:pPr>
            <a:r>
              <a:rPr b="1" lang="en" sz="1900">
                <a:solidFill>
                  <a:srgbClr val="000000"/>
                </a:solidFill>
              </a:rPr>
              <a:t>All intelligent, context-aware, and AI-powered features (recommendations, personalized insights, advanced search) are centralized in the MCP server.</a:t>
            </a:r>
            <a:endParaRPr b="1"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●"/>
            </a:pPr>
            <a:r>
              <a:rPr lang="en" sz="1900">
                <a:solidFill>
                  <a:srgbClr val="000000"/>
                </a:solidFill>
              </a:rPr>
              <a:t>It acts as the only</a:t>
            </a:r>
            <a:r>
              <a:rPr lang="en" sz="1900">
                <a:solidFill>
                  <a:schemeClr val="accent2"/>
                </a:solidFill>
              </a:rPr>
              <a:t> </a:t>
            </a:r>
            <a:r>
              <a:rPr b="1" lang="en" sz="1900">
                <a:solidFill>
                  <a:schemeClr val="accent2"/>
                </a:solidFill>
              </a:rPr>
              <a:t>communication endpoint</a:t>
            </a:r>
            <a:r>
              <a:rPr b="1" lang="en" sz="1900">
                <a:solidFill>
                  <a:srgbClr val="000000"/>
                </a:solidFill>
              </a:rPr>
              <a:t> </a:t>
            </a:r>
            <a:r>
              <a:rPr lang="en" sz="1900">
                <a:solidFill>
                  <a:srgbClr val="000000"/>
                </a:solidFill>
              </a:rPr>
              <a:t>for both the staff and guest UI clients for any complex or context-sensitive operation.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●"/>
            </a:pPr>
            <a:r>
              <a:rPr b="1" lang="en" sz="1900">
                <a:solidFill>
                  <a:schemeClr val="accent2"/>
                </a:solidFill>
              </a:rPr>
              <a:t>MCP makes HTTP calls </a:t>
            </a:r>
            <a:r>
              <a:rPr lang="en" sz="1900">
                <a:solidFill>
                  <a:srgbClr val="000000"/>
                </a:solidFill>
              </a:rPr>
              <a:t>to booking/profile services, aggregates, analyzes, and decides what to return.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●"/>
            </a:pPr>
            <a:r>
              <a:rPr lang="en" sz="1900">
                <a:solidFill>
                  <a:srgbClr val="000000"/>
                </a:solidFill>
              </a:rPr>
              <a:t>A</a:t>
            </a:r>
            <a:r>
              <a:rPr b="1" lang="en" sz="1900">
                <a:solidFill>
                  <a:srgbClr val="000000"/>
                </a:solidFill>
              </a:rPr>
              <a:t>dvantages:</a:t>
            </a:r>
            <a:endParaRPr b="1"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●"/>
            </a:pPr>
            <a:r>
              <a:rPr lang="en" sz="1900">
                <a:solidFill>
                  <a:srgbClr val="000000"/>
                </a:solidFill>
              </a:rPr>
              <a:t>Thin, simple client interfaces (Guest, Staff)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●"/>
            </a:pPr>
            <a:r>
              <a:rPr lang="en" sz="1900">
                <a:solidFill>
                  <a:srgbClr val="000000"/>
                </a:solidFill>
              </a:rPr>
              <a:t>Centralized, maintainable business intelligence and AI logic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●"/>
            </a:pPr>
            <a:r>
              <a:rPr lang="en" sz="1900">
                <a:solidFill>
                  <a:srgbClr val="000000"/>
                </a:solidFill>
              </a:rPr>
              <a:t>Plug-and-play data layer that could be swapped for different hotels or data sources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900">
              <a:solidFill>
                <a:schemeClr val="accent2"/>
              </a:solidFill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2416500" y="46775"/>
            <a:ext cx="4311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30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How MCP is Applied &amp; Where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 txBox="1"/>
          <p:nvPr>
            <p:ph idx="4294967295" type="body"/>
          </p:nvPr>
        </p:nvSpPr>
        <p:spPr>
          <a:xfrm>
            <a:off x="56850" y="1341425"/>
            <a:ext cx="9030300" cy="3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chemeClr val="accent2"/>
                </a:solidFill>
              </a:rPr>
              <a:t>Connecting RAG to enhance real-time data retrieval</a:t>
            </a:r>
            <a:endParaRPr sz="20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chemeClr val="accent2"/>
                </a:solidFill>
              </a:rPr>
              <a:t>Adding social profiles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r>
              <a:rPr b="1" lang="en" sz="2100">
                <a:solidFill>
                  <a:schemeClr val="accent2"/>
                </a:solidFill>
              </a:rPr>
              <a:t>Seamless API integration with travel partners</a:t>
            </a:r>
            <a:endParaRPr b="1" sz="2100">
              <a:solidFill>
                <a:schemeClr val="accent2"/>
              </a:solidFill>
            </a:endParaRPr>
          </a:p>
          <a:p>
            <a:pPr indent="-3619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r>
              <a:rPr b="1" lang="en" sz="2100">
                <a:solidFill>
                  <a:schemeClr val="accent2"/>
                </a:solidFill>
              </a:rPr>
              <a:t>Automated loyalty program management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r>
              <a:rPr b="1" lang="en" sz="2100">
                <a:solidFill>
                  <a:schemeClr val="accent2"/>
                </a:solidFill>
              </a:rPr>
              <a:t>Mobile-first responsive guest app</a:t>
            </a:r>
            <a:r>
              <a:rPr lang="en" sz="2100">
                <a:solidFill>
                  <a:srgbClr val="000000"/>
                </a:solidFill>
              </a:rPr>
              <a:t>.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Char char="●"/>
            </a:pPr>
            <a:r>
              <a:rPr b="1" lang="en" sz="2100">
                <a:solidFill>
                  <a:schemeClr val="accent2"/>
                </a:solidFill>
              </a:rPr>
              <a:t>Dynamic pricing and yield management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233" name="Google Shape;233;p17"/>
          <p:cNvSpPr txBox="1"/>
          <p:nvPr/>
        </p:nvSpPr>
        <p:spPr>
          <a:xfrm>
            <a:off x="1529800" y="336900"/>
            <a:ext cx="6888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30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Room for Improvement and Upscaling: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Objectives:</a:t>
            </a:r>
            <a:endParaRPr/>
          </a:p>
        </p:txBody>
      </p:sp>
      <p:sp>
        <p:nvSpPr>
          <p:cNvPr id="93" name="Google Shape;93;p2"/>
          <p:cNvSpPr txBox="1"/>
          <p:nvPr>
            <p:ph idx="2" type="body"/>
          </p:nvPr>
        </p:nvSpPr>
        <p:spPr>
          <a:xfrm>
            <a:off x="4310700" y="110375"/>
            <a:ext cx="4833600" cy="49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7185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710"/>
              <a:buFont typeface="Roboto Medium"/>
              <a:buChar char="●"/>
            </a:pPr>
            <a:r>
              <a:rPr lang="en" sz="1710">
                <a:latin typeface="Roboto Medium"/>
                <a:ea typeface="Roboto Medium"/>
                <a:cs typeface="Roboto Medium"/>
                <a:sym typeface="Roboto Medium"/>
              </a:rPr>
              <a:t>Build a real-time, context-aware guest experience agent for hotels using the Model Context Protocol (MCP).</a:t>
            </a:r>
            <a:endParaRPr sz="171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71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10"/>
              <a:buFont typeface="Roboto Medium"/>
              <a:buChar char="●"/>
            </a:pPr>
            <a:r>
              <a:rPr lang="en" sz="1710">
                <a:latin typeface="Roboto Medium"/>
                <a:ea typeface="Roboto Medium"/>
                <a:cs typeface="Roboto Medium"/>
                <a:sym typeface="Roboto Medium"/>
              </a:rPr>
              <a:t>Improve service quality, customer retention, up-selling, cross-selling, and gather actionable guest feedback efficiently.</a:t>
            </a:r>
            <a:endParaRPr sz="171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71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10"/>
              <a:buFont typeface="Roboto Medium"/>
              <a:buChar char="●"/>
            </a:pPr>
            <a:r>
              <a:rPr lang="en" sz="1710">
                <a:latin typeface="Roboto Medium"/>
                <a:ea typeface="Roboto Medium"/>
                <a:cs typeface="Roboto Medium"/>
                <a:sym typeface="Roboto Medium"/>
              </a:rPr>
              <a:t>Utilize diverse contextual inputs—booking details, guest profile, social behavior, social media, and buying patterns.</a:t>
            </a:r>
            <a:endParaRPr sz="171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71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10"/>
              <a:buFont typeface="Roboto Medium"/>
              <a:buChar char="●"/>
            </a:pPr>
            <a:r>
              <a:rPr lang="en" sz="1710">
                <a:latin typeface="Roboto Medium"/>
                <a:ea typeface="Roboto Medium"/>
                <a:cs typeface="Roboto Medium"/>
                <a:sym typeface="Roboto Medium"/>
              </a:rPr>
              <a:t>Personalize guest experiences such as check-in, room setup, relevant service offers, and support interactions</a:t>
            </a:r>
            <a:endParaRPr sz="171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305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3"/>
              <a:buFont typeface="Roboto Medium"/>
              <a:buChar char="●"/>
            </a:pPr>
            <a:r>
              <a:rPr lang="en" sz="1710">
                <a:latin typeface="Roboto Medium"/>
                <a:ea typeface="Roboto Medium"/>
                <a:cs typeface="Roboto Medium"/>
                <a:sym typeface="Roboto Medium"/>
              </a:rPr>
              <a:t>Analyze and learn from data across multiple visits for continuous improvement in personalized service delivery</a:t>
            </a:r>
            <a:endParaRPr sz="1802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950" y="309225"/>
            <a:ext cx="8365400" cy="41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0d6575e4e_0_0"/>
          <p:cNvSpPr txBox="1"/>
          <p:nvPr/>
        </p:nvSpPr>
        <p:spPr>
          <a:xfrm>
            <a:off x="1628950" y="102850"/>
            <a:ext cx="64389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i="0" lang="en" sz="2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Contextual Data Parameters of Importance 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g370d6575e4e_0_0"/>
          <p:cNvSpPr txBox="1"/>
          <p:nvPr/>
        </p:nvSpPr>
        <p:spPr>
          <a:xfrm>
            <a:off x="775612" y="2235062"/>
            <a:ext cx="1555200" cy="3387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Booking Info</a:t>
            </a:r>
            <a:endParaRPr/>
          </a:p>
        </p:txBody>
      </p:sp>
      <p:sp>
        <p:nvSpPr>
          <p:cNvPr id="100" name="Google Shape;100;g370d6575e4e_0_0"/>
          <p:cNvSpPr txBox="1"/>
          <p:nvPr/>
        </p:nvSpPr>
        <p:spPr>
          <a:xfrm>
            <a:off x="6786963" y="2190749"/>
            <a:ext cx="1551600" cy="3387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Buying Pattern</a:t>
            </a:r>
            <a:endParaRPr/>
          </a:p>
        </p:txBody>
      </p:sp>
      <p:cxnSp>
        <p:nvCxnSpPr>
          <p:cNvPr id="101" name="Google Shape;101;g370d6575e4e_0_0"/>
          <p:cNvCxnSpPr/>
          <p:nvPr/>
        </p:nvCxnSpPr>
        <p:spPr>
          <a:xfrm>
            <a:off x="2987641" y="1457176"/>
            <a:ext cx="0" cy="355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" name="Google Shape;102;g370d6575e4e_0_0"/>
          <p:cNvCxnSpPr/>
          <p:nvPr/>
        </p:nvCxnSpPr>
        <p:spPr>
          <a:xfrm>
            <a:off x="6238972" y="1446389"/>
            <a:ext cx="0" cy="355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" name="Google Shape;103;g370d6575e4e_0_0"/>
          <p:cNvSpPr txBox="1"/>
          <p:nvPr/>
        </p:nvSpPr>
        <p:spPr>
          <a:xfrm>
            <a:off x="228475" y="2745224"/>
            <a:ext cx="24300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 of visit:</a:t>
            </a:r>
            <a:endParaRPr sz="1600"/>
          </a:p>
          <a:p>
            <a:pPr indent="-228600" lvl="1" marL="534987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‘Business’, ‘Leisure’</a:t>
            </a:r>
            <a:endParaRPr sz="1600"/>
          </a:p>
          <a:p>
            <a:pPr indent="-323850" lvl="0" marL="319087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Room type and category, location</a:t>
            </a:r>
            <a:endParaRPr sz="1600"/>
          </a:p>
          <a:p>
            <a:pPr indent="-323850" lvl="0" marL="319087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Dates</a:t>
            </a:r>
            <a:endParaRPr sz="1600"/>
          </a:p>
          <a:p>
            <a:pPr indent="-323850" lvl="0" marL="319087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Facilities booked:</a:t>
            </a:r>
            <a:endParaRPr sz="1600"/>
          </a:p>
          <a:p>
            <a:pPr indent="-228600" lvl="1" marL="534987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‘Pick-up and drop’, ’Travel’ </a:t>
            </a:r>
            <a:endParaRPr sz="1600"/>
          </a:p>
        </p:txBody>
      </p:sp>
      <p:sp>
        <p:nvSpPr>
          <p:cNvPr id="104" name="Google Shape;104;g370d6575e4e_0_0"/>
          <p:cNvSpPr txBox="1"/>
          <p:nvPr/>
        </p:nvSpPr>
        <p:spPr>
          <a:xfrm>
            <a:off x="6461695" y="2606725"/>
            <a:ext cx="26823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4137" lvl="0" marL="77787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Past stays</a:t>
            </a:r>
            <a:endParaRPr sz="1500"/>
          </a:p>
          <a:p>
            <a:pPr indent="-222250" lvl="1" marL="534987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‘Dates’, ‘Rooms’, ‘Facilities availed’, </a:t>
            </a:r>
            <a:endParaRPr sz="1500"/>
          </a:p>
          <a:p>
            <a:pPr indent="-84137" lvl="0" marL="77787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Behavior:</a:t>
            </a:r>
            <a:endParaRPr sz="1500"/>
          </a:p>
          <a:p>
            <a:pPr indent="-222250" lvl="1" marL="534987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‘Feedback and issues’</a:t>
            </a:r>
            <a:endParaRPr sz="1500"/>
          </a:p>
          <a:p>
            <a:pPr indent="-222250" lvl="1" marL="534987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‘Specific Events’</a:t>
            </a:r>
            <a:endParaRPr sz="1500"/>
          </a:p>
          <a:p>
            <a:pPr indent="-84137" lvl="0" marL="77787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Requests:</a:t>
            </a:r>
            <a:endParaRPr sz="1500"/>
          </a:p>
          <a:p>
            <a:pPr indent="-222250" lvl="1" marL="534987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‘Specific Requests’, ‘Travel patterns’, ‘Any specific timings preferred for moving in and out’</a:t>
            </a:r>
            <a:endParaRPr sz="1500"/>
          </a:p>
        </p:txBody>
      </p:sp>
      <p:sp>
        <p:nvSpPr>
          <p:cNvPr id="105" name="Google Shape;105;g370d6575e4e_0_0"/>
          <p:cNvSpPr txBox="1"/>
          <p:nvPr/>
        </p:nvSpPr>
        <p:spPr>
          <a:xfrm>
            <a:off x="6570811" y="1457165"/>
            <a:ext cx="1888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AI based Spent profiling</a:t>
            </a:r>
            <a:endParaRPr/>
          </a:p>
        </p:txBody>
      </p:sp>
      <p:sp>
        <p:nvSpPr>
          <p:cNvPr id="106" name="Google Shape;106;g370d6575e4e_0_0"/>
          <p:cNvSpPr/>
          <p:nvPr/>
        </p:nvSpPr>
        <p:spPr>
          <a:xfrm>
            <a:off x="7320535" y="1730272"/>
            <a:ext cx="484500" cy="276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370d6575e4e_0_0"/>
          <p:cNvSpPr txBox="1"/>
          <p:nvPr/>
        </p:nvSpPr>
        <p:spPr>
          <a:xfrm>
            <a:off x="3713734" y="2235049"/>
            <a:ext cx="1555200" cy="3387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Guest Profile</a:t>
            </a:r>
            <a:endParaRPr/>
          </a:p>
        </p:txBody>
      </p:sp>
      <p:sp>
        <p:nvSpPr>
          <p:cNvPr id="108" name="Google Shape;108;g370d6575e4e_0_0"/>
          <p:cNvSpPr txBox="1"/>
          <p:nvPr/>
        </p:nvSpPr>
        <p:spPr>
          <a:xfrm>
            <a:off x="3364277" y="2664025"/>
            <a:ext cx="28299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Name,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Language,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Country of Origin,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Loyalty Status: </a:t>
            </a:r>
            <a:endParaRPr/>
          </a:p>
          <a:p>
            <a:pPr indent="-169862" lvl="1" marL="4889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‘Gold’, ’Silver’, ‘Bronze’, ‘New’,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Preferences:</a:t>
            </a:r>
            <a:endParaRPr/>
          </a:p>
          <a:p>
            <a:pPr indent="-169862" lvl="1" marL="4889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‘Beverages’, ‘Allergies’, ‘Room Type’, ‘Locational preference’, ‘Food preferences’, ‘color preferences’, ’musical preferences’, ‘Travel car preferences’, ‘cleanliness’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g370d6575e4e_0_0"/>
          <p:cNvCxnSpPr/>
          <p:nvPr/>
        </p:nvCxnSpPr>
        <p:spPr>
          <a:xfrm>
            <a:off x="228487" y="6664697"/>
            <a:ext cx="11547900" cy="0"/>
          </a:xfrm>
          <a:prstGeom prst="straightConnector1">
            <a:avLst/>
          </a:prstGeom>
          <a:noFill/>
          <a:ln cap="flat" cmpd="thinThick" w="762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g370d6575e4e_0_0"/>
          <p:cNvSpPr txBox="1"/>
          <p:nvPr/>
        </p:nvSpPr>
        <p:spPr>
          <a:xfrm>
            <a:off x="3143250" y="1434150"/>
            <a:ext cx="299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AI based psychographic  profiling</a:t>
            </a:r>
            <a:endParaRPr/>
          </a:p>
        </p:txBody>
      </p:sp>
      <p:sp>
        <p:nvSpPr>
          <p:cNvPr id="111" name="Google Shape;111;g370d6575e4e_0_0"/>
          <p:cNvSpPr/>
          <p:nvPr/>
        </p:nvSpPr>
        <p:spPr>
          <a:xfrm>
            <a:off x="4249065" y="1770922"/>
            <a:ext cx="484500" cy="276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370d6575e4e_0_0"/>
          <p:cNvSpPr txBox="1"/>
          <p:nvPr/>
        </p:nvSpPr>
        <p:spPr>
          <a:xfrm>
            <a:off x="467273" y="1446400"/>
            <a:ext cx="232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Current context of the data</a:t>
            </a:r>
            <a:endParaRPr/>
          </a:p>
        </p:txBody>
      </p:sp>
      <p:sp>
        <p:nvSpPr>
          <p:cNvPr id="113" name="Google Shape;113;g370d6575e4e_0_0"/>
          <p:cNvSpPr/>
          <p:nvPr/>
        </p:nvSpPr>
        <p:spPr>
          <a:xfrm>
            <a:off x="456900" y="1006775"/>
            <a:ext cx="8230200" cy="367500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Model Context Protocol Layer</a:t>
            </a:r>
            <a:endParaRPr/>
          </a:p>
        </p:txBody>
      </p:sp>
      <p:sp>
        <p:nvSpPr>
          <p:cNvPr id="114" name="Google Shape;114;g370d6575e4e_0_0"/>
          <p:cNvSpPr/>
          <p:nvPr/>
        </p:nvSpPr>
        <p:spPr>
          <a:xfrm>
            <a:off x="228475" y="567150"/>
            <a:ext cx="3792900" cy="3675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(Guest) Interaction Layer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g370d6575e4e_0_0"/>
          <p:cNvSpPr/>
          <p:nvPr/>
        </p:nvSpPr>
        <p:spPr>
          <a:xfrm>
            <a:off x="4367551" y="567150"/>
            <a:ext cx="4533900" cy="3675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(Hotel Staff) Interaction Layer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g370d6575e4e_0_0"/>
          <p:cNvSpPr/>
          <p:nvPr/>
        </p:nvSpPr>
        <p:spPr>
          <a:xfrm>
            <a:off x="1310940" y="1770922"/>
            <a:ext cx="484500" cy="2769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g370d6575e4e_0_0"/>
          <p:cNvCxnSpPr/>
          <p:nvPr/>
        </p:nvCxnSpPr>
        <p:spPr>
          <a:xfrm flipH="1" rot="10800000">
            <a:off x="161925" y="2152650"/>
            <a:ext cx="8848800" cy="38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idx="4294967295" type="body"/>
          </p:nvPr>
        </p:nvSpPr>
        <p:spPr>
          <a:xfrm>
            <a:off x="56850" y="838250"/>
            <a:ext cx="90303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●"/>
            </a:pPr>
            <a:r>
              <a:rPr b="1" lang="en" sz="1900">
                <a:solidFill>
                  <a:schemeClr val="accent2"/>
                </a:solidFill>
              </a:rPr>
              <a:t>Lack of Personalization:</a:t>
            </a:r>
            <a:r>
              <a:rPr b="1" lang="en" sz="1900">
                <a:solidFill>
                  <a:srgbClr val="000000"/>
                </a:solidFill>
              </a:rPr>
              <a:t> Guests often receive generic service, missing out on experiences tailored to their preferences and history.</a:t>
            </a:r>
            <a:endParaRPr b="1"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●"/>
            </a:pPr>
            <a:r>
              <a:rPr b="1" lang="en" sz="1900">
                <a:solidFill>
                  <a:schemeClr val="accent2"/>
                </a:solidFill>
              </a:rPr>
              <a:t>Fragmented Information:  </a:t>
            </a:r>
            <a:r>
              <a:rPr b="1" lang="en" sz="1900">
                <a:solidFill>
                  <a:srgbClr val="000000"/>
                </a:solidFill>
              </a:rPr>
              <a:t>Traditional hotel systems force customers to repeat details, with booking, profile, and preferences stored in disconnected places.</a:t>
            </a:r>
            <a:endParaRPr b="1"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●"/>
            </a:pPr>
            <a:r>
              <a:rPr b="1" lang="en" sz="1900">
                <a:solidFill>
                  <a:schemeClr val="accent2"/>
                </a:solidFill>
              </a:rPr>
              <a:t>Slow and Impersonal Service:</a:t>
            </a:r>
            <a:r>
              <a:rPr b="1" lang="en" sz="1900">
                <a:solidFill>
                  <a:srgbClr val="000000"/>
                </a:solidFill>
              </a:rPr>
              <a:t> Guests endure delays or canned responses when making requests or seeking information.</a:t>
            </a:r>
            <a:endParaRPr b="1"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●"/>
            </a:pPr>
            <a:r>
              <a:rPr b="1" lang="en" sz="1900">
                <a:solidFill>
                  <a:schemeClr val="accent2"/>
                </a:solidFill>
              </a:rPr>
              <a:t>Noisy/Irrelevant Suggestions: </a:t>
            </a:r>
            <a:r>
              <a:rPr b="1" lang="en" sz="1900">
                <a:solidFill>
                  <a:srgbClr val="000000"/>
                </a:solidFill>
              </a:rPr>
              <a:t>Upselling is rarely targeted, often promoting irrelevant upgrades or offers.(The offers are generic)</a:t>
            </a:r>
            <a:endParaRPr b="1"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●"/>
            </a:pPr>
            <a:r>
              <a:rPr b="1" lang="en" sz="1900">
                <a:solidFill>
                  <a:schemeClr val="accent2"/>
                </a:solidFill>
              </a:rPr>
              <a:t>Repetitive Introductions at Each Stay: </a:t>
            </a:r>
            <a:r>
              <a:rPr b="1" lang="en" sz="1900">
                <a:solidFill>
                  <a:srgbClr val="000000"/>
                </a:solidFill>
              </a:rPr>
              <a:t>Frequent guests must continually reintroduce preferences, allergies, or special requests.</a:t>
            </a:r>
            <a:endParaRPr b="1"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Char char="●"/>
            </a:pPr>
            <a:r>
              <a:rPr b="1" lang="en" sz="1900">
                <a:solidFill>
                  <a:schemeClr val="accent2"/>
                </a:solidFill>
              </a:rPr>
              <a:t>Poor Handling of Feedback and Issues:</a:t>
            </a:r>
            <a:r>
              <a:rPr b="1" lang="en" sz="1900">
                <a:solidFill>
                  <a:srgbClr val="000000"/>
                </a:solidFill>
              </a:rPr>
              <a:t> Guest frustrations and compliments frequently go unnoticed or unresolved.</a:t>
            </a:r>
            <a:endParaRPr b="1"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2300">
              <a:solidFill>
                <a:srgbClr val="000000"/>
              </a:solidFill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1369400" y="0"/>
            <a:ext cx="6888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30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Customer Pain Points Solved by This Application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idx="4294967295" type="body"/>
          </p:nvPr>
        </p:nvSpPr>
        <p:spPr>
          <a:xfrm>
            <a:off x="56850" y="721800"/>
            <a:ext cx="9030300" cy="42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●"/>
            </a:pPr>
            <a:r>
              <a:rPr b="1" lang="en" sz="1900">
                <a:solidFill>
                  <a:schemeClr val="accent2"/>
                </a:solidFill>
              </a:rPr>
              <a:t>Delivers AI-powered personalized service:</a:t>
            </a:r>
            <a:r>
              <a:rPr b="1" lang="en" sz="1900">
                <a:solidFill>
                  <a:srgbClr val="000000"/>
                </a:solidFill>
              </a:rPr>
              <a:t> Recommends rooms and amenities using each guest’s habits, preferences, and feedback.</a:t>
            </a:r>
            <a:endParaRPr b="1"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●"/>
            </a:pPr>
            <a:r>
              <a:rPr b="1" lang="en" sz="1900">
                <a:solidFill>
                  <a:schemeClr val="accent2"/>
                </a:solidFill>
              </a:rPr>
              <a:t>Centralizes all hotel data and tools: </a:t>
            </a:r>
            <a:r>
              <a:rPr b="1" lang="en" sz="1900">
                <a:solidFill>
                  <a:srgbClr val="000000"/>
                </a:solidFill>
              </a:rPr>
              <a:t>Enables both staff and guests to access integrated, real-time insights—unlike fragmented legacy systems.</a:t>
            </a:r>
            <a:endParaRPr b="1"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●"/>
            </a:pPr>
            <a:r>
              <a:rPr b="1" lang="en" sz="1900">
                <a:solidFill>
                  <a:schemeClr val="accent2"/>
                </a:solidFill>
              </a:rPr>
              <a:t>Automates contextual upselling:</a:t>
            </a:r>
            <a:r>
              <a:rPr b="1" lang="en" sz="1900">
                <a:solidFill>
                  <a:srgbClr val="000000"/>
                </a:solidFill>
              </a:rPr>
              <a:t> Suggests premium room upgrades and tailored offers matched to guest profiles for extra revenue.</a:t>
            </a:r>
            <a:endParaRPr b="1"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●"/>
            </a:pPr>
            <a:r>
              <a:rPr b="1" lang="en" sz="1900">
                <a:solidFill>
                  <a:schemeClr val="accent2"/>
                </a:solidFill>
              </a:rPr>
              <a:t>Natural language chat interface: </a:t>
            </a:r>
            <a:r>
              <a:rPr b="1" lang="en" sz="1900">
                <a:solidFill>
                  <a:srgbClr val="000000"/>
                </a:solidFill>
              </a:rPr>
              <a:t>Allows guests and staff to make requests and manage bookings conversationally, not just via manual forms.</a:t>
            </a:r>
            <a:endParaRPr b="1"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●"/>
            </a:pPr>
            <a:r>
              <a:rPr b="1" lang="en" sz="1900">
                <a:solidFill>
                  <a:schemeClr val="accent2"/>
                </a:solidFill>
              </a:rPr>
              <a:t>Learns and adapts over time: </a:t>
            </a:r>
            <a:r>
              <a:rPr b="1" lang="en" sz="1900">
                <a:solidFill>
                  <a:srgbClr val="000000"/>
                </a:solidFill>
              </a:rPr>
              <a:t>Continuously improves recommendations and service quality as data grows, unlike static hotel management tools.</a:t>
            </a:r>
            <a:endParaRPr b="1"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●"/>
            </a:pPr>
            <a:r>
              <a:rPr b="1" lang="en" sz="1900">
                <a:solidFill>
                  <a:schemeClr val="accent2"/>
                </a:solidFill>
              </a:rPr>
              <a:t>Easy to extend with new tools and APIs:</a:t>
            </a:r>
            <a:r>
              <a:rPr b="1" lang="en" sz="1900">
                <a:solidFill>
                  <a:srgbClr val="000000"/>
                </a:solidFill>
              </a:rPr>
              <a:t> Modular MCP architecture allows future customizations and third-party integrations without major changes.</a:t>
            </a:r>
            <a:endParaRPr b="1"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2300">
              <a:solidFill>
                <a:srgbClr val="000000"/>
              </a:solidFill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1369400" y="46775"/>
            <a:ext cx="6888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30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 is this application better than existing ones?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70d6575e4e_0_27"/>
          <p:cNvSpPr txBox="1"/>
          <p:nvPr>
            <p:ph type="title"/>
          </p:nvPr>
        </p:nvSpPr>
        <p:spPr>
          <a:xfrm>
            <a:off x="727800" y="5947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KPIs indicating Benefits:</a:t>
            </a:r>
            <a:endParaRPr b="0"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5"/>
          </a:p>
        </p:txBody>
      </p:sp>
      <p:sp>
        <p:nvSpPr>
          <p:cNvPr id="135" name="Google Shape;135;g370d6575e4e_0_27"/>
          <p:cNvSpPr txBox="1"/>
          <p:nvPr/>
        </p:nvSpPr>
        <p:spPr>
          <a:xfrm>
            <a:off x="142875" y="1304925"/>
            <a:ext cx="8724900" cy="3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Higher guest retention and lower customer churn ratio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Improved feedback and social media branding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Increased up selling and cross selling revenue and hit rate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Shorter Guest Response and Resolution Times: Track how quickly and effectively guest queries and issues are addressed, leading to improved overall guest satisfaction.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Analyze the average amount each guest spends during their stay, reflecting success in driving additional sales and enhancing guest experience.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SETUP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>
            <p:ph idx="4294967295" type="title"/>
          </p:nvPr>
        </p:nvSpPr>
        <p:spPr>
          <a:xfrm>
            <a:off x="1473925" y="50375"/>
            <a:ext cx="6204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Full Workflow: Components Identified</a:t>
            </a:r>
            <a:endParaRPr/>
          </a:p>
        </p:txBody>
      </p:sp>
      <p:sp>
        <p:nvSpPr>
          <p:cNvPr id="146" name="Google Shape;146;p10"/>
          <p:cNvSpPr txBox="1"/>
          <p:nvPr>
            <p:ph idx="4294967295" type="body"/>
          </p:nvPr>
        </p:nvSpPr>
        <p:spPr>
          <a:xfrm>
            <a:off x="61075" y="585575"/>
            <a:ext cx="9030300" cy="44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>
                <a:solidFill>
                  <a:schemeClr val="accent2"/>
                </a:solidFill>
              </a:rPr>
              <a:t>Booking Server: </a:t>
            </a:r>
            <a:r>
              <a:rPr b="1" lang="en" sz="1500"/>
              <a:t>Manages hotel room data, handles room availability, bookings, cancellations, and updates the main CSV record of hotel rooms.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>
                <a:solidFill>
                  <a:schemeClr val="accent2"/>
                </a:solidFill>
              </a:rPr>
              <a:t>Guest Profile Server:</a:t>
            </a:r>
            <a:r>
              <a:rPr b="1" lang="en" sz="1500"/>
              <a:t> Loads and provides access to detailed guest profiles and history, supporting queries by ID, name, and phone number.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>
                <a:solidFill>
                  <a:schemeClr val="accent2"/>
                </a:solidFill>
              </a:rPr>
              <a:t>Context-Aware MCP Server: </a:t>
            </a:r>
            <a:r>
              <a:rPr b="1" lang="en" sz="1500"/>
              <a:t>The main AI-driven logic hub, acting as the “Model Context Protocol (MCP)” orchestrator. It is responsible for context-aware analysis, connecting guest/room data, and producing autonomous recommendations using embedded logic.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>
                <a:solidFill>
                  <a:schemeClr val="accent2"/>
                </a:solidFill>
              </a:rPr>
              <a:t>Staff Interface: </a:t>
            </a:r>
            <a:r>
              <a:rPr b="1" lang="en" sz="1500"/>
              <a:t>Streamlit-based client for hotel staff, integrating MCP API and allowing staff to manage bookings, guests, and room status through a chat and dashboard.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>
                <a:solidFill>
                  <a:schemeClr val="accent2"/>
                </a:solidFill>
              </a:rPr>
              <a:t>Guest Interface:</a:t>
            </a:r>
            <a:r>
              <a:rPr b="1" lang="en" sz="1500"/>
              <a:t> Streamlit-based client for hotel guests, powered by contextual insights and natural language instructions, helping guests receive recommendations, check room availability, and carry out bookings.</a:t>
            </a:r>
            <a:endParaRPr b="1"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>
                <a:solidFill>
                  <a:schemeClr val="accent2"/>
                </a:solidFill>
              </a:rPr>
              <a:t>Datasets:</a:t>
            </a:r>
            <a:r>
              <a:rPr b="1" lang="en" sz="1500"/>
              <a:t> Two main CSV files (Hotel_data_updated.csv, Guest_profile_data.csv) providing  storage.</a:t>
            </a:r>
            <a:endParaRPr b="1"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>
            <p:ph idx="4294967295" type="body"/>
          </p:nvPr>
        </p:nvSpPr>
        <p:spPr>
          <a:xfrm>
            <a:off x="61075" y="585575"/>
            <a:ext cx="9030300" cy="44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" sz="2100">
                <a:solidFill>
                  <a:schemeClr val="dk2"/>
                </a:solidFill>
              </a:rPr>
              <a:t>Downloading the right model from Ollama: </a:t>
            </a:r>
            <a:r>
              <a:rPr lang="en" sz="2100">
                <a:solidFill>
                  <a:schemeClr val="dk2"/>
                </a:solidFill>
              </a:rPr>
              <a:t>There were size constraints, memory limitations.</a:t>
            </a:r>
            <a:br>
              <a:rPr lang="en" sz="2100">
                <a:solidFill>
                  <a:schemeClr val="dk2"/>
                </a:solidFill>
              </a:rPr>
            </a:br>
            <a:r>
              <a:rPr lang="en" sz="2100">
                <a:solidFill>
                  <a:schemeClr val="dk2"/>
                </a:solidFill>
              </a:rPr>
              <a:t>I initially downloaded</a:t>
            </a:r>
            <a:r>
              <a:rPr b="1" lang="en" sz="2100">
                <a:solidFill>
                  <a:schemeClr val="dk2"/>
                </a:solidFill>
              </a:rPr>
              <a:t> Llama3.1 with 7B parameters</a:t>
            </a:r>
            <a:r>
              <a:rPr lang="en" sz="2100">
                <a:solidFill>
                  <a:schemeClr val="dk2"/>
                </a:solidFill>
              </a:rPr>
              <a:t> as it was one of the better models in terms of accuracy speed and data.</a:t>
            </a:r>
            <a:br>
              <a:rPr lang="en" sz="2100">
                <a:solidFill>
                  <a:schemeClr val="dk2"/>
                </a:solidFill>
              </a:rPr>
            </a:br>
            <a:r>
              <a:rPr lang="en" sz="2100">
                <a:solidFill>
                  <a:schemeClr val="dk2"/>
                </a:solidFill>
              </a:rPr>
              <a:t>It was performing too slow and it stopped due to memory limits.</a:t>
            </a:r>
            <a:br>
              <a:rPr lang="en" sz="2100">
                <a:solidFill>
                  <a:schemeClr val="dk2"/>
                </a:solidFill>
              </a:rPr>
            </a:br>
            <a:br>
              <a:rPr lang="en" sz="2100">
                <a:solidFill>
                  <a:schemeClr val="dk2"/>
                </a:solidFill>
              </a:rPr>
            </a:br>
            <a:r>
              <a:rPr lang="en" sz="2100">
                <a:solidFill>
                  <a:schemeClr val="dk2"/>
                </a:solidFill>
              </a:rPr>
              <a:t>After research, I found </a:t>
            </a:r>
            <a:r>
              <a:rPr b="1" lang="en" sz="2100">
                <a:solidFill>
                  <a:schemeClr val="dk2"/>
                </a:solidFill>
              </a:rPr>
              <a:t>Phi-4mini with 3.8B parameters</a:t>
            </a:r>
            <a:r>
              <a:rPr lang="en" sz="2100">
                <a:solidFill>
                  <a:schemeClr val="dk2"/>
                </a:solidFill>
              </a:rPr>
              <a:t> to be the most optimal model to use.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b="1" lang="en" sz="2100">
                <a:solidFill>
                  <a:schemeClr val="dk2"/>
                </a:solidFill>
              </a:rPr>
              <a:t>Getting the Interface to look good with proper functionality:</a:t>
            </a:r>
            <a:r>
              <a:rPr lang="en" sz="2100">
                <a:solidFill>
                  <a:schemeClr val="dk2"/>
                </a:solidFill>
              </a:rPr>
              <a:t> Getting everything in the right place, incorporating new functionality etc took time and many tries.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2416500" y="46775"/>
            <a:ext cx="4311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30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Setup Issues faced Initially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