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5" r:id="rId12"/>
    <p:sldId id="266" r:id="rId13"/>
    <p:sldId id="267" r:id="rId14"/>
    <p:sldId id="268" r:id="rId15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8027" y="1301889"/>
            <a:ext cx="4763135" cy="643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551" y="2695156"/>
            <a:ext cx="15927705" cy="554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90940"/>
            <a:ext cx="14630400" cy="7801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 marR="5080" algn="ctr">
              <a:lnSpc>
                <a:spcPts val="5330"/>
              </a:lnSpc>
              <a:spcBef>
                <a:spcPts val="1160"/>
              </a:spcBef>
            </a:pPr>
            <a:r>
              <a:rPr lang="en-IN" sz="3600" b="1" spc="-245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IoT Based </a:t>
            </a:r>
            <a:r>
              <a:rPr sz="3600" b="1" spc="-245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Coal</a:t>
            </a:r>
            <a:r>
              <a:rPr sz="3600" b="1" spc="-320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sz="3600" b="1" spc="-175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Mine</a:t>
            </a:r>
            <a:r>
              <a:rPr sz="3600" b="1" spc="-320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sz="3600" b="1" spc="-335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Safety </a:t>
            </a:r>
            <a:r>
              <a:rPr sz="3600" b="1" spc="-215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Monitoring</a:t>
            </a:r>
            <a:r>
              <a:rPr sz="3600" b="1" spc="-300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sz="3600" b="1" spc="-175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and</a:t>
            </a:r>
            <a:r>
              <a:rPr sz="3600" b="1" spc="-295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sz="3600" b="1" spc="-40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Alerting </a:t>
            </a:r>
            <a:r>
              <a:rPr sz="3600" b="1" spc="-325" dirty="0">
                <a:solidFill>
                  <a:schemeClr val="tx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System</a:t>
            </a:r>
            <a:endParaRPr sz="3600" dirty="0">
              <a:solidFill>
                <a:schemeClr val="tx2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89260" y="8731250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0D3B1-4687-1A1F-F577-AC9003612C98}"/>
              </a:ext>
            </a:extLst>
          </p:cNvPr>
          <p:cNvSpPr txBox="1"/>
          <p:nvPr/>
        </p:nvSpPr>
        <p:spPr>
          <a:xfrm>
            <a:off x="11817350" y="6369051"/>
            <a:ext cx="48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Presented by-</a:t>
            </a:r>
          </a:p>
          <a:p>
            <a:r>
              <a:rPr lang="en-US" sz="2800" b="1" dirty="0"/>
              <a:t>Navya Sharma (211001)</a:t>
            </a:r>
          </a:p>
          <a:p>
            <a:r>
              <a:rPr lang="en-US" sz="2800" b="1" dirty="0"/>
              <a:t>Aneesh Tiku (211010)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EB0BF-09CD-CC8D-BBFE-5C9A816C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350" y="349007"/>
            <a:ext cx="2228850" cy="272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C7CF6-72ED-6E25-BD8B-97587005A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3" y="3103562"/>
            <a:ext cx="10021287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A297-BA85-035C-EE85-E283D8F5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783" y="806450"/>
            <a:ext cx="3753168" cy="64388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Pictures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BDA97-4652-30A5-77C0-8B97158B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2406650"/>
            <a:ext cx="8180015" cy="563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CF2CC-0F10-2ADD-C9A7-22758AE6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285" y="2406650"/>
            <a:ext cx="672074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8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511550" y="1873250"/>
            <a:ext cx="9512525" cy="702051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 tracking reduces accident risk.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Alerts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Instant notifications for timely evacuations.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Comprehensive data improves safety protocols.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Insights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Historical data aids risk assessment.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Emergency Response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Notifications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 alerts for workers and rescue teams.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Informed decisions during emergencies.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Downtime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Prevents accidents, minimizing costs.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Insurance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Enhanced safety can reduce premiums.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Easily expandable with more sensors.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Oversight of multiple sites from one location.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6750" y="577850"/>
            <a:ext cx="280692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sz="4400" spc="-1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945" y="3076156"/>
            <a:ext cx="104772" cy="104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47551" y="2695156"/>
            <a:ext cx="15927705" cy="6014467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241300" marR="305435" algn="just">
              <a:lnSpc>
                <a:spcPct val="100000"/>
              </a:lnSpc>
              <a:spcBef>
                <a:spcPts val="90"/>
              </a:spcBef>
            </a:pPr>
            <a:r>
              <a:rPr spc="-445" dirty="0"/>
              <a:t>[1].</a:t>
            </a:r>
            <a:r>
              <a:rPr spc="-190" dirty="0"/>
              <a:t> </a:t>
            </a:r>
            <a:r>
              <a:rPr spc="-25" dirty="0"/>
              <a:t>Tanmoy</a:t>
            </a:r>
            <a:r>
              <a:rPr spc="-190" dirty="0"/>
              <a:t> </a:t>
            </a:r>
            <a:r>
              <a:rPr dirty="0"/>
              <a:t>Maity</a:t>
            </a:r>
            <a:r>
              <a:rPr spc="-185" dirty="0"/>
              <a:t> </a:t>
            </a:r>
            <a:r>
              <a:rPr spc="55" dirty="0"/>
              <a:t>and</a:t>
            </a:r>
            <a:r>
              <a:rPr spc="-190" dirty="0"/>
              <a:t> </a:t>
            </a:r>
            <a:r>
              <a:rPr dirty="0"/>
              <a:t>Partha</a:t>
            </a:r>
            <a:r>
              <a:rPr spc="-185" dirty="0"/>
              <a:t> </a:t>
            </a:r>
            <a:r>
              <a:rPr spc="-110" dirty="0"/>
              <a:t>Sarathi,</a:t>
            </a:r>
            <a:r>
              <a:rPr spc="-190" dirty="0"/>
              <a:t> </a:t>
            </a:r>
            <a:r>
              <a:rPr spc="-114" dirty="0"/>
              <a:t>“A</a:t>
            </a:r>
            <a:r>
              <a:rPr spc="-190" dirty="0"/>
              <a:t> </a:t>
            </a:r>
            <a:r>
              <a:rPr spc="-35" dirty="0"/>
              <a:t>wireless</a:t>
            </a:r>
            <a:r>
              <a:rPr spc="-185" dirty="0"/>
              <a:t> </a:t>
            </a:r>
            <a:r>
              <a:rPr spc="-15" dirty="0"/>
              <a:t>surveillance</a:t>
            </a:r>
            <a:r>
              <a:rPr spc="-190" dirty="0"/>
              <a:t> </a:t>
            </a:r>
            <a:r>
              <a:rPr spc="55" dirty="0"/>
              <a:t>and</a:t>
            </a:r>
            <a:r>
              <a:rPr spc="-185" dirty="0"/>
              <a:t> </a:t>
            </a:r>
            <a:r>
              <a:rPr spc="-65" dirty="0"/>
              <a:t>safety</a:t>
            </a:r>
            <a:r>
              <a:rPr spc="-190" dirty="0"/>
              <a:t> </a:t>
            </a:r>
            <a:r>
              <a:rPr spc="-40" dirty="0"/>
              <a:t>system</a:t>
            </a:r>
            <a:r>
              <a:rPr spc="-185" dirty="0"/>
              <a:t> </a:t>
            </a:r>
            <a:r>
              <a:rPr spc="-40" dirty="0"/>
              <a:t>for</a:t>
            </a:r>
            <a:r>
              <a:rPr spc="-190" dirty="0"/>
              <a:t> </a:t>
            </a:r>
            <a:r>
              <a:rPr spc="65" dirty="0"/>
              <a:t>mine</a:t>
            </a:r>
            <a:r>
              <a:rPr spc="-190" dirty="0"/>
              <a:t> </a:t>
            </a:r>
            <a:r>
              <a:rPr spc="-10" dirty="0"/>
              <a:t>workers </a:t>
            </a:r>
            <a:r>
              <a:rPr dirty="0"/>
              <a:t>based</a:t>
            </a:r>
            <a:r>
              <a:rPr spc="-165" dirty="0"/>
              <a:t> </a:t>
            </a:r>
            <a:r>
              <a:rPr spc="-45" dirty="0"/>
              <a:t>onZigbee”,</a:t>
            </a:r>
            <a:r>
              <a:rPr spc="-165" dirty="0"/>
              <a:t> </a:t>
            </a:r>
            <a:r>
              <a:rPr spc="-260" dirty="0"/>
              <a:t>1st</a:t>
            </a:r>
            <a:r>
              <a:rPr spc="-160" dirty="0"/>
              <a:t> </a:t>
            </a:r>
            <a:r>
              <a:rPr spc="-85" dirty="0"/>
              <a:t>Int’l</a:t>
            </a:r>
            <a:r>
              <a:rPr spc="-165" dirty="0"/>
              <a:t> </a:t>
            </a:r>
            <a:r>
              <a:rPr spc="-80" dirty="0"/>
              <a:t>Conf.</a:t>
            </a:r>
            <a:r>
              <a:rPr spc="-160" dirty="0"/>
              <a:t> </a:t>
            </a:r>
            <a:r>
              <a:rPr spc="65" dirty="0"/>
              <a:t>on</a:t>
            </a:r>
            <a:r>
              <a:rPr spc="-165" dirty="0"/>
              <a:t> </a:t>
            </a:r>
            <a:r>
              <a:rPr dirty="0"/>
              <a:t>Recent</a:t>
            </a:r>
            <a:r>
              <a:rPr spc="-160" dirty="0"/>
              <a:t> </a:t>
            </a:r>
            <a:r>
              <a:rPr dirty="0"/>
              <a:t>Advances</a:t>
            </a:r>
            <a:r>
              <a:rPr spc="-165" dirty="0"/>
              <a:t> </a:t>
            </a:r>
            <a:r>
              <a:rPr dirty="0"/>
              <a:t>in</a:t>
            </a:r>
            <a:r>
              <a:rPr spc="-165" dirty="0"/>
              <a:t> </a:t>
            </a:r>
            <a:r>
              <a:rPr spc="-10" dirty="0"/>
              <a:t>Information</a:t>
            </a:r>
            <a:r>
              <a:rPr spc="-160" dirty="0"/>
              <a:t> </a:t>
            </a:r>
            <a:r>
              <a:rPr dirty="0"/>
              <a:t>Technology</a:t>
            </a:r>
            <a:r>
              <a:rPr spc="-165" dirty="0"/>
              <a:t> </a:t>
            </a:r>
            <a:r>
              <a:rPr spc="-135" dirty="0"/>
              <a:t>RAIT-</a:t>
            </a:r>
            <a:r>
              <a:rPr spc="-275" dirty="0"/>
              <a:t>2012</a:t>
            </a:r>
          </a:p>
          <a:p>
            <a:pPr marL="241300" marR="409575" algn="just">
              <a:lnSpc>
                <a:spcPts val="3080"/>
              </a:lnSpc>
              <a:spcBef>
                <a:spcPts val="35"/>
              </a:spcBef>
            </a:pPr>
            <a:r>
              <a:rPr spc="-325" dirty="0"/>
              <a:t>[2].</a:t>
            </a:r>
            <a:r>
              <a:rPr spc="-190" dirty="0"/>
              <a:t> </a:t>
            </a:r>
            <a:r>
              <a:rPr dirty="0"/>
              <a:t>Yogendra</a:t>
            </a:r>
            <a:r>
              <a:rPr spc="-185" dirty="0"/>
              <a:t> </a:t>
            </a:r>
            <a:r>
              <a:rPr spc="-195" dirty="0"/>
              <a:t>S</a:t>
            </a:r>
            <a:r>
              <a:rPr spc="-190" dirty="0"/>
              <a:t> </a:t>
            </a:r>
            <a:r>
              <a:rPr dirty="0"/>
              <a:t>Dohare</a:t>
            </a:r>
            <a:r>
              <a:rPr spc="-185" dirty="0"/>
              <a:t> </a:t>
            </a:r>
            <a:r>
              <a:rPr spc="55" dirty="0"/>
              <a:t>and</a:t>
            </a:r>
            <a:r>
              <a:rPr spc="-185" dirty="0"/>
              <a:t> </a:t>
            </a:r>
            <a:r>
              <a:rPr spc="-25" dirty="0"/>
              <a:t>Tanmoy</a:t>
            </a:r>
            <a:r>
              <a:rPr spc="-190" dirty="0"/>
              <a:t> </a:t>
            </a:r>
            <a:r>
              <a:rPr spc="-85" dirty="0"/>
              <a:t>Maity,</a:t>
            </a:r>
            <a:r>
              <a:rPr spc="-185" dirty="0"/>
              <a:t> </a:t>
            </a:r>
            <a:r>
              <a:rPr spc="-40" dirty="0"/>
              <a:t>“surveillance</a:t>
            </a:r>
            <a:r>
              <a:rPr spc="-185" dirty="0"/>
              <a:t> </a:t>
            </a:r>
            <a:r>
              <a:rPr spc="55" dirty="0"/>
              <a:t>and</a:t>
            </a:r>
            <a:r>
              <a:rPr spc="-190" dirty="0"/>
              <a:t> </a:t>
            </a:r>
            <a:r>
              <a:rPr spc="-65" dirty="0"/>
              <a:t>safety</a:t>
            </a:r>
            <a:r>
              <a:rPr spc="-185" dirty="0"/>
              <a:t> </a:t>
            </a:r>
            <a:r>
              <a:rPr spc="-40" dirty="0"/>
              <a:t>system</a:t>
            </a:r>
            <a:r>
              <a:rPr spc="-185" dirty="0"/>
              <a:t> </a:t>
            </a:r>
            <a:r>
              <a:rPr spc="-40" dirty="0"/>
              <a:t>for</a:t>
            </a:r>
            <a:r>
              <a:rPr spc="-190" dirty="0"/>
              <a:t> </a:t>
            </a:r>
            <a:r>
              <a:rPr spc="45" dirty="0"/>
              <a:t>underground</a:t>
            </a:r>
            <a:r>
              <a:rPr spc="-185" dirty="0"/>
              <a:t> </a:t>
            </a:r>
            <a:r>
              <a:rPr spc="-20" dirty="0"/>
              <a:t>coal </a:t>
            </a:r>
            <a:r>
              <a:rPr dirty="0"/>
              <a:t>mines</a:t>
            </a:r>
            <a:r>
              <a:rPr spc="-175" dirty="0"/>
              <a:t> </a:t>
            </a:r>
            <a:r>
              <a:rPr dirty="0"/>
              <a:t>based</a:t>
            </a:r>
            <a:r>
              <a:rPr spc="-170" dirty="0"/>
              <a:t> </a:t>
            </a:r>
            <a:r>
              <a:rPr spc="60" dirty="0"/>
              <a:t>onLow</a:t>
            </a:r>
            <a:r>
              <a:rPr spc="-170" dirty="0"/>
              <a:t> </a:t>
            </a:r>
            <a:r>
              <a:rPr spc="50" dirty="0"/>
              <a:t>Power</a:t>
            </a:r>
            <a:r>
              <a:rPr spc="-170" dirty="0"/>
              <a:t> </a:t>
            </a:r>
            <a:r>
              <a:rPr spc="-105" dirty="0"/>
              <a:t>WSN”,</a:t>
            </a:r>
            <a:r>
              <a:rPr spc="-170" dirty="0"/>
              <a:t> </a:t>
            </a:r>
            <a:r>
              <a:rPr spc="-100" dirty="0"/>
              <a:t>IEEE,</a:t>
            </a:r>
            <a:r>
              <a:rPr spc="-170" dirty="0"/>
              <a:t> </a:t>
            </a:r>
            <a:r>
              <a:rPr spc="-280" dirty="0"/>
              <a:t>pp.116-</a:t>
            </a:r>
            <a:r>
              <a:rPr spc="-480" dirty="0"/>
              <a:t>119,</a:t>
            </a:r>
            <a:r>
              <a:rPr spc="-170" dirty="0"/>
              <a:t> </a:t>
            </a:r>
            <a:r>
              <a:rPr spc="-10" dirty="0"/>
              <a:t>2014.</a:t>
            </a:r>
          </a:p>
          <a:p>
            <a:pPr marL="241300" algn="just">
              <a:lnSpc>
                <a:spcPts val="2880"/>
              </a:lnSpc>
            </a:pPr>
            <a:r>
              <a:rPr spc="-330" dirty="0"/>
              <a:t>[3].</a:t>
            </a:r>
            <a:r>
              <a:rPr spc="-145" dirty="0"/>
              <a:t> </a:t>
            </a:r>
            <a:r>
              <a:rPr spc="-35" dirty="0"/>
              <a:t>Pranjal</a:t>
            </a:r>
            <a:r>
              <a:rPr spc="-145" dirty="0"/>
              <a:t> </a:t>
            </a:r>
            <a:r>
              <a:rPr spc="-75" dirty="0"/>
              <a:t>Hazarika,</a:t>
            </a:r>
            <a:r>
              <a:rPr spc="-140" dirty="0"/>
              <a:t> </a:t>
            </a:r>
            <a:r>
              <a:rPr dirty="0"/>
              <a:t>“implementation</a:t>
            </a:r>
            <a:r>
              <a:rPr spc="-145" dirty="0"/>
              <a:t> </a:t>
            </a:r>
            <a:r>
              <a:rPr dirty="0"/>
              <a:t>of</a:t>
            </a:r>
            <a:r>
              <a:rPr spc="-140" dirty="0"/>
              <a:t> </a:t>
            </a:r>
            <a:r>
              <a:rPr spc="-65" dirty="0"/>
              <a:t>safety</a:t>
            </a:r>
            <a:r>
              <a:rPr spc="-145" dirty="0"/>
              <a:t> </a:t>
            </a:r>
            <a:r>
              <a:rPr dirty="0"/>
              <a:t>helmet</a:t>
            </a:r>
            <a:r>
              <a:rPr spc="-140" dirty="0"/>
              <a:t> </a:t>
            </a:r>
            <a:r>
              <a:rPr spc="-40" dirty="0"/>
              <a:t>for</a:t>
            </a:r>
            <a:r>
              <a:rPr spc="-145" dirty="0"/>
              <a:t> </a:t>
            </a:r>
            <a:r>
              <a:rPr dirty="0"/>
              <a:t>coal</a:t>
            </a:r>
            <a:r>
              <a:rPr spc="-145" dirty="0"/>
              <a:t> </a:t>
            </a:r>
            <a:r>
              <a:rPr spc="65" dirty="0"/>
              <a:t>mine</a:t>
            </a:r>
            <a:r>
              <a:rPr spc="-140" dirty="0"/>
              <a:t> </a:t>
            </a:r>
            <a:r>
              <a:rPr spc="-100" dirty="0"/>
              <a:t>workers”,</a:t>
            </a:r>
            <a:r>
              <a:rPr spc="-145" dirty="0"/>
              <a:t> </a:t>
            </a:r>
            <a:r>
              <a:rPr spc="-260" dirty="0"/>
              <a:t>1st</a:t>
            </a:r>
            <a:r>
              <a:rPr spc="-140" dirty="0"/>
              <a:t> </a:t>
            </a:r>
            <a:r>
              <a:rPr spc="-20" dirty="0"/>
              <a:t>IEEE</a:t>
            </a:r>
          </a:p>
          <a:p>
            <a:pPr marL="241300" marR="676275" algn="just">
              <a:lnSpc>
                <a:spcPct val="100000"/>
              </a:lnSpc>
            </a:pPr>
            <a:r>
              <a:rPr spc="-25" dirty="0"/>
              <a:t>International</a:t>
            </a:r>
            <a:r>
              <a:rPr spc="-175" dirty="0"/>
              <a:t> </a:t>
            </a:r>
            <a:r>
              <a:rPr dirty="0"/>
              <a:t>Conference</a:t>
            </a:r>
            <a:r>
              <a:rPr spc="-175" dirty="0"/>
              <a:t> </a:t>
            </a:r>
            <a:r>
              <a:rPr spc="65" dirty="0"/>
              <a:t>on</a:t>
            </a:r>
            <a:r>
              <a:rPr spc="-175" dirty="0"/>
              <a:t> </a:t>
            </a:r>
            <a:r>
              <a:rPr spc="50" dirty="0"/>
              <a:t>Power</a:t>
            </a:r>
            <a:r>
              <a:rPr spc="-175" dirty="0"/>
              <a:t> </a:t>
            </a:r>
            <a:r>
              <a:rPr dirty="0"/>
              <a:t>Electronics</a:t>
            </a:r>
            <a:r>
              <a:rPr spc="-175" dirty="0"/>
              <a:t> </a:t>
            </a:r>
            <a:r>
              <a:rPr spc="-10" dirty="0"/>
              <a:t>Intelligent</a:t>
            </a:r>
            <a:r>
              <a:rPr spc="-170" dirty="0"/>
              <a:t> </a:t>
            </a:r>
            <a:r>
              <a:rPr dirty="0"/>
              <a:t>Control</a:t>
            </a:r>
            <a:r>
              <a:rPr spc="-175" dirty="0"/>
              <a:t> </a:t>
            </a:r>
            <a:r>
              <a:rPr spc="55" dirty="0"/>
              <a:t>and</a:t>
            </a:r>
            <a:r>
              <a:rPr spc="-175" dirty="0"/>
              <a:t> </a:t>
            </a:r>
            <a:r>
              <a:rPr dirty="0"/>
              <a:t>Energy</a:t>
            </a:r>
            <a:r>
              <a:rPr spc="-175" dirty="0"/>
              <a:t> </a:t>
            </a:r>
            <a:r>
              <a:rPr spc="-105" dirty="0"/>
              <a:t>Systems,</a:t>
            </a:r>
            <a:r>
              <a:rPr spc="-175" dirty="0"/>
              <a:t> </a:t>
            </a:r>
            <a:r>
              <a:rPr spc="-70" dirty="0"/>
              <a:t>pp.</a:t>
            </a:r>
            <a:r>
              <a:rPr spc="-170" dirty="0"/>
              <a:t> </a:t>
            </a:r>
            <a:r>
              <a:rPr spc="-480" dirty="0"/>
              <a:t>1-</a:t>
            </a:r>
            <a:r>
              <a:rPr spc="-320" dirty="0"/>
              <a:t>3, </a:t>
            </a:r>
            <a:r>
              <a:rPr spc="-270" dirty="0"/>
              <a:t>2016.</a:t>
            </a:r>
          </a:p>
          <a:p>
            <a:pPr marL="241300" algn="just">
              <a:lnSpc>
                <a:spcPct val="100000"/>
              </a:lnSpc>
            </a:pPr>
            <a:r>
              <a:rPr spc="-275" dirty="0"/>
              <a:t>[4].</a:t>
            </a:r>
            <a:r>
              <a:rPr spc="-175" dirty="0"/>
              <a:t> </a:t>
            </a:r>
            <a:r>
              <a:rPr spc="-10" dirty="0"/>
              <a:t>Valdo</a:t>
            </a:r>
            <a:r>
              <a:rPr spc="-170" dirty="0"/>
              <a:t> </a:t>
            </a:r>
            <a:r>
              <a:rPr dirty="0"/>
              <a:t>Henriques</a:t>
            </a:r>
            <a:r>
              <a:rPr spc="-170" dirty="0"/>
              <a:t> </a:t>
            </a:r>
            <a:r>
              <a:rPr spc="55" dirty="0"/>
              <a:t>and</a:t>
            </a:r>
            <a:r>
              <a:rPr spc="-170" dirty="0"/>
              <a:t> </a:t>
            </a:r>
            <a:r>
              <a:rPr spc="-20" dirty="0"/>
              <a:t>Reza</a:t>
            </a:r>
            <a:r>
              <a:rPr spc="-170" dirty="0"/>
              <a:t> </a:t>
            </a:r>
            <a:r>
              <a:rPr spc="-30" dirty="0"/>
              <a:t>Malekian,</a:t>
            </a:r>
            <a:r>
              <a:rPr spc="-170" dirty="0"/>
              <a:t> </a:t>
            </a:r>
            <a:r>
              <a:rPr spc="-215" dirty="0"/>
              <a:t>“</a:t>
            </a:r>
            <a:r>
              <a:rPr spc="-175" dirty="0"/>
              <a:t> </a:t>
            </a:r>
            <a:r>
              <a:rPr spc="80" dirty="0"/>
              <a:t>Mine</a:t>
            </a:r>
            <a:r>
              <a:rPr spc="-170" dirty="0"/>
              <a:t> </a:t>
            </a:r>
            <a:r>
              <a:rPr spc="-65" dirty="0"/>
              <a:t>safety</a:t>
            </a:r>
            <a:r>
              <a:rPr spc="-170" dirty="0"/>
              <a:t> </a:t>
            </a:r>
            <a:r>
              <a:rPr spc="-40" dirty="0"/>
              <a:t>system</a:t>
            </a:r>
            <a:r>
              <a:rPr spc="-170" dirty="0"/>
              <a:t> </a:t>
            </a:r>
            <a:r>
              <a:rPr dirty="0"/>
              <a:t>using</a:t>
            </a:r>
            <a:r>
              <a:rPr spc="-170" dirty="0"/>
              <a:t> </a:t>
            </a:r>
            <a:r>
              <a:rPr spc="-35" dirty="0"/>
              <a:t>wireless</a:t>
            </a:r>
            <a:r>
              <a:rPr spc="-170" dirty="0"/>
              <a:t> </a:t>
            </a:r>
            <a:r>
              <a:rPr spc="-30" dirty="0"/>
              <a:t>sensor</a:t>
            </a:r>
            <a:r>
              <a:rPr spc="-170" dirty="0"/>
              <a:t> </a:t>
            </a:r>
            <a:r>
              <a:rPr spc="-65" dirty="0"/>
              <a:t>network”,</a:t>
            </a:r>
            <a:r>
              <a:rPr spc="-175" dirty="0"/>
              <a:t> </a:t>
            </a:r>
            <a:r>
              <a:rPr spc="-20" dirty="0"/>
              <a:t>IEEE,</a:t>
            </a:r>
          </a:p>
          <a:p>
            <a:pPr marL="241300" algn="just">
              <a:lnSpc>
                <a:spcPct val="100000"/>
              </a:lnSpc>
            </a:pPr>
            <a:r>
              <a:rPr spc="-70" dirty="0"/>
              <a:t>pp.</a:t>
            </a:r>
            <a:r>
              <a:rPr spc="-210" dirty="0"/>
              <a:t> </a:t>
            </a:r>
            <a:r>
              <a:rPr spc="-475" dirty="0"/>
              <a:t>1-</a:t>
            </a:r>
            <a:r>
              <a:rPr spc="-420" dirty="0"/>
              <a:t>12,</a:t>
            </a:r>
            <a:r>
              <a:rPr spc="-210" dirty="0"/>
              <a:t> </a:t>
            </a:r>
            <a:r>
              <a:rPr spc="-270" dirty="0"/>
              <a:t>2016.</a:t>
            </a:r>
          </a:p>
          <a:p>
            <a:pPr marL="241300" marR="941705" algn="just">
              <a:lnSpc>
                <a:spcPts val="3080"/>
              </a:lnSpc>
              <a:spcBef>
                <a:spcPts val="35"/>
              </a:spcBef>
            </a:pPr>
            <a:r>
              <a:rPr spc="-330" dirty="0"/>
              <a:t>[5].</a:t>
            </a:r>
            <a:r>
              <a:rPr spc="-185" dirty="0"/>
              <a:t> </a:t>
            </a:r>
            <a:r>
              <a:rPr spc="-170" dirty="0"/>
              <a:t>Y.P.</a:t>
            </a:r>
            <a:r>
              <a:rPr spc="-180" dirty="0"/>
              <a:t> </a:t>
            </a:r>
            <a:r>
              <a:rPr spc="-45" dirty="0"/>
              <a:t>Zhang,</a:t>
            </a:r>
            <a:r>
              <a:rPr spc="-180" dirty="0"/>
              <a:t> </a:t>
            </a:r>
            <a:r>
              <a:rPr spc="-204" dirty="0"/>
              <a:t>G.</a:t>
            </a:r>
            <a:r>
              <a:rPr spc="-185" dirty="0"/>
              <a:t> </a:t>
            </a:r>
            <a:r>
              <a:rPr spc="-250" dirty="0"/>
              <a:t>X.</a:t>
            </a:r>
            <a:r>
              <a:rPr spc="-180" dirty="0"/>
              <a:t> </a:t>
            </a:r>
            <a:r>
              <a:rPr spc="-35" dirty="0"/>
              <a:t>Zheng,</a:t>
            </a:r>
            <a:r>
              <a:rPr spc="-180" dirty="0"/>
              <a:t> </a:t>
            </a:r>
            <a:r>
              <a:rPr spc="-165" dirty="0"/>
              <a:t>J.</a:t>
            </a:r>
            <a:r>
              <a:rPr spc="-185" dirty="0"/>
              <a:t> </a:t>
            </a:r>
            <a:r>
              <a:rPr spc="-140" dirty="0"/>
              <a:t>H.</a:t>
            </a:r>
            <a:r>
              <a:rPr spc="-180" dirty="0"/>
              <a:t> </a:t>
            </a:r>
            <a:r>
              <a:rPr spc="-50" dirty="0"/>
              <a:t>Sheng,</a:t>
            </a:r>
            <a:r>
              <a:rPr spc="-180" dirty="0"/>
              <a:t> </a:t>
            </a:r>
            <a:r>
              <a:rPr spc="-20" dirty="0"/>
              <a:t>“Radio</a:t>
            </a:r>
            <a:r>
              <a:rPr spc="-185" dirty="0"/>
              <a:t> </a:t>
            </a:r>
            <a:r>
              <a:rPr dirty="0"/>
              <a:t>Propagation</a:t>
            </a:r>
            <a:r>
              <a:rPr spc="-180" dirty="0"/>
              <a:t> </a:t>
            </a:r>
            <a:r>
              <a:rPr spc="-25" dirty="0"/>
              <a:t>at</a:t>
            </a:r>
            <a:r>
              <a:rPr spc="-180" dirty="0"/>
              <a:t> </a:t>
            </a:r>
            <a:r>
              <a:rPr dirty="0"/>
              <a:t>900</a:t>
            </a:r>
            <a:r>
              <a:rPr spc="-180" dirty="0"/>
              <a:t> </a:t>
            </a:r>
            <a:r>
              <a:rPr spc="105" dirty="0"/>
              <a:t>MHz</a:t>
            </a:r>
            <a:r>
              <a:rPr spc="-185" dirty="0"/>
              <a:t> </a:t>
            </a:r>
            <a:r>
              <a:rPr dirty="0"/>
              <a:t>in</a:t>
            </a:r>
            <a:r>
              <a:rPr spc="-180" dirty="0"/>
              <a:t> </a:t>
            </a:r>
            <a:r>
              <a:rPr spc="55" dirty="0"/>
              <a:t>Underground</a:t>
            </a:r>
            <a:r>
              <a:rPr spc="-180" dirty="0"/>
              <a:t> </a:t>
            </a:r>
            <a:r>
              <a:rPr spc="-20" dirty="0"/>
              <a:t>Coal </a:t>
            </a:r>
            <a:r>
              <a:rPr spc="-65" dirty="0"/>
              <a:t>Mines”,</a:t>
            </a:r>
            <a:r>
              <a:rPr spc="-190" dirty="0"/>
              <a:t> </a:t>
            </a:r>
            <a:r>
              <a:rPr spc="-30" dirty="0"/>
              <a:t>IEEE</a:t>
            </a:r>
            <a:r>
              <a:rPr spc="-185" dirty="0"/>
              <a:t> </a:t>
            </a:r>
            <a:r>
              <a:rPr spc="-20" dirty="0"/>
              <a:t>transactions</a:t>
            </a:r>
            <a:r>
              <a:rPr spc="-190" dirty="0"/>
              <a:t> </a:t>
            </a:r>
            <a:r>
              <a:rPr spc="65" dirty="0"/>
              <a:t>on</a:t>
            </a:r>
            <a:r>
              <a:rPr spc="-185" dirty="0"/>
              <a:t> </a:t>
            </a:r>
            <a:r>
              <a:rPr dirty="0"/>
              <a:t>antennas</a:t>
            </a:r>
            <a:r>
              <a:rPr spc="-185" dirty="0"/>
              <a:t> </a:t>
            </a:r>
            <a:r>
              <a:rPr spc="55" dirty="0"/>
              <a:t>and</a:t>
            </a:r>
            <a:r>
              <a:rPr spc="-190" dirty="0"/>
              <a:t> </a:t>
            </a:r>
            <a:r>
              <a:rPr spc="-10" dirty="0"/>
              <a:t>propagation,</a:t>
            </a:r>
            <a:r>
              <a:rPr spc="-185" dirty="0"/>
              <a:t> </a:t>
            </a:r>
            <a:r>
              <a:rPr spc="-195" dirty="0"/>
              <a:t>vol.49(5),</a:t>
            </a:r>
            <a:r>
              <a:rPr spc="-185" dirty="0"/>
              <a:t> </a:t>
            </a:r>
            <a:r>
              <a:rPr spc="-70" dirty="0"/>
              <a:t>pp.</a:t>
            </a:r>
            <a:r>
              <a:rPr spc="-190" dirty="0"/>
              <a:t> </a:t>
            </a:r>
            <a:r>
              <a:rPr spc="-200" dirty="0"/>
              <a:t>752-</a:t>
            </a:r>
            <a:r>
              <a:rPr spc="-220" dirty="0"/>
              <a:t>62,</a:t>
            </a:r>
            <a:r>
              <a:rPr spc="-185" dirty="0"/>
              <a:t> </a:t>
            </a:r>
            <a:r>
              <a:rPr spc="-10" dirty="0"/>
              <a:t>2001.</a:t>
            </a:r>
          </a:p>
          <a:p>
            <a:pPr marL="241300" algn="just">
              <a:lnSpc>
                <a:spcPts val="2880"/>
              </a:lnSpc>
            </a:pPr>
            <a:r>
              <a:rPr spc="-300" dirty="0"/>
              <a:t>[6].</a:t>
            </a:r>
            <a:r>
              <a:rPr spc="-160" dirty="0"/>
              <a:t> </a:t>
            </a:r>
            <a:r>
              <a:rPr spc="-155" dirty="0"/>
              <a:t>E. </a:t>
            </a:r>
            <a:r>
              <a:rPr spc="-75" dirty="0"/>
              <a:t>Stanek,</a:t>
            </a:r>
            <a:r>
              <a:rPr spc="-155" dirty="0"/>
              <a:t> </a:t>
            </a:r>
            <a:r>
              <a:rPr dirty="0"/>
              <a:t>“Mine</a:t>
            </a:r>
            <a:r>
              <a:rPr spc="-155" dirty="0"/>
              <a:t> </a:t>
            </a:r>
            <a:r>
              <a:rPr dirty="0"/>
              <a:t>Electrotechnology</a:t>
            </a:r>
            <a:r>
              <a:rPr spc="-155" dirty="0"/>
              <a:t> </a:t>
            </a:r>
            <a:r>
              <a:rPr spc="-85" dirty="0"/>
              <a:t>Research:</a:t>
            </a:r>
            <a:r>
              <a:rPr spc="-155" dirty="0"/>
              <a:t> </a:t>
            </a:r>
            <a:r>
              <a:rPr spc="-10" dirty="0"/>
              <a:t>The</a:t>
            </a:r>
            <a:r>
              <a:rPr spc="-155" dirty="0"/>
              <a:t> </a:t>
            </a:r>
            <a:r>
              <a:rPr dirty="0"/>
              <a:t>Past</a:t>
            </a:r>
            <a:r>
              <a:rPr spc="-155" dirty="0"/>
              <a:t> </a:t>
            </a:r>
            <a:r>
              <a:rPr spc="-420" dirty="0"/>
              <a:t>17</a:t>
            </a:r>
            <a:r>
              <a:rPr spc="-160" dirty="0"/>
              <a:t> </a:t>
            </a:r>
            <a:r>
              <a:rPr spc="-155" dirty="0"/>
              <a:t>Years”, </a:t>
            </a:r>
            <a:r>
              <a:rPr spc="-30" dirty="0"/>
              <a:t>IEEE</a:t>
            </a:r>
            <a:r>
              <a:rPr spc="-155" dirty="0"/>
              <a:t> </a:t>
            </a:r>
            <a:r>
              <a:rPr spc="-20" dirty="0"/>
              <a:t>transactions</a:t>
            </a:r>
            <a:r>
              <a:rPr spc="-155" dirty="0"/>
              <a:t> </a:t>
            </a:r>
            <a:r>
              <a:rPr spc="65" dirty="0"/>
              <a:t>on</a:t>
            </a:r>
            <a:r>
              <a:rPr spc="-155" dirty="0"/>
              <a:t> </a:t>
            </a:r>
            <a:r>
              <a:rPr spc="-10" dirty="0"/>
              <a:t>industry</a:t>
            </a:r>
          </a:p>
          <a:p>
            <a:pPr marL="241300" algn="just">
              <a:lnSpc>
                <a:spcPct val="100000"/>
              </a:lnSpc>
            </a:pPr>
            <a:r>
              <a:rPr spc="-20" dirty="0"/>
              <a:t>applications,</a:t>
            </a:r>
            <a:r>
              <a:rPr spc="-190" dirty="0"/>
              <a:t> </a:t>
            </a:r>
            <a:r>
              <a:rPr spc="-145" dirty="0"/>
              <a:t>vol.</a:t>
            </a:r>
            <a:r>
              <a:rPr spc="-185" dirty="0"/>
              <a:t> </a:t>
            </a:r>
            <a:r>
              <a:rPr spc="-245" dirty="0"/>
              <a:t>24(5),</a:t>
            </a:r>
            <a:r>
              <a:rPr spc="-190" dirty="0"/>
              <a:t> </a:t>
            </a:r>
            <a:r>
              <a:rPr spc="120" dirty="0"/>
              <a:t>pp</a:t>
            </a:r>
            <a:r>
              <a:rPr spc="-185" dirty="0"/>
              <a:t> </a:t>
            </a:r>
            <a:r>
              <a:rPr spc="-245" dirty="0"/>
              <a:t>818-</a:t>
            </a:r>
            <a:r>
              <a:rPr spc="-20" dirty="0"/>
              <a:t>1988</a:t>
            </a:r>
            <a:endParaRPr lang="en-IN" spc="-20" dirty="0"/>
          </a:p>
          <a:p>
            <a:pPr marL="241300" algn="just">
              <a:lnSpc>
                <a:spcPct val="100000"/>
              </a:lnSpc>
            </a:pPr>
            <a:r>
              <a:rPr lang="en-IN" spc="-20" dirty="0"/>
              <a:t>https://www.mukpublications.com/resources/25.%20Amjad%20Chohan%20Submission_pagenumber.pdf</a:t>
            </a:r>
            <a:endParaRPr spc="-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945" y="3838156"/>
            <a:ext cx="104772" cy="104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945" y="4609681"/>
            <a:ext cx="104772" cy="104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945" y="5752681"/>
            <a:ext cx="104772" cy="104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945" y="6514681"/>
            <a:ext cx="104772" cy="104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7945" y="7286206"/>
            <a:ext cx="104772" cy="10477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8027" y="1301889"/>
            <a:ext cx="476313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5000" spc="50" dirty="0"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981228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80" y="2934658"/>
            <a:ext cx="11824335" cy="27211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2099"/>
              </a:lnSpc>
              <a:spcBef>
                <a:spcPts val="50"/>
              </a:spcBef>
            </a:pP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5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conclusion,</a:t>
            </a:r>
            <a:r>
              <a:rPr sz="35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5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</a:t>
            </a:r>
            <a:r>
              <a:rPr sz="35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3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</a:t>
            </a:r>
            <a:r>
              <a:rPr sz="35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35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5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sz="35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5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35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5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 </a:t>
            </a:r>
            <a:r>
              <a:rPr sz="35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mining.</a:t>
            </a:r>
            <a:r>
              <a:rPr sz="35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5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sz="35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3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z="35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5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sz="35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</a:t>
            </a:r>
            <a:r>
              <a:rPr sz="35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solutions,</a:t>
            </a:r>
            <a:r>
              <a:rPr sz="35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5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5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35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safer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5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miners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35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</a:t>
            </a:r>
            <a:r>
              <a:rPr sz="35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sz="35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efﬁciency.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1892" y="1301268"/>
            <a:ext cx="4159657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90" dirty="0"/>
              <a:t>Conclusion</a:t>
            </a:r>
            <a:endParaRPr sz="5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3679" y="3854450"/>
            <a:ext cx="7473341" cy="1454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9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endParaRPr sz="935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9505" y="993955"/>
            <a:ext cx="3361690" cy="7854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4750" y="2711450"/>
            <a:ext cx="5638800" cy="678204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469900" marR="5080" indent="-457200" algn="just">
              <a:lnSpc>
                <a:spcPct val="1199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sz="3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3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r>
              <a:rPr sz="3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 </a:t>
            </a:r>
            <a:endParaRPr lang="en-US" sz="36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1199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sz="36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36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endParaRPr lang="en-US" sz="3600" spc="-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1199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sz="36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36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990089" indent="-457200">
              <a:lnSpc>
                <a:spcPts val="533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sz="3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36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990089" indent="-457200">
              <a:lnSpc>
                <a:spcPts val="533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sz="36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sz="36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lang="en-IN" sz="3600" spc="-1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990089" indent="-457200">
              <a:lnSpc>
                <a:spcPts val="533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469900" marR="1990089" indent="-457200">
              <a:lnSpc>
                <a:spcPts val="533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Picture</a:t>
            </a:r>
          </a:p>
          <a:p>
            <a:pPr marL="469900" marR="1990089" indent="-457200">
              <a:lnSpc>
                <a:spcPts val="533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469900" marR="1990089" indent="-457200">
              <a:lnSpc>
                <a:spcPts val="533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sz="3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990089" indent="-457200">
              <a:lnSpc>
                <a:spcPts val="533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945" y="3625850"/>
            <a:ext cx="14608810" cy="371281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70"/>
              </a:spcBef>
            </a:pP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mines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world's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dangerous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operation,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3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thousands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dying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explosions. 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Underground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digging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circumstance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dangers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ascent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underground.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sz="3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energy, </a:t>
            </a:r>
            <a:r>
              <a:rPr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concrete,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low,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disasters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frequently,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possession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life.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disasters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happening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carried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mine, </a:t>
            </a:r>
            <a:r>
              <a:rPr sz="3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necessary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sz="3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3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3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r>
              <a:rPr sz="3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9788" y="1967632"/>
            <a:ext cx="9741124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5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5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r>
              <a:rPr sz="5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0161699" y="8356032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686" y="4921250"/>
            <a:ext cx="15935323" cy="37703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6048" y="2254250"/>
            <a:ext cx="15468600" cy="132856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3300"/>
              </a:lnSpc>
              <a:spcBef>
                <a:spcPts val="459"/>
              </a:spcBef>
            </a:pP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r>
              <a:rPr sz="3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sz="30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poses</a:t>
            </a:r>
            <a:r>
              <a:rPr sz="30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30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challenges,</a:t>
            </a:r>
            <a:r>
              <a:rPr sz="30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30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sz="30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emissions, </a:t>
            </a:r>
            <a:r>
              <a:rPr sz="3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sz="3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failures,</a:t>
            </a:r>
            <a:r>
              <a:rPr sz="3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geological</a:t>
            </a:r>
            <a:r>
              <a:rPr sz="3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hazards. </a:t>
            </a:r>
            <a:r>
              <a:rPr sz="3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3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3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r>
              <a:rPr sz="3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z="3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sz="3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3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3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z="30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9416" y="654050"/>
            <a:ext cx="932186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5000" spc="-190" dirty="0">
                <a:latin typeface="Verdana"/>
                <a:cs typeface="Verdana"/>
              </a:rPr>
              <a:t>Current</a:t>
            </a:r>
            <a:r>
              <a:rPr lang="en-IN" sz="5000" spc="-195" dirty="0">
                <a:latin typeface="Verdana"/>
                <a:cs typeface="Verdana"/>
              </a:rPr>
              <a:t> </a:t>
            </a:r>
            <a:r>
              <a:rPr lang="en-IN" sz="5000" spc="-240" dirty="0">
                <a:latin typeface="Verdana"/>
                <a:cs typeface="Verdana"/>
              </a:rPr>
              <a:t>Safety</a:t>
            </a:r>
            <a:r>
              <a:rPr lang="en-IN" sz="5000" spc="-200" dirty="0">
                <a:latin typeface="Verdana"/>
                <a:cs typeface="Verdana"/>
              </a:rPr>
              <a:t> </a:t>
            </a:r>
            <a:r>
              <a:rPr lang="en-IN" sz="5000" spc="-125" dirty="0">
                <a:latin typeface="Verdana"/>
                <a:cs typeface="Verdana"/>
              </a:rPr>
              <a:t>Challenges</a:t>
            </a:r>
            <a:endParaRPr lang="en-IN" sz="5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8017" y="425450"/>
            <a:ext cx="440466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90" dirty="0">
                <a:latin typeface="Verdana"/>
                <a:cs typeface="Verdana"/>
              </a:rPr>
              <a:t>Flow</a:t>
            </a:r>
            <a:r>
              <a:rPr sz="3750" spc="-229" dirty="0">
                <a:latin typeface="Verdana"/>
                <a:cs typeface="Verdana"/>
              </a:rPr>
              <a:t> </a:t>
            </a:r>
            <a:r>
              <a:rPr sz="5000" spc="-114" dirty="0">
                <a:latin typeface="Verdana"/>
                <a:cs typeface="Verdana"/>
              </a:rPr>
              <a:t>Chart</a:t>
            </a:r>
            <a:endParaRPr sz="5000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30887-FCFC-B12A-831B-1E22A584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72" y="2559050"/>
            <a:ext cx="8707553" cy="5026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8BD-F222-77B2-D8B1-C6F15A4B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349" y="2940050"/>
            <a:ext cx="7706507" cy="50264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A5F7CC-1C09-B7BA-9138-3F201987FB34}"/>
              </a:ext>
            </a:extLst>
          </p:cNvPr>
          <p:cNvSpPr/>
          <p:nvPr/>
        </p:nvSpPr>
        <p:spPr>
          <a:xfrm>
            <a:off x="6788150" y="3092450"/>
            <a:ext cx="18288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A73C9-4671-9CA1-6B0D-7DE60F613A4F}"/>
              </a:ext>
            </a:extLst>
          </p:cNvPr>
          <p:cNvSpPr/>
          <p:nvPr/>
        </p:nvSpPr>
        <p:spPr>
          <a:xfrm>
            <a:off x="5873750" y="4464050"/>
            <a:ext cx="1074267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9D40D-5DA3-D1D7-83C1-84616109CF42}"/>
              </a:ext>
            </a:extLst>
          </p:cNvPr>
          <p:cNvSpPr/>
          <p:nvPr/>
        </p:nvSpPr>
        <p:spPr>
          <a:xfrm>
            <a:off x="6689725" y="3036887"/>
            <a:ext cx="1074267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2849" y="730250"/>
            <a:ext cx="571500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1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6600" spc="-2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1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6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2AD9-2BE4-BFB5-5040-8EC09A400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2592111"/>
            <a:ext cx="9144000" cy="74345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44A1B7-0385-21FC-E4B7-71D63ED87F98}"/>
              </a:ext>
            </a:extLst>
          </p:cNvPr>
          <p:cNvSpPr/>
          <p:nvPr/>
        </p:nvSpPr>
        <p:spPr>
          <a:xfrm>
            <a:off x="4197350" y="2787650"/>
            <a:ext cx="1905000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4A9B3E-76F1-231E-65D6-FF3971FBCFF7}"/>
              </a:ext>
            </a:extLst>
          </p:cNvPr>
          <p:cNvSpPr/>
          <p:nvPr/>
        </p:nvSpPr>
        <p:spPr>
          <a:xfrm>
            <a:off x="4273548" y="2739886"/>
            <a:ext cx="1971675" cy="122713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spc="240">
                <a:latin typeface="Times New Roman" panose="02020603050405020304" pitchFamily="18" charset="0"/>
                <a:cs typeface="Times New Roman" panose="02020603050405020304" pitchFamily="18" charset="0"/>
              </a:rPr>
              <a:t>MQ</a:t>
            </a:r>
            <a:r>
              <a:rPr lang="en-IN" sz="1800" b="1" spc="-2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spc="-65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IN" sz="1800" b="1" spc="-2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spc="-1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2F94-AA64-69B6-DD1A-D6FD58344E64}"/>
              </a:ext>
            </a:extLst>
          </p:cNvPr>
          <p:cNvSpPr txBox="1"/>
          <p:nvPr/>
        </p:nvSpPr>
        <p:spPr>
          <a:xfrm>
            <a:off x="4474665" y="2937955"/>
            <a:ext cx="1350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</a:t>
            </a:r>
            <a:r>
              <a:rPr lang="en-IN" sz="24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IN" sz="24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I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B9C213-531B-C359-2EAC-64E1D08BB481}"/>
              </a:ext>
            </a:extLst>
          </p:cNvPr>
          <p:cNvSpPr/>
          <p:nvPr/>
        </p:nvSpPr>
        <p:spPr>
          <a:xfrm>
            <a:off x="4273549" y="6064250"/>
            <a:ext cx="1900237" cy="122713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-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r>
              <a:rPr lang="en-IN" sz="2400" b="1" spc="-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951" y="1750572"/>
            <a:ext cx="7211059" cy="17562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600" b="1" spc="-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3600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sz="36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Sensor:</a:t>
            </a:r>
            <a:endParaRPr lang="en-IN" sz="36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the environmental conditions inside the mine.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8951" y="4246033"/>
            <a:ext cx="6982459" cy="154465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IN" sz="3600" b="1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600" b="1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</a:t>
            </a:r>
            <a:r>
              <a:rPr lang="en-IN" sz="36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IN" sz="36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3600"/>
              </a:lnSpc>
              <a:spcBef>
                <a:spcPts val="2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detecting harmful gases like methane (CH₄) and carbon monoxide (CO).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3750" y="562993"/>
            <a:ext cx="5892708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-2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sz="6000" spc="-1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BE9D56-BC11-C09F-9045-CA510A4B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0" y="4387850"/>
            <a:ext cx="3224651" cy="2566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4C5BF0-D973-27AC-0C6E-69C2FBF59F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750" y="1263650"/>
            <a:ext cx="3224650" cy="32246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F59C4822-1103-39F3-7091-E9D00D950B71}"/>
              </a:ext>
            </a:extLst>
          </p:cNvPr>
          <p:cNvSpPr txBox="1"/>
          <p:nvPr/>
        </p:nvSpPr>
        <p:spPr>
          <a:xfrm>
            <a:off x="1018951" y="6765891"/>
            <a:ext cx="7391400" cy="160620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IN" sz="4000" b="1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40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r>
              <a:rPr sz="40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3600"/>
              </a:lnSpc>
              <a:spcBef>
                <a:spcPts val="25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sz="3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A33884-213A-77C1-21B9-AE1E5E702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5950" y="7054850"/>
            <a:ext cx="3406369" cy="23265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188" y="647494"/>
            <a:ext cx="8991600" cy="16305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en-IN" sz="4000" b="1" spc="-3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4000" b="1" spc="-3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4000" b="1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Piezoelectric</a:t>
            </a:r>
            <a:r>
              <a:rPr sz="4000" b="1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Buzzer:</a:t>
            </a:r>
            <a:endParaRPr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3600"/>
              </a:lnSpc>
              <a:spcBef>
                <a:spcPts val="100"/>
              </a:spcBef>
            </a:pP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beeper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sz="3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3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electromechanical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piezoelectric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598" y="3455901"/>
            <a:ext cx="8780780" cy="24846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lang="en-IN" sz="36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3600" b="1" spc="1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sz="36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6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800"/>
              </a:lnSpc>
              <a:spcBef>
                <a:spcPts val="70"/>
              </a:spcBef>
            </a:pPr>
            <a:r>
              <a:rPr lang="en-IN"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self-contained SOC with integrated TCP/IP protocol stack that can give any microcontroller access to your </a:t>
            </a:r>
            <a:r>
              <a:rPr lang="en-IN" sz="3000" spc="1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lang="en-IN" sz="3000" b="1" spc="120" dirty="0">
                <a:latin typeface="Verdana"/>
                <a:cs typeface="Verdana"/>
              </a:rPr>
              <a:t>.</a:t>
            </a:r>
          </a:p>
          <a:p>
            <a:pPr marL="12700" marR="5080">
              <a:lnSpc>
                <a:spcPct val="100800"/>
              </a:lnSpc>
              <a:spcBef>
                <a:spcPts val="70"/>
              </a:spcBef>
            </a:pPr>
            <a:endParaRPr sz="3000" b="1" dirty="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018A45-2844-95D0-EC99-54E6180E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388" y="996804"/>
            <a:ext cx="2807159" cy="1859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9316A2-4DF2-5A62-8734-50911A22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951" y="3455901"/>
            <a:ext cx="3894596" cy="243269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851D459-FCD9-4957-C4EE-4B299A1BB905}"/>
              </a:ext>
            </a:extLst>
          </p:cNvPr>
          <p:cNvSpPr txBox="1">
            <a:spLocks/>
          </p:cNvSpPr>
          <p:nvPr/>
        </p:nvSpPr>
        <p:spPr>
          <a:xfrm>
            <a:off x="996950" y="6826250"/>
            <a:ext cx="9502999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5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6.Arduino: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Arduino, Raspberry Pi, or similar microcontroller to interface with the sensors and process data.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CF1AAD-99CD-818D-E98F-DACEEE52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883" y="6140450"/>
            <a:ext cx="3688168" cy="3688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2092-C613-9154-60DA-DA1E4A7C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488" y="1035050"/>
            <a:ext cx="3111723" cy="738664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B0CDDC-C88A-EA4A-B430-A64CB4BDA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20950" y="2443122"/>
            <a:ext cx="9579199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Sensors continuously monitor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checks if readings exceed safety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data is sent to the cloud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 Generation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thresholds are exceeded, the system triggers alerts and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access real-time data through the mobile/web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2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817</Words>
  <Application>Microsoft Office PowerPoint</Application>
  <PresentationFormat>Custom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Tahoma</vt:lpstr>
      <vt:lpstr>Times New Roman</vt:lpstr>
      <vt:lpstr>Verdana</vt:lpstr>
      <vt:lpstr>Office Theme</vt:lpstr>
      <vt:lpstr>PowerPoint Presentation</vt:lpstr>
      <vt:lpstr>Contents</vt:lpstr>
      <vt:lpstr>Introduction to Coal Mining</vt:lpstr>
      <vt:lpstr>Current Safety Challenges</vt:lpstr>
      <vt:lpstr>Flow Chart</vt:lpstr>
      <vt:lpstr>Block Diagram</vt:lpstr>
      <vt:lpstr>Material Required</vt:lpstr>
      <vt:lpstr>PowerPoint Presentation</vt:lpstr>
      <vt:lpstr>Workflow</vt:lpstr>
      <vt:lpstr>Some Pictures</vt:lpstr>
      <vt:lpstr>Advantages</vt:lpstr>
      <vt:lpstr>References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navya sharma</cp:lastModifiedBy>
  <cp:revision>25</cp:revision>
  <dcterms:created xsi:type="dcterms:W3CDTF">2024-10-05T10:06:37Z</dcterms:created>
  <dcterms:modified xsi:type="dcterms:W3CDTF">2024-10-07T11:48:13Z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2024-10-05T00:00:00Z</vt:filetime>
  </property>
  <property fmtid="{D5CDD505-2E9C-101B-9397-08002B2CF9AE}" pid="5" name="Producer">
    <vt:lpwstr>GPL Ghostscript 10.02.0</vt:lpwstr>
  </property>
</Properties>
</file>