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7" r:id="rId3"/>
    <p:sldId id="258" r:id="rId4"/>
    <p:sldId id="260" r:id="rId5"/>
    <p:sldId id="273" r:id="rId6"/>
    <p:sldId id="280" r:id="rId7"/>
    <p:sldId id="281" r:id="rId8"/>
    <p:sldId id="274" r:id="rId9"/>
    <p:sldId id="270" r:id="rId10"/>
    <p:sldId id="275" r:id="rId11"/>
    <p:sldId id="264" r:id="rId12"/>
    <p:sldId id="276" r:id="rId13"/>
    <p:sldId id="267" r:id="rId14"/>
    <p:sldId id="277" r:id="rId15"/>
    <p:sldId id="261" r:id="rId16"/>
    <p:sldId id="279" r:id="rId17"/>
    <p:sldId id="262" r:id="rId18"/>
    <p:sldId id="263"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83" autoAdjust="0"/>
  </p:normalViewPr>
  <p:slideViewPr>
    <p:cSldViewPr>
      <p:cViewPr varScale="1">
        <p:scale>
          <a:sx n="69" d="100"/>
          <a:sy n="69" d="100"/>
        </p:scale>
        <p:origin x="14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4/2/2021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4/2/2021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4/2/2021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4/2/2021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rot="1970225" flipH="1" flipV="1">
            <a:off x="8858250" y="4173538"/>
            <a:ext cx="285750" cy="1158875"/>
          </a:xfrm>
        </p:spPr>
        <p:txBody>
          <a:bodyPr>
            <a:normAutofit/>
          </a:bodyPr>
          <a:lstStyle/>
          <a:p>
            <a:pPr marL="109728" indent="0">
              <a:buNone/>
            </a:pPr>
            <a:endParaRPr lang="en-US" sz="2000" dirty="0">
              <a:latin typeface="Times New Roman" pitchFamily="18" charset="0"/>
              <a:cs typeface="Times New Roman" pitchFamily="18" charset="0"/>
            </a:endParaRPr>
          </a:p>
          <a:p>
            <a:pPr marL="109728" indent="0">
              <a:buNone/>
            </a:pPr>
            <a:endParaRPr lang="en-US" sz="2000" dirty="0">
              <a:latin typeface="Times New Roman" pitchFamily="18" charset="0"/>
              <a:cs typeface="Times New Roman" pitchFamily="18" charset="0"/>
            </a:endParaRPr>
          </a:p>
        </p:txBody>
      </p:sp>
      <p:sp>
        <p:nvSpPr>
          <p:cNvPr id="3" name="Title 2"/>
          <p:cNvSpPr>
            <a:spLocks noGrp="1"/>
          </p:cNvSpPr>
          <p:nvPr>
            <p:ph type="title" idx="4294967295"/>
          </p:nvPr>
        </p:nvSpPr>
        <p:spPr>
          <a:xfrm>
            <a:off x="1219200" y="0"/>
            <a:ext cx="7924800" cy="1143000"/>
          </a:xfrm>
        </p:spPr>
        <p:txBody>
          <a:bodyPr>
            <a:normAutofit/>
          </a:bodyPr>
          <a:lstStyle/>
          <a:p>
            <a:r>
              <a:rPr lang="en-US" sz="2000" dirty="0" smtClean="0">
                <a:latin typeface="Calibri" panose="020F0502020204030204" pitchFamily="34" charset="0"/>
                <a:cs typeface="Calibri" panose="020F0502020204030204" pitchFamily="34" charset="0"/>
              </a:rPr>
              <a:t>A Novel Duplicate Key Search of Big Data Analysis Using</a:t>
            </a:r>
            <a:br>
              <a:rPr lang="en-US" sz="2000"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Normalization </a:t>
            </a:r>
            <a:r>
              <a:rPr lang="en-US" sz="2000" dirty="0" smtClean="0">
                <a:latin typeface="Calibri" panose="020F0502020204030204" pitchFamily="34" charset="0"/>
                <a:cs typeface="Calibri" panose="020F0502020204030204" pitchFamily="34" charset="0"/>
              </a:rPr>
              <a:t>Techniques</a:t>
            </a:r>
            <a:endParaRPr lang="en-IN"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914400"/>
            <a:ext cx="1447800" cy="1447800"/>
          </a:xfrm>
          <a:prstGeom prst="rect">
            <a:avLst/>
          </a:prstGeom>
        </p:spPr>
      </p:pic>
      <p:sp>
        <p:nvSpPr>
          <p:cNvPr id="5" name="Rectangle 4"/>
          <p:cNvSpPr/>
          <p:nvPr/>
        </p:nvSpPr>
        <p:spPr>
          <a:xfrm>
            <a:off x="2362200" y="2490282"/>
            <a:ext cx="4724400" cy="954107"/>
          </a:xfrm>
          <a:prstGeom prst="rect">
            <a:avLst/>
          </a:prstGeom>
        </p:spPr>
        <p:txBody>
          <a:bodyPr wrap="square">
            <a:spAutoFit/>
          </a:bodyPr>
          <a:lstStyle/>
          <a:p>
            <a:pPr marL="109728" indent="0">
              <a:buNone/>
            </a:pPr>
            <a:r>
              <a:rPr lang="en-US" sz="2000" dirty="0">
                <a:latin typeface="Calibri" panose="020F0502020204030204" pitchFamily="34" charset="0"/>
                <a:cs typeface="Calibri" panose="020F0502020204030204" pitchFamily="34" charset="0"/>
              </a:rPr>
              <a:t>Under the Esteemed Guidance </a:t>
            </a:r>
            <a:r>
              <a:rPr lang="en-US" sz="2000" dirty="0" smtClean="0">
                <a:latin typeface="Calibri" panose="020F0502020204030204" pitchFamily="34" charset="0"/>
                <a:cs typeface="Calibri" panose="020F0502020204030204" pitchFamily="34" charset="0"/>
              </a:rPr>
              <a:t>of</a:t>
            </a:r>
            <a:r>
              <a:rPr lang="en-US" b="1" dirty="0" smtClean="0">
                <a:latin typeface="Calibri" panose="020F0502020204030204" pitchFamily="34" charset="0"/>
                <a:cs typeface="Calibri" panose="020F0502020204030204" pitchFamily="34" charset="0"/>
              </a:rPr>
              <a:t>    </a:t>
            </a:r>
          </a:p>
          <a:p>
            <a:pPr marL="109728" indent="0">
              <a:buNone/>
            </a:pPr>
            <a:r>
              <a:rPr lang="en-US" b="1" dirty="0" smtClean="0">
                <a:latin typeface="Calibri" panose="020F0502020204030204" pitchFamily="34" charset="0"/>
                <a:cs typeface="Calibri" panose="020F0502020204030204" pitchFamily="34" charset="0"/>
              </a:rPr>
              <a:t>      Dr</a:t>
            </a:r>
            <a:r>
              <a:rPr lang="en-US" b="1" dirty="0">
                <a:latin typeface="Calibri" panose="020F0502020204030204" pitchFamily="34" charset="0"/>
                <a:cs typeface="Calibri" panose="020F0502020204030204" pitchFamily="34" charset="0"/>
              </a:rPr>
              <a:t>. Y.NARASIMHA RAO    </a:t>
            </a:r>
            <a:endParaRPr lang="en-US" b="1" dirty="0" smtClean="0">
              <a:latin typeface="Calibri" panose="020F0502020204030204" pitchFamily="34" charset="0"/>
              <a:cs typeface="Calibri" panose="020F0502020204030204" pitchFamily="34" charset="0"/>
            </a:endParaRPr>
          </a:p>
          <a:p>
            <a:pPr marL="109728" indent="0">
              <a:buNone/>
            </a:pPr>
            <a:r>
              <a:rPr lang="en-US" dirty="0" smtClean="0">
                <a:latin typeface="Calibri" panose="020F0502020204030204" pitchFamily="34" charset="0"/>
                <a:cs typeface="Calibri" panose="020F0502020204030204" pitchFamily="34" charset="0"/>
              </a:rPr>
              <a:t>       Professor </a:t>
            </a:r>
            <a:r>
              <a:rPr lang="en-US" dirty="0">
                <a:latin typeface="Calibri" panose="020F0502020204030204" pitchFamily="34" charset="0"/>
                <a:cs typeface="Calibri" panose="020F0502020204030204" pitchFamily="34" charset="0"/>
              </a:rPr>
              <a:t>&amp; Head of </a:t>
            </a:r>
            <a:r>
              <a:rPr lang="en-US" dirty="0" err="1">
                <a:latin typeface="Calibri" panose="020F0502020204030204" pitchFamily="34" charset="0"/>
                <a:cs typeface="Calibri" panose="020F0502020204030204" pitchFamily="34" charset="0"/>
              </a:rPr>
              <a:t>Dept</a:t>
            </a:r>
            <a:endParaRPr lang="en-US" dirty="0">
              <a:latin typeface="Calibri" panose="020F0502020204030204" pitchFamily="34" charset="0"/>
              <a:cs typeface="Calibri" panose="020F0502020204030204" pitchFamily="34" charset="0"/>
            </a:endParaRPr>
          </a:p>
        </p:txBody>
      </p:sp>
      <p:sp>
        <p:nvSpPr>
          <p:cNvPr id="6" name="Rectangle 5"/>
          <p:cNvSpPr/>
          <p:nvPr/>
        </p:nvSpPr>
        <p:spPr>
          <a:xfrm>
            <a:off x="457200" y="3105835"/>
            <a:ext cx="8077200" cy="2723823"/>
          </a:xfrm>
          <a:prstGeom prst="rect">
            <a:avLst/>
          </a:prstGeom>
        </p:spPr>
        <p:txBody>
          <a:bodyPr wrap="square">
            <a:spAutoFit/>
          </a:bodyPr>
          <a:lstStyle/>
          <a:p>
            <a:pPr marL="109728" indent="0" algn="just">
              <a:buNone/>
            </a:pPr>
            <a:r>
              <a:rPr lang="en-US" dirty="0" smtClean="0">
                <a:latin typeface="Times New Roman" pitchFamily="18" charset="0"/>
                <a:cs typeface="Times New Roman" pitchFamily="18" charset="0"/>
              </a:rPr>
              <a:t>		</a:t>
            </a:r>
          </a:p>
          <a:p>
            <a:pPr marL="109728" indent="0" algn="just">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Calibri" panose="020F0502020204030204" pitchFamily="34" charset="0"/>
                <a:cs typeface="Calibri" panose="020F0502020204030204" pitchFamily="34" charset="0"/>
              </a:rPr>
              <a:t>By</a:t>
            </a:r>
            <a:endParaRPr lang="en-US" b="1" dirty="0" smtClean="0">
              <a:latin typeface="Calibri" panose="020F0502020204030204" pitchFamily="34" charset="0"/>
              <a:cs typeface="Calibri" panose="020F0502020204030204" pitchFamily="34" charset="0"/>
            </a:endParaRPr>
          </a:p>
          <a:p>
            <a:pPr marL="109728" indent="0" algn="just">
              <a:lnSpc>
                <a:spcPct val="150000"/>
              </a:lnSpc>
              <a:buNone/>
            </a:pP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YANNAM</a:t>
            </a:r>
            <a:r>
              <a:rPr lang="en-US" b="1"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NAVEENA</a:t>
            </a:r>
            <a:endParaRPr lang="en-US" b="1" dirty="0" smtClean="0">
              <a:latin typeface="Calibri" panose="020F0502020204030204" pitchFamily="34" charset="0"/>
              <a:cs typeface="Calibri" panose="020F0502020204030204" pitchFamily="34" charset="0"/>
            </a:endParaRPr>
          </a:p>
          <a:p>
            <a:pPr marL="109728" indent="0" algn="just">
              <a:lnSpc>
                <a:spcPct val="150000"/>
              </a:lnSpc>
              <a:buNone/>
            </a:pPr>
            <a:r>
              <a:rPr lang="en-US" b="1" dirty="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(18491D0506)</a:t>
            </a:r>
          </a:p>
          <a:p>
            <a:pPr marL="109728" indent="0" algn="just">
              <a:lnSpc>
                <a:spcPct val="150000"/>
              </a:lnSpc>
              <a:buNone/>
            </a:pPr>
            <a:r>
              <a:rPr lang="en-IN" dirty="0" smtClean="0">
                <a:latin typeface="Calibri" panose="020F0502020204030204" pitchFamily="34" charset="0"/>
                <a:cs typeface="Calibri" panose="020F0502020204030204" pitchFamily="34" charset="0"/>
              </a:rPr>
              <a:t>			</a:t>
            </a:r>
            <a:r>
              <a:rPr lang="en-IN" sz="1600" dirty="0" err="1" smtClean="0">
                <a:latin typeface="Calibri" panose="020F0502020204030204" pitchFamily="34" charset="0"/>
                <a:cs typeface="Calibri" panose="020F0502020204030204" pitchFamily="34" charset="0"/>
              </a:rPr>
              <a:t>QISCET,Ongole</a:t>
            </a:r>
            <a:endParaRPr lang="en-IN" sz="1600" dirty="0" smtClean="0">
              <a:latin typeface="Calibri" panose="020F0502020204030204" pitchFamily="34" charset="0"/>
              <a:cs typeface="Calibri" panose="020F0502020204030204" pitchFamily="34" charset="0"/>
            </a:endParaRPr>
          </a:p>
          <a:p>
            <a:pPr marL="109728" indent="0" algn="just">
              <a:lnSpc>
                <a:spcPct val="150000"/>
              </a:lnSpc>
              <a:buNone/>
            </a:pPr>
            <a:r>
              <a:rPr lang="en-IN" dirty="0" smtClean="0"/>
              <a:t>	        </a:t>
            </a:r>
            <a:r>
              <a:rPr lang="en-IN" b="1" dirty="0" smtClean="0">
                <a:latin typeface="Calibri" panose="020F0502020204030204" pitchFamily="34" charset="0"/>
                <a:cs typeface="Calibri" panose="020F0502020204030204" pitchFamily="34" charset="0"/>
              </a:rPr>
              <a:t>Department Of Computer Science and Engineering,</a:t>
            </a:r>
          </a:p>
          <a:p>
            <a:pPr marL="109728" indent="0" algn="just">
              <a:lnSpc>
                <a:spcPct val="150000"/>
              </a:lnSpc>
              <a:buNone/>
            </a:pP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a:t>
            </a:r>
            <a:r>
              <a:rPr lang="en-IN" b="1" dirty="0" smtClean="0">
                <a:latin typeface="Calibri" panose="020F0502020204030204" pitchFamily="34" charset="0"/>
                <a:cs typeface="Calibri" panose="020F0502020204030204" pitchFamily="34" charset="0"/>
              </a:rPr>
              <a:t>QIS College of Engineering and Technology ,</a:t>
            </a:r>
            <a:r>
              <a:rPr lang="en-IN" b="1" dirty="0" err="1" smtClean="0">
                <a:latin typeface="Calibri" panose="020F0502020204030204" pitchFamily="34" charset="0"/>
                <a:cs typeface="Calibri" panose="020F0502020204030204" pitchFamily="34" charset="0"/>
              </a:rPr>
              <a:t>Ongole</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9663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r>
              <a:rPr lang="en-US" sz="1600" dirty="0" smtClean="0">
                <a:latin typeface="Times New Roman" pitchFamily="18" charset="0"/>
                <a:cs typeface="Times New Roman" pitchFamily="18" charset="0"/>
              </a:rPr>
              <a:t>The class diagram in software engineering is a type of static structure diagram</a:t>
            </a:r>
          </a:p>
          <a:p>
            <a:pPr algn="just">
              <a:buNone/>
            </a:pPr>
            <a:r>
              <a:rPr lang="en-US" sz="1600" dirty="0" smtClean="0">
                <a:latin typeface="Times New Roman" pitchFamily="18" charset="0"/>
                <a:cs typeface="Times New Roman" pitchFamily="18" charset="0"/>
              </a:rPr>
              <a:t>in Unified Modeling Language ( UML), which defines the system structure by</a:t>
            </a:r>
          </a:p>
          <a:p>
            <a:pPr algn="just">
              <a:buNone/>
            </a:pPr>
            <a:r>
              <a:rPr lang="en-US" sz="1600" dirty="0" smtClean="0">
                <a:latin typeface="Times New Roman" pitchFamily="18" charset="0"/>
                <a:cs typeface="Times New Roman" pitchFamily="18" charset="0"/>
              </a:rPr>
              <a:t>indicating system classes ,attributes , operations (or methods) and class relations. The</a:t>
            </a:r>
          </a:p>
          <a:p>
            <a:pPr algn="just">
              <a:buNone/>
            </a:pPr>
            <a:r>
              <a:rPr lang="en-US" sz="1600" dirty="0" smtClean="0">
                <a:latin typeface="Times New Roman" pitchFamily="18" charset="0"/>
                <a:cs typeface="Times New Roman" pitchFamily="18" charset="0"/>
              </a:rPr>
              <a:t>class defines what knowledge is given. The class diagram shows classes in boxes of</a:t>
            </a:r>
          </a:p>
          <a:p>
            <a:pPr algn="just">
              <a:buNone/>
            </a:pPr>
            <a:r>
              <a:rPr lang="en-US" sz="1600" dirty="0" smtClean="0">
                <a:latin typeface="Times New Roman" pitchFamily="18" charset="0"/>
                <a:cs typeface="Times New Roman" pitchFamily="18" charset="0"/>
              </a:rPr>
              <a:t>three compartments:</a:t>
            </a:r>
          </a:p>
          <a:p>
            <a:pPr algn="just">
              <a:buNone/>
            </a:pPr>
            <a:r>
              <a:rPr lang="en-US" sz="1600" dirty="0" smtClean="0">
                <a:latin typeface="Times New Roman" pitchFamily="18" charset="0"/>
                <a:cs typeface="Times New Roman" pitchFamily="18" charset="0"/>
              </a:rPr>
              <a:t>The top segment contains the class name. </a:t>
            </a:r>
          </a:p>
          <a:p>
            <a:pPr algn="just">
              <a:buNone/>
            </a:pPr>
            <a:r>
              <a:rPr lang="en-US" sz="1600" dirty="0" smtClean="0">
                <a:latin typeface="Times New Roman" pitchFamily="18" charset="0"/>
                <a:cs typeface="Times New Roman" pitchFamily="18" charset="0"/>
              </a:rPr>
              <a:t>     It is printed in bold and centered and capitalized on the first letter. The middle portion includes the class attributes. The first letter is a lower case. They are left-aligned. The underside includes the operations which can be done by the class. They also align on the left and are lowercase in the first letter.</a:t>
            </a:r>
            <a:endParaRPr lang="en-IN" sz="1600" dirty="0" smtClean="0">
              <a:latin typeface="Times New Roman" pitchFamily="18" charset="0"/>
              <a:cs typeface="Times New Roman" pitchFamily="18" charset="0"/>
            </a:endParaRPr>
          </a:p>
          <a:p>
            <a:pPr algn="just">
              <a:buNone/>
            </a:pPr>
            <a:endParaRPr lang="en-US" sz="1600" dirty="0" smtClean="0">
              <a:latin typeface="Times New Roman" pitchFamily="18" charset="0"/>
              <a:cs typeface="Times New Roman" pitchFamily="18" charset="0"/>
            </a:endParaRPr>
          </a:p>
          <a:p>
            <a:pPr algn="just">
              <a:buNone/>
            </a:pPr>
            <a:endParaRPr lang="en-US" sz="1600" dirty="0" smtClean="0">
              <a:latin typeface="Times New Roman" pitchFamily="18" charset="0"/>
              <a:cs typeface="Times New Roman" pitchFamily="18" charset="0"/>
            </a:endParaRPr>
          </a:p>
          <a:p>
            <a:pPr algn="just">
              <a:buNone/>
            </a:pPr>
            <a:endParaRPr lang="en-US" sz="1600"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z="4000" dirty="0">
                <a:latin typeface="Times New Roman" pitchFamily="18" charset="0"/>
                <a:cs typeface="Times New Roman" pitchFamily="18" charset="0"/>
              </a:rPr>
              <a:t>Class Diagram</a:t>
            </a:r>
            <a:endParaRPr lang="en-IN" dirty="0"/>
          </a:p>
        </p:txBody>
      </p:sp>
    </p:spTree>
    <p:extLst>
      <p:ext uri="{BB962C8B-B14F-4D97-AF65-F5344CB8AC3E}">
        <p14:creationId xmlns:p14="http://schemas.microsoft.com/office/powerpoint/2010/main" val="205558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838325" y="1528763"/>
            <a:ext cx="5467350" cy="38004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2"/>
          <a:srcRect/>
          <a:stretch>
            <a:fillRect/>
          </a:stretch>
        </p:blipFill>
        <p:spPr bwMode="auto">
          <a:xfrm>
            <a:off x="1838325" y="1528763"/>
            <a:ext cx="5467350" cy="3800475"/>
          </a:xfrm>
          <a:prstGeom prst="rect">
            <a:avLst/>
          </a:prstGeom>
          <a:noFill/>
          <a:ln w="9525">
            <a:noFill/>
            <a:miter lim="800000"/>
            <a:headEnd/>
            <a:tailEnd/>
          </a:ln>
          <a:effectLst/>
        </p:spPr>
      </p:pic>
    </p:spTree>
    <p:extLst>
      <p:ext uri="{BB962C8B-B14F-4D97-AF65-F5344CB8AC3E}">
        <p14:creationId xmlns:p14="http://schemas.microsoft.com/office/powerpoint/2010/main" val="7932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r>
              <a:rPr lang="en-US" sz="1600" dirty="0" smtClean="0">
                <a:latin typeface="Times New Roman" pitchFamily="18" charset="0"/>
                <a:cs typeface="Times New Roman" pitchFamily="18" charset="0"/>
              </a:rPr>
              <a:t>     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endParaRPr lang="en-IN" sz="1600" dirty="0" smtClean="0">
              <a:latin typeface="Times New Roman" pitchFamily="18" charset="0"/>
              <a:cs typeface="Times New Roman" pitchFamily="18" charset="0"/>
            </a:endParaRPr>
          </a:p>
          <a:p>
            <a:pPr algn="just">
              <a:buNone/>
            </a:pPr>
            <a:endParaRPr lang="en-US" sz="1600" dirty="0" smtClean="0">
              <a:latin typeface="Times New Roman" pitchFamily="18" charset="0"/>
              <a:cs typeface="Times New Roman" pitchFamily="18" charset="0"/>
            </a:endParaRPr>
          </a:p>
          <a:p>
            <a:pPr>
              <a:buNone/>
            </a:pPr>
            <a:endParaRPr lang="en-US" sz="1600" dirty="0" smtClean="0"/>
          </a:p>
          <a:p>
            <a:pPr>
              <a:buNone/>
            </a:pPr>
            <a:endParaRPr lang="en-US" sz="1600" dirty="0" smtClean="0"/>
          </a:p>
        </p:txBody>
      </p:sp>
      <p:sp>
        <p:nvSpPr>
          <p:cNvPr id="3" name="Title 2"/>
          <p:cNvSpPr>
            <a:spLocks noGrp="1"/>
          </p:cNvSpPr>
          <p:nvPr>
            <p:ph type="title"/>
          </p:nvPr>
        </p:nvSpPr>
        <p:spPr/>
        <p:txBody>
          <a:bodyPr/>
          <a:lstStyle/>
          <a:p>
            <a:pPr algn="ctr"/>
            <a:r>
              <a:rPr lang="en-US" sz="4000" dirty="0">
                <a:latin typeface="Times New Roman" pitchFamily="18" charset="0"/>
                <a:cs typeface="Times New Roman" pitchFamily="18" charset="0"/>
              </a:rPr>
              <a:t>Sequence Diagram</a:t>
            </a:r>
            <a:endParaRPr lang="en-IN" dirty="0"/>
          </a:p>
        </p:txBody>
      </p:sp>
    </p:spTree>
    <p:extLst>
      <p:ext uri="{BB962C8B-B14F-4D97-AF65-F5344CB8AC3E}">
        <p14:creationId xmlns:p14="http://schemas.microsoft.com/office/powerpoint/2010/main" val="169018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2519362" y="1491456"/>
            <a:ext cx="4105275" cy="4505325"/>
          </a:xfrm>
          <a:prstGeom prst="rect">
            <a:avLst/>
          </a:prstGeom>
          <a:noFill/>
          <a:ln w="9525">
            <a:noFill/>
            <a:miter lim="800000"/>
            <a:headEnd/>
            <a:tailEnd/>
          </a:ln>
          <a:effectLst/>
        </p:spPr>
      </p:pic>
    </p:spTree>
    <p:extLst>
      <p:ext uri="{BB962C8B-B14F-4D97-AF65-F5344CB8AC3E}">
        <p14:creationId xmlns:p14="http://schemas.microsoft.com/office/powerpoint/2010/main" val="1750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dirty="0" smtClean="0"/>
              <a:t>ACTIVITY DIAGRAM</a:t>
            </a:r>
            <a:endParaRPr lang="en-IN" sz="3200" dirty="0"/>
          </a:p>
        </p:txBody>
      </p:sp>
      <p:sp>
        <p:nvSpPr>
          <p:cNvPr id="5" name="Content Placeholder 4"/>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2424113" y="2133600"/>
            <a:ext cx="4295775" cy="4119563"/>
          </a:xfrm>
          <a:prstGeom prst="rect">
            <a:avLst/>
          </a:prstGeom>
          <a:noFill/>
          <a:ln w="9525">
            <a:noFill/>
            <a:miter lim="800000"/>
            <a:headEnd/>
            <a:tailEnd/>
          </a:ln>
          <a:effectLst/>
        </p:spPr>
      </p:pic>
    </p:spTree>
    <p:extLst>
      <p:ext uri="{BB962C8B-B14F-4D97-AF65-F5344CB8AC3E}">
        <p14:creationId xmlns:p14="http://schemas.microsoft.com/office/powerpoint/2010/main" val="108084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438400"/>
            <a:ext cx="8229600" cy="3645091"/>
          </a:xfrm>
        </p:spPr>
        <p:txBody>
          <a:bodyPr>
            <a:normAutofit/>
          </a:bodyPr>
          <a:lstStyle/>
          <a:p>
            <a:pPr>
              <a:buFont typeface="Arial" pitchFamily="34" charset="0"/>
              <a:buChar char="•"/>
            </a:pPr>
            <a:r>
              <a:rPr lang="en-US" sz="1600" dirty="0" smtClean="0">
                <a:latin typeface="Times New Roman" pitchFamily="18" charset="0"/>
                <a:cs typeface="Times New Roman" pitchFamily="18" charset="0"/>
              </a:rPr>
              <a:t>High Accuracy. 		</a:t>
            </a:r>
          </a:p>
          <a:p>
            <a:pPr>
              <a:buFont typeface="Arial" pitchFamily="34" charset="0"/>
              <a:buChar char="•"/>
            </a:pPr>
            <a:r>
              <a:rPr lang="en-US" sz="1600" dirty="0" smtClean="0">
                <a:latin typeface="Times New Roman" pitchFamily="18" charset="0"/>
                <a:cs typeface="Times New Roman" pitchFamily="18" charset="0"/>
              </a:rPr>
              <a:t>Best Performance.</a:t>
            </a:r>
          </a:p>
          <a:p>
            <a:pPr>
              <a:buFont typeface="Arial" pitchFamily="34" charset="0"/>
              <a:buChar char="•"/>
            </a:pPr>
            <a:r>
              <a:rPr lang="en-US" sz="1600" dirty="0" smtClean="0">
                <a:latin typeface="Times New Roman" pitchFamily="18" charset="0"/>
                <a:cs typeface="Times New Roman" pitchFamily="18" charset="0"/>
              </a:rPr>
              <a:t>We broke down the record and field level standardization in the average standardization.</a:t>
            </a:r>
          </a:p>
          <a:p>
            <a:pPr lvl="1">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In the total standardization, we concentrated on field esteems and proposed calculations for abbreviation development and worth part mining to deliver significantly better standardized field esteems</a:t>
            </a:r>
          </a:p>
          <a:p>
            <a:pPr>
              <a:buFont typeface="Arial" pitchFamily="34" charset="0"/>
              <a:buChar char="•"/>
            </a:pPr>
            <a:endParaRPr lang="en-US" sz="16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2163762"/>
          </a:xfrm>
        </p:spPr>
        <p:txBody>
          <a:bodyPr>
            <a:normAutofit/>
          </a:bodyPr>
          <a:lstStyle/>
          <a:p>
            <a:r>
              <a:rPr lang="en-US" dirty="0" smtClean="0"/>
              <a:t>ADVANTAGES OF PROPOSED SYSTEM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949891"/>
          </a:xfrm>
        </p:spPr>
        <p:txBody>
          <a:bodyPr>
            <a:normAutofit/>
          </a:bodyPr>
          <a:lstStyle/>
          <a:p>
            <a:pPr>
              <a:buFont typeface="Arial" pitchFamily="34" charset="0"/>
              <a:buChar char="•"/>
            </a:pPr>
            <a:r>
              <a:rPr lang="en-US" sz="1600" dirty="0" smtClean="0">
                <a:latin typeface="Times New Roman" pitchFamily="18" charset="0"/>
                <a:cs typeface="Times New Roman" pitchFamily="18" charset="0"/>
              </a:rPr>
              <a:t>Truth Discovery Problem.</a:t>
            </a:r>
          </a:p>
          <a:p>
            <a:pPr>
              <a:buFont typeface="Arial" pitchFamily="34" charset="0"/>
              <a:buChar char="•"/>
            </a:pPr>
            <a:r>
              <a:rPr lang="en-US" sz="1600" dirty="0" smtClean="0">
                <a:latin typeface="Times New Roman" pitchFamily="18" charset="0"/>
                <a:cs typeface="Times New Roman" pitchFamily="18" charset="0"/>
              </a:rPr>
              <a:t>Record Matching Problem</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905000"/>
            <a:ext cx="7467600" cy="4102291"/>
          </a:xfrm>
        </p:spPr>
        <p:txBody>
          <a:bodyPr>
            <a:normAutofit/>
          </a:bodyPr>
          <a:lstStyle/>
          <a:p>
            <a:pPr>
              <a:buFont typeface="Arial" pitchFamily="34" charset="0"/>
              <a:buChar char="•"/>
            </a:pPr>
            <a:r>
              <a:rPr lang="en-US" sz="1800" dirty="0" smtClean="0"/>
              <a:t>Processor - I3/Intel Processor</a:t>
            </a:r>
          </a:p>
          <a:p>
            <a:pPr>
              <a:buFont typeface="Arial" pitchFamily="34" charset="0"/>
              <a:buChar char="•"/>
            </a:pPr>
            <a:r>
              <a:rPr lang="en-US" sz="1800" dirty="0" smtClean="0"/>
              <a:t>RAM - 4GB (min)</a:t>
            </a:r>
          </a:p>
          <a:p>
            <a:pPr>
              <a:buFont typeface="Arial" pitchFamily="34" charset="0"/>
              <a:buChar char="•"/>
            </a:pPr>
            <a:r>
              <a:rPr lang="en-US" sz="1800" dirty="0" smtClean="0"/>
              <a:t>Hard Disk - 160GB</a:t>
            </a:r>
          </a:p>
          <a:p>
            <a:pPr>
              <a:buFont typeface="Arial" pitchFamily="34" charset="0"/>
              <a:buChar char="•"/>
            </a:pPr>
            <a:r>
              <a:rPr lang="en-US" sz="1800" dirty="0" smtClean="0"/>
              <a:t>Key Board - Standard Windows Keyboard</a:t>
            </a:r>
          </a:p>
          <a:p>
            <a:pPr>
              <a:buFont typeface="Arial" pitchFamily="34" charset="0"/>
              <a:buChar char="•"/>
            </a:pPr>
            <a:r>
              <a:rPr lang="en-US" sz="1800" dirty="0" smtClean="0"/>
              <a:t>Mouse - Two or Three Button Mouse</a:t>
            </a:r>
          </a:p>
          <a:p>
            <a:pPr>
              <a:buFont typeface="Arial" pitchFamily="34" charset="0"/>
              <a:buChar char="•"/>
            </a:pPr>
            <a:r>
              <a:rPr lang="en-US" sz="1800" dirty="0" smtClean="0"/>
              <a:t>Monitor - SVGA</a:t>
            </a:r>
            <a:endParaRPr lang="en-US" sz="1800" dirty="0"/>
          </a:p>
        </p:txBody>
      </p:sp>
      <p:sp>
        <p:nvSpPr>
          <p:cNvPr id="2" name="Title 1"/>
          <p:cNvSpPr>
            <a:spLocks noGrp="1"/>
          </p:cNvSpPr>
          <p:nvPr>
            <p:ph type="title"/>
          </p:nvPr>
        </p:nvSpPr>
        <p:spPr/>
        <p:txBody>
          <a:bodyPr/>
          <a:lstStyle/>
          <a:p>
            <a:pPr algn="ctr"/>
            <a:r>
              <a:rPr lang="en-US" dirty="0" smtClean="0"/>
              <a:t>HARDWARE REQUIREMENTS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362200"/>
            <a:ext cx="7391400" cy="3645091"/>
          </a:xfrm>
        </p:spPr>
        <p:txBody>
          <a:bodyPr>
            <a:normAutofit/>
          </a:bodyPr>
          <a:lstStyle/>
          <a:p>
            <a:pPr>
              <a:buFont typeface="Arial" pitchFamily="34" charset="0"/>
              <a:buChar char="•"/>
            </a:pPr>
            <a:r>
              <a:rPr lang="en-US" sz="1600" dirty="0" smtClean="0">
                <a:latin typeface="Times New Roman" pitchFamily="18" charset="0"/>
                <a:cs typeface="Times New Roman" pitchFamily="18" charset="0"/>
              </a:rPr>
              <a:t>Operating System : Windows 7/8/10</a:t>
            </a:r>
          </a:p>
          <a:p>
            <a:pPr>
              <a:buFont typeface="Arial" pitchFamily="34" charset="0"/>
              <a:buChar char="•"/>
            </a:pPr>
            <a:r>
              <a:rPr lang="en-US" sz="1600" dirty="0" smtClean="0">
                <a:latin typeface="Times New Roman" pitchFamily="18" charset="0"/>
                <a:cs typeface="Times New Roman" pitchFamily="18" charset="0"/>
              </a:rPr>
              <a:t>Web Server : Tomcat 7.0</a:t>
            </a:r>
          </a:p>
          <a:p>
            <a:pPr>
              <a:buFont typeface="Arial" pitchFamily="34" charset="0"/>
              <a:buChar char="•"/>
            </a:pPr>
            <a:r>
              <a:rPr lang="en-US" sz="1600" dirty="0" smtClean="0">
                <a:latin typeface="Times New Roman" pitchFamily="18" charset="0"/>
                <a:cs typeface="Times New Roman" pitchFamily="18" charset="0"/>
              </a:rPr>
              <a:t>Front End : HTML, </a:t>
            </a:r>
            <a:r>
              <a:rPr lang="en-US" sz="1600" dirty="0" err="1" smtClean="0">
                <a:latin typeface="Times New Roman" pitchFamily="18" charset="0"/>
                <a:cs typeface="Times New Roman" pitchFamily="18" charset="0"/>
              </a:rPr>
              <a:t>CSS,JavaScript,JSP</a:t>
            </a:r>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Database : My SQL 6.0</a:t>
            </a:r>
          </a:p>
          <a:p>
            <a:pPr>
              <a:buFont typeface="Arial" pitchFamily="34" charset="0"/>
              <a:buChar char="•"/>
            </a:pPr>
            <a:r>
              <a:rPr lang="en-US" sz="1600" dirty="0" smtClean="0">
                <a:latin typeface="Times New Roman" pitchFamily="18" charset="0"/>
                <a:cs typeface="Times New Roman" pitchFamily="18" charset="0"/>
              </a:rPr>
              <a:t>IDE : NETBEANS 8.1</a:t>
            </a:r>
          </a:p>
          <a:p>
            <a:pPr>
              <a:buFont typeface="Arial" pitchFamily="34" charset="0"/>
              <a:buChar char="•"/>
            </a:pPr>
            <a:r>
              <a:rPr lang="en-US" sz="1600" dirty="0" smtClean="0">
                <a:latin typeface="Times New Roman" pitchFamily="18" charset="0"/>
                <a:cs typeface="Times New Roman" pitchFamily="18" charset="0"/>
              </a:rPr>
              <a:t>Database Connectivity : JDB</a:t>
            </a:r>
            <a:endParaRPr lang="en-US" sz="16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dirty="0" smtClean="0"/>
              <a:t>SOFTWARE REQUIREMENTS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IN" sz="7200" dirty="0" smtClean="0"/>
              <a:t/>
            </a:r>
            <a:br>
              <a:rPr lang="en-IN" sz="7200" dirty="0" smtClean="0"/>
            </a:br>
            <a:r>
              <a:rPr lang="en-IN" sz="7200" dirty="0"/>
              <a:t/>
            </a:r>
            <a:br>
              <a:rPr lang="en-IN" sz="7200" dirty="0"/>
            </a:br>
            <a:r>
              <a:rPr lang="en-IN" sz="7200" dirty="0" smtClean="0"/>
              <a:t/>
            </a:r>
            <a:br>
              <a:rPr lang="en-IN" sz="7200" dirty="0" smtClean="0"/>
            </a:br>
            <a:r>
              <a:rPr lang="en-IN" sz="7200" dirty="0"/>
              <a:t/>
            </a:r>
            <a:br>
              <a:rPr lang="en-IN" sz="7200" dirty="0"/>
            </a:br>
            <a:r>
              <a:rPr lang="en-IN" sz="7200" dirty="0" smtClean="0"/>
              <a:t/>
            </a:r>
            <a:br>
              <a:rPr lang="en-IN" sz="7200" dirty="0" smtClean="0"/>
            </a:br>
            <a:r>
              <a:rPr lang="en-IN" sz="7200" dirty="0" smtClean="0"/>
              <a:t>THANK YOU</a:t>
            </a:r>
            <a:endParaRPr lang="en-IN" sz="7200" dirty="0"/>
          </a:p>
        </p:txBody>
      </p:sp>
    </p:spTree>
    <p:extLst>
      <p:ext uri="{BB962C8B-B14F-4D97-AF65-F5344CB8AC3E}">
        <p14:creationId xmlns:p14="http://schemas.microsoft.com/office/powerpoint/2010/main" val="348319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788091"/>
          </a:xfrm>
        </p:spPr>
        <p:txBody>
          <a:bodyPr>
            <a:noAutofit/>
          </a:bodyPr>
          <a:lstStyle/>
          <a:p>
            <a:pPr algn="just">
              <a:buNone/>
            </a:pPr>
            <a:r>
              <a:rPr lang="en-US" sz="1400" dirty="0" smtClean="0"/>
              <a:t>		</a:t>
            </a:r>
            <a:r>
              <a:rPr lang="en-US" sz="1200" dirty="0" smtClean="0"/>
              <a:t> Data consolidation is a challenging issue in data integration. The usefulness of data</a:t>
            </a:r>
          </a:p>
          <a:p>
            <a:pPr algn="just">
              <a:buNone/>
            </a:pPr>
            <a:r>
              <a:rPr lang="en-US" sz="1200" dirty="0" smtClean="0"/>
              <a:t>increases when it is linked and fused with other data from numerous (Web) sources. The</a:t>
            </a:r>
          </a:p>
          <a:p>
            <a:pPr algn="just">
              <a:buNone/>
            </a:pPr>
            <a:r>
              <a:rPr lang="en-US" sz="1200" dirty="0" smtClean="0"/>
              <a:t>promise of Big Data hinges upon addressing several big data integration challenges, such as</a:t>
            </a:r>
          </a:p>
          <a:p>
            <a:pPr algn="just">
              <a:buNone/>
            </a:pPr>
            <a:r>
              <a:rPr lang="en-US" sz="1200" dirty="0" smtClean="0"/>
              <a:t>record linkage at scale, real-time data fusion, and integrating Deep Web. Although much</a:t>
            </a:r>
          </a:p>
          <a:p>
            <a:pPr algn="just">
              <a:buNone/>
            </a:pPr>
            <a:r>
              <a:rPr lang="en-US" sz="1200" dirty="0" smtClean="0"/>
              <a:t>work has been conducted on these problems, there is limited work on creating a uniform,</a:t>
            </a:r>
          </a:p>
          <a:p>
            <a:pPr algn="just">
              <a:buNone/>
            </a:pPr>
            <a:r>
              <a:rPr lang="en-US" sz="1200" dirty="0" smtClean="0"/>
              <a:t>standard record from a group of records corresponding to the same real-world entity. We</a:t>
            </a:r>
          </a:p>
          <a:p>
            <a:pPr algn="just">
              <a:buNone/>
            </a:pPr>
            <a:r>
              <a:rPr lang="en-US" sz="1200" dirty="0" smtClean="0"/>
              <a:t>refer to this task as record normalization. Such a record representation, coined normalized</a:t>
            </a:r>
          </a:p>
          <a:p>
            <a:pPr algn="just">
              <a:buNone/>
            </a:pPr>
            <a:r>
              <a:rPr lang="en-US" sz="1200" dirty="0" smtClean="0"/>
              <a:t>record, is important for both front-end and back-end applications. In this paper, we formalize</a:t>
            </a:r>
          </a:p>
          <a:p>
            <a:pPr algn="just">
              <a:buNone/>
            </a:pPr>
            <a:r>
              <a:rPr lang="en-US" sz="1200" dirty="0" smtClean="0"/>
              <a:t>the record normalization problem, present in-depth analysis of normalization granularity</a:t>
            </a:r>
          </a:p>
          <a:p>
            <a:pPr algn="just">
              <a:buNone/>
            </a:pPr>
            <a:r>
              <a:rPr lang="en-US" sz="1200" dirty="0" smtClean="0"/>
              <a:t>levels (e.g., record, field, and value-component) and of normalization forms (e.g., typical</a:t>
            </a:r>
          </a:p>
          <a:p>
            <a:pPr algn="just">
              <a:buNone/>
            </a:pPr>
            <a:r>
              <a:rPr lang="en-US" sz="1200" dirty="0" smtClean="0"/>
              <a:t>versus complete). We propose a comprehensive framework for computing the normalized</a:t>
            </a:r>
          </a:p>
          <a:p>
            <a:pPr algn="just">
              <a:buNone/>
            </a:pPr>
            <a:r>
              <a:rPr lang="en-US" sz="1200" dirty="0" smtClean="0"/>
              <a:t>record. The proposed framework includes a suit of record normalization methods, from naive</a:t>
            </a:r>
          </a:p>
          <a:p>
            <a:pPr algn="just">
              <a:buNone/>
            </a:pPr>
            <a:r>
              <a:rPr lang="en-US" sz="1200" dirty="0" smtClean="0"/>
              <a:t>ones, which use only the information gathered from records themselves, to complex</a:t>
            </a:r>
          </a:p>
          <a:p>
            <a:pPr algn="just">
              <a:buNone/>
            </a:pPr>
            <a:r>
              <a:rPr lang="en-US" sz="1200" dirty="0" smtClean="0"/>
              <a:t>strategies, which globally mine a group of duplicate records before selecting a value for an</a:t>
            </a:r>
          </a:p>
          <a:p>
            <a:pPr algn="just">
              <a:buNone/>
            </a:pPr>
            <a:r>
              <a:rPr lang="en-US" sz="1200" dirty="0" smtClean="0"/>
              <a:t>attribute of a normalized record. We conducted extensive empirical studies with all the</a:t>
            </a:r>
          </a:p>
          <a:p>
            <a:pPr algn="just">
              <a:buNone/>
            </a:pPr>
            <a:r>
              <a:rPr lang="en-US" sz="1200" dirty="0" smtClean="0"/>
              <a:t>proposed methods. We indicate the weaknesses and strengths of each of them and</a:t>
            </a:r>
          </a:p>
          <a:p>
            <a:pPr algn="just">
              <a:buNone/>
            </a:pPr>
            <a:r>
              <a:rPr lang="en-US" sz="1200" dirty="0" smtClean="0"/>
              <a:t>recommend the ones to be used in practice.</a:t>
            </a:r>
          </a:p>
          <a:p>
            <a:pPr algn="just">
              <a:lnSpc>
                <a:spcPct val="170000"/>
              </a:lnSpc>
              <a:buNone/>
            </a:pPr>
            <a:endParaRPr lang="en-US" sz="1400" dirty="0" smtClean="0"/>
          </a:p>
          <a:p>
            <a:pPr algn="just"/>
            <a:endParaRPr lang="en-US" sz="1400" dirty="0"/>
          </a:p>
        </p:txBody>
      </p:sp>
      <p:sp>
        <p:nvSpPr>
          <p:cNvPr id="2" name="Title 1"/>
          <p:cNvSpPr>
            <a:spLocks noGrp="1"/>
          </p:cNvSpPr>
          <p:nvPr>
            <p:ph type="title"/>
          </p:nvPr>
        </p:nvSpPr>
        <p:spPr>
          <a:xfrm>
            <a:off x="457200" y="274638"/>
            <a:ext cx="8229600" cy="868362"/>
          </a:xfrm>
        </p:spPr>
        <p:txBody>
          <a:bodyPr/>
          <a:lstStyle/>
          <a:p>
            <a:pPr algn="ctr"/>
            <a:r>
              <a:rPr lang="en-US" dirty="0" smtClean="0"/>
              <a:t>Abstract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dirty="0" smtClean="0"/>
              <a:t>		</a:t>
            </a:r>
            <a:r>
              <a:rPr lang="en-US" sz="1600" dirty="0" smtClean="0">
                <a:latin typeface="Times New Roman" pitchFamily="18" charset="0"/>
                <a:cs typeface="Times New Roman" pitchFamily="18" charset="0"/>
              </a:rPr>
              <a:t> Reconciliation frameworks at Web scale need to consequently coordinate records from various sources that allude to a similar certifiable substance locate the genuine coordinating records among them and transform this arrangement of records into a standard record for the utilization of clients or different applications. There is an enormous group of work on the record coordinating issue and reality revelation issue.</a:t>
            </a:r>
          </a:p>
          <a:p>
            <a:pPr algn="just">
              <a:buNone/>
            </a:pPr>
            <a:r>
              <a:rPr lang="en-US" sz="1600" dirty="0" smtClean="0">
                <a:latin typeface="Times New Roman" pitchFamily="18" charset="0"/>
                <a:cs typeface="Times New Roman" pitchFamily="18" charset="0"/>
              </a:rPr>
              <a:t>    The record coordinating issue is additionally alluded to as copy record location, record linkage, object ID, substance goal, or </a:t>
            </a:r>
            <a:r>
              <a:rPr lang="en-US" sz="1600" dirty="0" err="1" smtClean="0">
                <a:latin typeface="Times New Roman" pitchFamily="18" charset="0"/>
                <a:cs typeface="Times New Roman" pitchFamily="18" charset="0"/>
              </a:rPr>
              <a:t>deduplication</a:t>
            </a:r>
            <a:r>
              <a:rPr lang="en-US" sz="1600" dirty="0" smtClean="0">
                <a:latin typeface="Times New Roman" pitchFamily="18" charset="0"/>
                <a:cs typeface="Times New Roman" pitchFamily="18" charset="0"/>
              </a:rPr>
              <a:t> and reality disclosure issue is likewise called as truth finding or certainty finding - a key issue in information combination</a:t>
            </a:r>
          </a:p>
          <a:p>
            <a:pPr>
              <a:buNone/>
            </a:pPr>
            <a:endParaRPr lang="en-US" sz="2600" dirty="0" smtClean="0"/>
          </a:p>
          <a:p>
            <a:pPr>
              <a:buNone/>
            </a:pPr>
            <a:endParaRPr lang="en-US" sz="1600" dirty="0" smtClean="0"/>
          </a:p>
          <a:p>
            <a:pPr>
              <a:buNone/>
            </a:pPr>
            <a:endParaRPr lang="en-US" sz="1600" dirty="0" smtClean="0">
              <a:latin typeface="Times New Roman" pitchFamily="18" charset="0"/>
              <a:cs typeface="Times New Roman" pitchFamily="18" charset="0"/>
            </a:endParaRPr>
          </a:p>
          <a:p>
            <a:pPr>
              <a:buNone/>
            </a:pPr>
            <a:r>
              <a:rPr lang="en-US" sz="1600" dirty="0" smtClean="0"/>
              <a:t>.</a:t>
            </a:r>
          </a:p>
          <a:p>
            <a:pPr algn="just">
              <a:buNone/>
            </a:pPr>
            <a:endParaRPr lang="en-US" sz="1600" dirty="0" smtClean="0"/>
          </a:p>
          <a:p>
            <a:pPr algn="just">
              <a:buNone/>
            </a:pPr>
            <a:endParaRPr lang="en-US" sz="1600" dirty="0" smtClean="0"/>
          </a:p>
        </p:txBody>
      </p:sp>
      <p:sp>
        <p:nvSpPr>
          <p:cNvPr id="2" name="Title 1"/>
          <p:cNvSpPr>
            <a:spLocks noGrp="1"/>
          </p:cNvSpPr>
          <p:nvPr>
            <p:ph type="title"/>
          </p:nvPr>
        </p:nvSpPr>
        <p:spPr/>
        <p:txBody>
          <a:bodyPr/>
          <a:lstStyle/>
          <a:p>
            <a:r>
              <a:rPr lang="en-US" dirty="0" smtClean="0"/>
              <a:t>EXISTING SYSTEM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254691"/>
          </a:xfrm>
        </p:spPr>
        <p:txBody>
          <a:bodyPr>
            <a:normAutofit/>
          </a:bodyPr>
          <a:lstStyle/>
          <a:p>
            <a:pPr>
              <a:buNone/>
            </a:pPr>
            <a:r>
              <a:rPr lang="en-US"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We propose three degrees of granularities for record standardization alongside</a:t>
            </a:r>
          </a:p>
          <a:p>
            <a:pPr>
              <a:buNone/>
            </a:pPr>
            <a:r>
              <a:rPr lang="en-US" sz="1600" dirty="0" smtClean="0">
                <a:latin typeface="Times New Roman" pitchFamily="18" charset="0"/>
                <a:cs typeface="Times New Roman" pitchFamily="18" charset="0"/>
              </a:rPr>
              <a:t>techniques to develop standardized records as indicated by them. We propose an</a:t>
            </a:r>
          </a:p>
          <a:p>
            <a:pPr>
              <a:buNone/>
            </a:pPr>
            <a:r>
              <a:rPr lang="en-US" sz="1600" dirty="0" smtClean="0">
                <a:latin typeface="Times New Roman" pitchFamily="18" charset="0"/>
                <a:cs typeface="Times New Roman" pitchFamily="18" charset="0"/>
              </a:rPr>
              <a:t>exhaustive structure for orderly development of standardized records. Our system is</a:t>
            </a:r>
          </a:p>
          <a:p>
            <a:pPr>
              <a:buNone/>
            </a:pPr>
            <a:r>
              <a:rPr lang="en-US" sz="1600" dirty="0" smtClean="0">
                <a:latin typeface="Times New Roman" pitchFamily="18" charset="0"/>
                <a:cs typeface="Times New Roman" pitchFamily="18" charset="0"/>
              </a:rPr>
              <a:t>adaptable and permits new techniques to be included easily. As far as anyone is</a:t>
            </a:r>
          </a:p>
          <a:p>
            <a:pPr>
              <a:buNone/>
            </a:pPr>
            <a:r>
              <a:rPr lang="en-US" sz="1600" dirty="0" smtClean="0">
                <a:latin typeface="Times New Roman" pitchFamily="18" charset="0"/>
                <a:cs typeface="Times New Roman" pitchFamily="18" charset="0"/>
              </a:rPr>
              <a:t>concerned, this is the principal bit of work to propose such a point by point system.</a:t>
            </a:r>
          </a:p>
          <a:p>
            <a:pPr>
              <a:buNone/>
            </a:pPr>
            <a:r>
              <a:rPr lang="en-US" sz="1600" dirty="0" smtClean="0">
                <a:latin typeface="Times New Roman" pitchFamily="18" charset="0"/>
                <a:cs typeface="Times New Roman" pitchFamily="18" charset="0"/>
              </a:rPr>
              <a:t>We propose and look at a scope of standardization systems, from recurrence, length,</a:t>
            </a:r>
          </a:p>
          <a:p>
            <a:pPr>
              <a:buNone/>
            </a:pPr>
            <a:r>
              <a:rPr lang="en-US" sz="1600" dirty="0" err="1" smtClean="0">
                <a:latin typeface="Times New Roman" pitchFamily="18" charset="0"/>
                <a:cs typeface="Times New Roman" pitchFamily="18" charset="0"/>
              </a:rPr>
              <a:t>centroid</a:t>
            </a:r>
            <a:r>
              <a:rPr lang="en-US" sz="1600" dirty="0" smtClean="0">
                <a:latin typeface="Times New Roman" pitchFamily="18" charset="0"/>
                <a:cs typeface="Times New Roman" pitchFamily="18" charset="0"/>
              </a:rPr>
              <a:t> and highlight based to more mind boggling ones that use result blending</a:t>
            </a:r>
          </a:p>
          <a:p>
            <a:pPr>
              <a:buNone/>
            </a:pPr>
            <a:r>
              <a:rPr lang="en-US" sz="1600" dirty="0" smtClean="0">
                <a:latin typeface="Times New Roman" pitchFamily="18" charset="0"/>
                <a:cs typeface="Times New Roman" pitchFamily="18" charset="0"/>
              </a:rPr>
              <a:t>models from data recovery, for example, (weighted) </a:t>
            </a:r>
            <a:r>
              <a:rPr lang="en-US" sz="1600" dirty="0" err="1" smtClean="0">
                <a:latin typeface="Times New Roman" pitchFamily="18" charset="0"/>
                <a:cs typeface="Times New Roman" pitchFamily="18" charset="0"/>
              </a:rPr>
              <a:t>Borda</a:t>
            </a:r>
            <a:r>
              <a:rPr lang="en-US" sz="1600" dirty="0" smtClean="0">
                <a:latin typeface="Times New Roman" pitchFamily="18" charset="0"/>
                <a:cs typeface="Times New Roman" pitchFamily="18" charset="0"/>
              </a:rPr>
              <a:t>. We present various</a:t>
            </a:r>
          </a:p>
          <a:p>
            <a:pPr>
              <a:buNone/>
            </a:pPr>
            <a:r>
              <a:rPr lang="en-US" sz="1600" dirty="0" smtClean="0">
                <a:latin typeface="Times New Roman" pitchFamily="18" charset="0"/>
                <a:cs typeface="Times New Roman" pitchFamily="18" charset="0"/>
              </a:rPr>
              <a:t>heuristic principles to mine attractive worth parts from a field. We use them to build</a:t>
            </a:r>
          </a:p>
          <a:p>
            <a:pPr>
              <a:buNone/>
            </a:pPr>
            <a:r>
              <a:rPr lang="en-US" sz="1600" dirty="0" smtClean="0">
                <a:latin typeface="Times New Roman" pitchFamily="18" charset="0"/>
                <a:cs typeface="Times New Roman" pitchFamily="18" charset="0"/>
              </a:rPr>
              <a:t>the standardized an incentive for the field. We perform experimental investigations on</a:t>
            </a:r>
          </a:p>
          <a:p>
            <a:pPr>
              <a:buNone/>
            </a:pPr>
            <a:r>
              <a:rPr lang="en-US" sz="1600" dirty="0" smtClean="0">
                <a:latin typeface="Times New Roman" pitchFamily="18" charset="0"/>
                <a:cs typeface="Times New Roman" pitchFamily="18" charset="0"/>
              </a:rPr>
              <a:t>distribution records. The trial results show that the proposed weighted-</a:t>
            </a:r>
            <a:r>
              <a:rPr lang="en-US" sz="1600" dirty="0" err="1" smtClean="0">
                <a:latin typeface="Times New Roman" pitchFamily="18" charset="0"/>
                <a:cs typeface="Times New Roman" pitchFamily="18" charset="0"/>
              </a:rPr>
              <a:t>Borda</a:t>
            </a:r>
            <a:r>
              <a:rPr lang="en-US" sz="1600" dirty="0" smtClean="0">
                <a:latin typeface="Times New Roman" pitchFamily="18" charset="0"/>
                <a:cs typeface="Times New Roman" pitchFamily="18" charset="0"/>
              </a:rPr>
              <a:t>-based</a:t>
            </a:r>
          </a:p>
          <a:p>
            <a:pPr>
              <a:buNone/>
            </a:pPr>
            <a:r>
              <a:rPr lang="en-US" sz="1600" dirty="0" smtClean="0">
                <a:latin typeface="Times New Roman" pitchFamily="18" charset="0"/>
                <a:cs typeface="Times New Roman" pitchFamily="18" charset="0"/>
              </a:rPr>
              <a:t>methodology altogether outflanks the standard methodologies</a:t>
            </a:r>
            <a:endParaRPr lang="en-US" sz="15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t>PROPOSED SYSTEM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2999"/>
          </a:xfrm>
        </p:spPr>
        <p:txBody>
          <a:bodyPr>
            <a:normAutofit/>
          </a:bodyPr>
          <a:lstStyle/>
          <a:p>
            <a:pPr>
              <a:buNone/>
            </a:pPr>
            <a:r>
              <a:rPr lang="en-US" sz="1400" dirty="0" smtClean="0"/>
              <a:t>A Data Flow Diagram for each method and device controls the flow of details.</a:t>
            </a:r>
          </a:p>
          <a:p>
            <a:pPr>
              <a:buNone/>
            </a:pPr>
            <a:r>
              <a:rPr lang="en-US" sz="1400" dirty="0" smtClean="0"/>
              <a:t>Defined symbols are used, such as rectangles, circles and arrows plus short labels for</a:t>
            </a:r>
          </a:p>
          <a:p>
            <a:pPr>
              <a:buNone/>
            </a:pPr>
            <a:r>
              <a:rPr lang="en-US" sz="1400" dirty="0" smtClean="0"/>
              <a:t>text, to represent inputs, outputs, storage points, and routes from each target.</a:t>
            </a:r>
          </a:p>
          <a:p>
            <a:pPr>
              <a:buNone/>
            </a:pPr>
            <a:r>
              <a:rPr lang="en-US" sz="1400" dirty="0" smtClean="0"/>
              <a:t>Data flowcharts can range from simple, hand-drawn overviews to profound</a:t>
            </a:r>
          </a:p>
          <a:p>
            <a:pPr>
              <a:buNone/>
            </a:pPr>
            <a:r>
              <a:rPr lang="en-US" sz="1400" dirty="0" smtClean="0"/>
              <a:t>DFDs that slowly analyze the handling of the data. You may evaluate a new system or</a:t>
            </a:r>
          </a:p>
          <a:p>
            <a:pPr>
              <a:buNone/>
            </a:pPr>
            <a:r>
              <a:rPr lang="en-US" sz="1400" dirty="0" smtClean="0"/>
              <a:t>model an existing one. As with all the best diagrams and maps, a DFD also "tells"</a:t>
            </a:r>
          </a:p>
          <a:p>
            <a:pPr>
              <a:buNone/>
            </a:pPr>
            <a:r>
              <a:rPr lang="en-US" sz="1400" dirty="0" smtClean="0"/>
              <a:t>things visually that are difficult to describe, and operates from developers to CEOs in</a:t>
            </a:r>
          </a:p>
          <a:p>
            <a:pPr>
              <a:buNone/>
            </a:pPr>
            <a:r>
              <a:rPr lang="en-US" sz="1400" dirty="0" smtClean="0"/>
              <a:t>both the technical and the non-tech audiences.</a:t>
            </a:r>
          </a:p>
        </p:txBody>
      </p:sp>
      <p:sp>
        <p:nvSpPr>
          <p:cNvPr id="3" name="Title 2"/>
          <p:cNvSpPr>
            <a:spLocks noGrp="1"/>
          </p:cNvSpPr>
          <p:nvPr>
            <p:ph type="title"/>
          </p:nvPr>
        </p:nvSpPr>
        <p:spPr/>
        <p:txBody>
          <a:bodyPr/>
          <a:lstStyle/>
          <a:p>
            <a:pPr algn="ctr"/>
            <a:r>
              <a:rPr lang="en-US" sz="4400" dirty="0">
                <a:latin typeface="Times New Roman" pitchFamily="18" charset="0"/>
                <a:cs typeface="Times New Roman" pitchFamily="18" charset="0"/>
              </a:rPr>
              <a:t>Data Flow Diagram</a:t>
            </a:r>
            <a:endParaRPr lang="en-IN" dirty="0"/>
          </a:p>
        </p:txBody>
      </p:sp>
    </p:spTree>
    <p:extLst>
      <p:ext uri="{BB962C8B-B14F-4D97-AF65-F5344CB8AC3E}">
        <p14:creationId xmlns:p14="http://schemas.microsoft.com/office/powerpoint/2010/main" val="62920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t>ENCODING:-</a:t>
            </a:r>
            <a:br>
              <a:rPr lang="en-US" sz="2400" dirty="0" smtClean="0"/>
            </a:br>
            <a:endParaRPr lang="en-US" sz="2400" dirty="0"/>
          </a:p>
        </p:txBody>
      </p:sp>
      <p:pic>
        <p:nvPicPr>
          <p:cNvPr id="1026" name="Picture 2"/>
          <p:cNvPicPr>
            <a:picLocks noChangeAspect="1" noChangeArrowheads="1"/>
          </p:cNvPicPr>
          <p:nvPr/>
        </p:nvPicPr>
        <p:blipFill>
          <a:blip r:embed="rId2"/>
          <a:srcRect/>
          <a:stretch>
            <a:fillRect/>
          </a:stretch>
        </p:blipFill>
        <p:spPr bwMode="auto">
          <a:xfrm>
            <a:off x="2133600" y="990600"/>
            <a:ext cx="4953000" cy="4876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t>DECODING:-</a:t>
            </a:r>
            <a:endParaRPr lang="en-US" sz="2400" dirty="0"/>
          </a:p>
        </p:txBody>
      </p:sp>
      <p:pic>
        <p:nvPicPr>
          <p:cNvPr id="2050" name="Picture 2"/>
          <p:cNvPicPr>
            <a:picLocks noGrp="1" noChangeAspect="1" noChangeArrowheads="1"/>
          </p:cNvPicPr>
          <p:nvPr>
            <p:ph idx="1"/>
          </p:nvPr>
        </p:nvPicPr>
        <p:blipFill>
          <a:blip r:embed="rId2"/>
          <a:srcRect/>
          <a:stretch>
            <a:fillRect/>
          </a:stretch>
        </p:blipFill>
        <p:spPr bwMode="auto">
          <a:xfrm>
            <a:off x="2505800" y="1481138"/>
            <a:ext cx="4132400" cy="452596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400" dirty="0">
                <a:latin typeface="Times New Roman" pitchFamily="18" charset="0"/>
                <a:cs typeface="Times New Roman" pitchFamily="18" charset="0"/>
              </a:rPr>
              <a:t>Use Case Diagram</a:t>
            </a:r>
            <a:endParaRPr lang="en-IN" dirty="0"/>
          </a:p>
        </p:txBody>
      </p:sp>
      <p:sp>
        <p:nvSpPr>
          <p:cNvPr id="5" name="Content Placeholder 4"/>
          <p:cNvSpPr>
            <a:spLocks noGrp="1"/>
          </p:cNvSpPr>
          <p:nvPr>
            <p:ph idx="1"/>
          </p:nvPr>
        </p:nvSpPr>
        <p:spPr>
          <a:xfrm>
            <a:off x="457200" y="1828800"/>
            <a:ext cx="8229600" cy="4178491"/>
          </a:xfrm>
        </p:spPr>
        <p:txBody>
          <a:bodyPr>
            <a:normAutofit/>
          </a:bodyPr>
          <a:lstStyle/>
          <a:p>
            <a:pPr>
              <a:buNone/>
            </a:pPr>
            <a:r>
              <a:rPr lang="en-US" sz="17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The class diagram in software engineering is a type of static structure diagram in Unified Modeling Language ( UML), which defines the system structure by indicating system classes ,attributes , operations (or methods) and class relations. The class defines what knowledge is given. The class diagram shows classes in boxes of three compartments: The top segment contains the class name. It is printed in bold and centered and capitalized on the first letter. The middle portion includes the class attributes. The first letter is a lower case They are left-aligned. The underside includes the operations which can be done by the </a:t>
            </a:r>
            <a:r>
              <a:rPr lang="en-US" sz="1600" dirty="0" err="1" smtClean="0">
                <a:latin typeface="Times New Roman" pitchFamily="18" charset="0"/>
                <a:cs typeface="Times New Roman" pitchFamily="18" charset="0"/>
              </a:rPr>
              <a:t>class.they</a:t>
            </a:r>
            <a:r>
              <a:rPr lang="en-US" sz="1600" dirty="0" smtClean="0">
                <a:latin typeface="Times New Roman" pitchFamily="18" charset="0"/>
                <a:cs typeface="Times New Roman" pitchFamily="18" charset="0"/>
              </a:rPr>
              <a:t> also align on the left and are lowercase in the first letter.</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spTree>
    <p:extLst>
      <p:ext uri="{BB962C8B-B14F-4D97-AF65-F5344CB8AC3E}">
        <p14:creationId xmlns:p14="http://schemas.microsoft.com/office/powerpoint/2010/main" val="310768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Grp="1" noChangeAspect="1" noChangeArrowheads="1"/>
          </p:cNvPicPr>
          <p:nvPr>
            <p:ph idx="1"/>
          </p:nvPr>
        </p:nvPicPr>
        <p:blipFill>
          <a:blip r:embed="rId2"/>
          <a:srcRect/>
          <a:stretch>
            <a:fillRect/>
          </a:stretch>
        </p:blipFill>
        <p:spPr bwMode="auto">
          <a:xfrm>
            <a:off x="1838325" y="1843881"/>
            <a:ext cx="5467350" cy="3800475"/>
          </a:xfrm>
          <a:prstGeom prst="rect">
            <a:avLst/>
          </a:prstGeom>
          <a:noFill/>
          <a:ln w="9525">
            <a:noFill/>
            <a:miter lim="800000"/>
            <a:headEnd/>
            <a:tailEnd/>
          </a:ln>
          <a:effectLst/>
        </p:spPr>
      </p:pic>
    </p:spTree>
    <p:extLst>
      <p:ext uri="{BB962C8B-B14F-4D97-AF65-F5344CB8AC3E}">
        <p14:creationId xmlns:p14="http://schemas.microsoft.com/office/powerpoint/2010/main" val="4135986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396</TotalTime>
  <Words>560</Words>
  <Application>Microsoft Office PowerPoint</Application>
  <PresentationFormat>On-screen Show (4:3)</PresentationFormat>
  <Paragraphs>104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Lucida Sans Unicode</vt:lpstr>
      <vt:lpstr>Times New Roman</vt:lpstr>
      <vt:lpstr>Verdana</vt:lpstr>
      <vt:lpstr>Wingdings 2</vt:lpstr>
      <vt:lpstr>Wingdings 3</vt:lpstr>
      <vt:lpstr>Concourse</vt:lpstr>
      <vt:lpstr>A Novel Duplicate Key Search of Big Data Analysis Using Normalization Techniques</vt:lpstr>
      <vt:lpstr>Abstract</vt:lpstr>
      <vt:lpstr>EXISTING SYSTEM</vt:lpstr>
      <vt:lpstr>PROPOSED SYSTEM</vt:lpstr>
      <vt:lpstr>Data Flow Diagram</vt:lpstr>
      <vt:lpstr>ENCODING:- </vt:lpstr>
      <vt:lpstr>DECODING:-</vt:lpstr>
      <vt:lpstr>Use Case Diagram</vt:lpstr>
      <vt:lpstr>PowerPoint Presentation</vt:lpstr>
      <vt:lpstr>Class Diagram</vt:lpstr>
      <vt:lpstr>PowerPoint Presentation</vt:lpstr>
      <vt:lpstr>Sequence Diagram</vt:lpstr>
      <vt:lpstr>PowerPoint Presentation</vt:lpstr>
      <vt:lpstr>ACTIVITY DIAGRAM</vt:lpstr>
      <vt:lpstr>ADVANTAGES OF PROPOSED SYSTEM</vt:lpstr>
      <vt:lpstr>DISADVANTAGES OF EXISTING SYSTEM</vt:lpstr>
      <vt:lpstr>HARDWARE REQUIREMENTS</vt:lpstr>
      <vt:lpstr>SOFTWARE REQUIREMENTS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Integrity Auditing without Private Key Storage for Secure Cloud Storage </dc:title>
  <dc:creator>pooja computers</dc:creator>
  <cp:lastModifiedBy>Navyasree Jillellamudi</cp:lastModifiedBy>
  <cp:revision>40</cp:revision>
  <dcterms:created xsi:type="dcterms:W3CDTF">2006-08-16T00:00:00Z</dcterms:created>
  <dcterms:modified xsi:type="dcterms:W3CDTF">2021-04-02T16:49:30Z</dcterms:modified>
</cp:coreProperties>
</file>