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7D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8/7/2021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8/7/2021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8/7/2021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8/7/2021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8/7/2021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81510-06A0-4305-8B1A-2D9FDF679D89}"/>
              </a:ext>
            </a:extLst>
          </p:cNvPr>
          <p:cNvSpPr>
            <a:spLocks noGrp="1"/>
          </p:cNvSpPr>
          <p:nvPr>
            <p:ph type="ctrTitle"/>
          </p:nvPr>
        </p:nvSpPr>
        <p:spPr>
          <a:xfrm>
            <a:off x="1371600" y="1803405"/>
            <a:ext cx="9448800" cy="948587"/>
          </a:xfrm>
        </p:spPr>
        <p:txBody>
          <a:bodyPr>
            <a:normAutofit fontScale="90000"/>
          </a:bodyPr>
          <a:lstStyle/>
          <a:p>
            <a:r>
              <a:rPr lang="en-IN" dirty="0"/>
              <a:t>   </a:t>
            </a:r>
            <a:r>
              <a:rPr lang="en-IN" dirty="0" smtClean="0"/>
              <a:t> THE </a:t>
            </a:r>
            <a:r>
              <a:rPr lang="en-IN" dirty="0"/>
              <a:t>SPARKS FOUNDATION</a:t>
            </a:r>
            <a:br>
              <a:rPr lang="en-IN" dirty="0"/>
            </a:br>
            <a:endParaRPr lang="en-IN" dirty="0"/>
          </a:p>
        </p:txBody>
      </p:sp>
      <p:sp>
        <p:nvSpPr>
          <p:cNvPr id="3" name="Subtitle 2">
            <a:extLst>
              <a:ext uri="{FF2B5EF4-FFF2-40B4-BE49-F238E27FC236}">
                <a16:creationId xmlns:a16="http://schemas.microsoft.com/office/drawing/2014/main" xmlns="" id="{57F64FEB-9C99-4684-9A85-0C6D0693D332}"/>
              </a:ext>
            </a:extLst>
          </p:cNvPr>
          <p:cNvSpPr>
            <a:spLocks noGrp="1"/>
          </p:cNvSpPr>
          <p:nvPr>
            <p:ph type="subTitle" idx="1"/>
          </p:nvPr>
        </p:nvSpPr>
        <p:spPr>
          <a:xfrm>
            <a:off x="474785" y="2162907"/>
            <a:ext cx="11078307" cy="3613639"/>
          </a:xfrm>
        </p:spPr>
        <p:txBody>
          <a:bodyPr anchor="b">
            <a:normAutofit fontScale="55000" lnSpcReduction="20000"/>
          </a:bodyPr>
          <a:lstStyle/>
          <a:p>
            <a:pPr lvl="0" algn="ctr" defTabSz="457200">
              <a:lnSpc>
                <a:spcPct val="100000"/>
              </a:lnSpc>
              <a:spcBef>
                <a:spcPts val="0"/>
              </a:spcBef>
            </a:pPr>
            <a:endParaRPr lang="en-IN" sz="2800" dirty="0">
              <a:solidFill>
                <a:schemeClr val="accent1">
                  <a:lumMod val="75000"/>
                </a:schemeClr>
              </a:solidFill>
              <a:latin typeface="Trebuchet MS"/>
            </a:endParaRPr>
          </a:p>
          <a:p>
            <a:pPr lvl="0" algn="ctr" defTabSz="457200">
              <a:lnSpc>
                <a:spcPct val="100000"/>
              </a:lnSpc>
              <a:spcBef>
                <a:spcPts val="0"/>
              </a:spcBef>
            </a:pPr>
            <a:endParaRPr lang="en-IN" sz="4000" dirty="0" smtClean="0">
              <a:solidFill>
                <a:schemeClr val="accent2">
                  <a:lumMod val="50000"/>
                </a:schemeClr>
              </a:solidFill>
              <a:latin typeface="Calibri" panose="020F0502020204030204" pitchFamily="34" charset="0"/>
              <a:cs typeface="Calibri" panose="020F0502020204030204" pitchFamily="34" charset="0"/>
            </a:endParaRPr>
          </a:p>
          <a:p>
            <a:pPr lvl="0" algn="ctr" defTabSz="457200">
              <a:lnSpc>
                <a:spcPct val="100000"/>
              </a:lnSpc>
              <a:spcBef>
                <a:spcPts val="0"/>
              </a:spcBef>
            </a:pPr>
            <a:r>
              <a:rPr lang="en-IN" sz="4400" dirty="0" smtClean="0">
                <a:solidFill>
                  <a:schemeClr val="accent2">
                    <a:lumMod val="50000"/>
                  </a:schemeClr>
                </a:solidFill>
                <a:latin typeface="Calibri" panose="020F0502020204030204" pitchFamily="34" charset="0"/>
                <a:cs typeface="Calibri" panose="020F0502020204030204" pitchFamily="34" charset="0"/>
              </a:rPr>
              <a:t>GRIP AUGUST </a:t>
            </a:r>
            <a:r>
              <a:rPr lang="en-IN" sz="4400" dirty="0">
                <a:solidFill>
                  <a:schemeClr val="accent2">
                    <a:lumMod val="50000"/>
                  </a:schemeClr>
                </a:solidFill>
                <a:latin typeface="Calibri" panose="020F0502020204030204" pitchFamily="34" charset="0"/>
                <a:cs typeface="Calibri" panose="020F0502020204030204" pitchFamily="34" charset="0"/>
              </a:rPr>
              <a:t>2021</a:t>
            </a:r>
          </a:p>
          <a:p>
            <a:pPr lvl="0" algn="ctr" defTabSz="457200">
              <a:lnSpc>
                <a:spcPct val="100000"/>
              </a:lnSpc>
              <a:spcBef>
                <a:spcPts val="0"/>
              </a:spcBef>
            </a:pPr>
            <a:endParaRPr lang="en-IN" sz="4400" dirty="0">
              <a:solidFill>
                <a:schemeClr val="accent2">
                  <a:lumMod val="50000"/>
                </a:schemeClr>
              </a:solidFill>
              <a:latin typeface="Calibri" panose="020F0502020204030204" pitchFamily="34" charset="0"/>
              <a:cs typeface="Calibri" panose="020F0502020204030204" pitchFamily="34" charset="0"/>
            </a:endParaRPr>
          </a:p>
          <a:p>
            <a:pPr lvl="0" algn="ctr" defTabSz="457200">
              <a:lnSpc>
                <a:spcPct val="100000"/>
              </a:lnSpc>
              <a:spcBef>
                <a:spcPts val="0"/>
              </a:spcBef>
            </a:pPr>
            <a:r>
              <a:rPr lang="en-IN" sz="5800" dirty="0">
                <a:solidFill>
                  <a:schemeClr val="accent2">
                    <a:lumMod val="50000"/>
                  </a:schemeClr>
                </a:solidFill>
                <a:latin typeface="Calibri" panose="020F0502020204030204" pitchFamily="34" charset="0"/>
                <a:cs typeface="Calibri" panose="020F0502020204030204" pitchFamily="34" charset="0"/>
              </a:rPr>
              <a:t>TASK 3 : Payment Gateway integration</a:t>
            </a:r>
            <a:endParaRPr lang="en-IN" sz="5100" dirty="0">
              <a:solidFill>
                <a:schemeClr val="accent2">
                  <a:lumMod val="50000"/>
                </a:schemeClr>
              </a:solidFill>
              <a:latin typeface="Calibri" panose="020F0502020204030204" pitchFamily="34" charset="0"/>
              <a:cs typeface="Calibri" panose="020F0502020204030204" pitchFamily="34" charset="0"/>
            </a:endParaRPr>
          </a:p>
          <a:p>
            <a:pPr lvl="0" algn="ctr" defTabSz="457200">
              <a:lnSpc>
                <a:spcPct val="100000"/>
              </a:lnSpc>
              <a:spcBef>
                <a:spcPts val="0"/>
              </a:spcBef>
            </a:pPr>
            <a:endParaRPr lang="en-US" sz="5100" dirty="0">
              <a:solidFill>
                <a:schemeClr val="accent2">
                  <a:lumMod val="50000"/>
                </a:schemeClr>
              </a:solidFill>
              <a:latin typeface="Calibri" panose="020F0502020204030204" pitchFamily="34" charset="0"/>
              <a:cs typeface="Calibri" panose="020F0502020204030204" pitchFamily="34" charset="0"/>
            </a:endParaRPr>
          </a:p>
          <a:p>
            <a:pPr lvl="0" algn="just" defTabSz="457200">
              <a:lnSpc>
                <a:spcPct val="100000"/>
              </a:lnSpc>
              <a:spcBef>
                <a:spcPts val="0"/>
              </a:spcBef>
            </a:pPr>
            <a:r>
              <a:rPr lang="en-US" sz="5100" dirty="0">
                <a:solidFill>
                  <a:schemeClr val="accent1">
                    <a:lumMod val="75000"/>
                  </a:schemeClr>
                </a:solidFill>
                <a:latin typeface="Calibri" panose="020F0502020204030204" pitchFamily="34" charset="0"/>
                <a:cs typeface="Calibri" panose="020F0502020204030204" pitchFamily="34" charset="0"/>
              </a:rPr>
              <a:t>                                                  </a:t>
            </a:r>
          </a:p>
          <a:p>
            <a:pPr lvl="0" algn="just" defTabSz="457200">
              <a:lnSpc>
                <a:spcPct val="100000"/>
              </a:lnSpc>
              <a:spcBef>
                <a:spcPts val="0"/>
              </a:spcBef>
            </a:pPr>
            <a:endParaRPr lang="en-US" sz="2600" dirty="0">
              <a:solidFill>
                <a:schemeClr val="accent1">
                  <a:lumMod val="75000"/>
                </a:schemeClr>
              </a:solidFill>
              <a:latin typeface="Calibri" panose="020F0502020204030204" pitchFamily="34" charset="0"/>
              <a:cs typeface="Calibri" panose="020F0502020204030204" pitchFamily="34" charset="0"/>
            </a:endParaRPr>
          </a:p>
          <a:p>
            <a:pPr lvl="0" algn="just" defTabSz="457200">
              <a:lnSpc>
                <a:spcPct val="100000"/>
              </a:lnSpc>
              <a:spcBef>
                <a:spcPts val="0"/>
              </a:spcBef>
            </a:pPr>
            <a:r>
              <a:rPr lang="en-US" sz="3200" dirty="0">
                <a:solidFill>
                  <a:schemeClr val="accent1">
                    <a:lumMod val="75000"/>
                  </a:schemeClr>
                </a:solidFill>
                <a:latin typeface="Calibri" panose="020F0502020204030204" pitchFamily="34" charset="0"/>
                <a:cs typeface="Calibri" panose="020F0502020204030204" pitchFamily="34" charset="0"/>
              </a:rPr>
              <a:t>                                                                                                                                   By,</a:t>
            </a:r>
          </a:p>
          <a:p>
            <a:pPr lvl="0" algn="just" defTabSz="457200">
              <a:lnSpc>
                <a:spcPct val="100000"/>
              </a:lnSpc>
              <a:spcBef>
                <a:spcPts val="0"/>
              </a:spcBef>
            </a:pPr>
            <a:r>
              <a:rPr lang="en-US" sz="3200" dirty="0">
                <a:solidFill>
                  <a:schemeClr val="accent1">
                    <a:lumMod val="75000"/>
                  </a:schemeClr>
                </a:solidFill>
                <a:latin typeface="Calibri" panose="020F0502020204030204" pitchFamily="34" charset="0"/>
                <a:cs typeface="Calibri" panose="020F0502020204030204" pitchFamily="34" charset="0"/>
              </a:rPr>
              <a:t>                                                                                                                                          Navya M K </a:t>
            </a:r>
          </a:p>
          <a:p>
            <a:pPr lvl="0" algn="just" defTabSz="457200">
              <a:lnSpc>
                <a:spcPct val="100000"/>
              </a:lnSpc>
              <a:spcBef>
                <a:spcPts val="0"/>
              </a:spcBef>
            </a:pPr>
            <a:r>
              <a:rPr lang="en-US" sz="3200" dirty="0">
                <a:solidFill>
                  <a:schemeClr val="accent1">
                    <a:lumMod val="75000"/>
                  </a:schemeClr>
                </a:solidFill>
                <a:latin typeface="Calibri" panose="020F0502020204030204" pitchFamily="34" charset="0"/>
                <a:cs typeface="Calibri" panose="020F0502020204030204" pitchFamily="34" charset="0"/>
              </a:rPr>
              <a:t>                                                                                                                                          Web Development and</a:t>
            </a:r>
          </a:p>
          <a:p>
            <a:pPr lvl="0" algn="just" defTabSz="457200">
              <a:lnSpc>
                <a:spcPct val="100000"/>
              </a:lnSpc>
              <a:spcBef>
                <a:spcPts val="0"/>
              </a:spcBef>
            </a:pPr>
            <a:r>
              <a:rPr lang="en-US" sz="3200" dirty="0">
                <a:solidFill>
                  <a:schemeClr val="accent1">
                    <a:lumMod val="75000"/>
                  </a:schemeClr>
                </a:solidFill>
                <a:latin typeface="Calibri" panose="020F0502020204030204" pitchFamily="34" charset="0"/>
                <a:cs typeface="Calibri" panose="020F0502020204030204" pitchFamily="34" charset="0"/>
              </a:rPr>
              <a:t>                                                                                                                                          Designing intern           </a:t>
            </a:r>
          </a:p>
          <a:p>
            <a:pPr lvl="0" algn="just" defTabSz="457200">
              <a:lnSpc>
                <a:spcPct val="100000"/>
              </a:lnSpc>
              <a:spcBef>
                <a:spcPts val="0"/>
              </a:spcBef>
            </a:pPr>
            <a:r>
              <a:rPr lang="en-US" sz="3800" dirty="0">
                <a:solidFill>
                  <a:schemeClr val="accent1">
                    <a:lumMod val="75000"/>
                  </a:schemeClr>
                </a:solidFill>
                <a:latin typeface="Arial Rounded MT Bold" panose="020F0704030504030204" pitchFamily="34" charset="0"/>
              </a:rPr>
              <a:t>                  </a:t>
            </a:r>
          </a:p>
          <a:p>
            <a:pPr lvl="0" algn="ctr" defTabSz="457200">
              <a:lnSpc>
                <a:spcPct val="100000"/>
              </a:lnSpc>
              <a:spcBef>
                <a:spcPts val="0"/>
              </a:spcBef>
            </a:pPr>
            <a:endParaRPr lang="en-IN" sz="3800" dirty="0">
              <a:solidFill>
                <a:schemeClr val="accent1">
                  <a:lumMod val="75000"/>
                </a:schemeClr>
              </a:solidFill>
              <a:latin typeface="Trebuchet MS"/>
            </a:endParaRPr>
          </a:p>
          <a:p>
            <a:endParaRPr lang="en-IN" dirty="0"/>
          </a:p>
        </p:txBody>
      </p:sp>
      <p:pic>
        <p:nvPicPr>
          <p:cNvPr id="7" name="Picture 6">
            <a:extLst>
              <a:ext uri="{FF2B5EF4-FFF2-40B4-BE49-F238E27FC236}">
                <a16:creationId xmlns:a16="http://schemas.microsoft.com/office/drawing/2014/main" xmlns="" id="{45BABD31-12C1-43EB-9468-D0187798F4F1}"/>
              </a:ext>
            </a:extLst>
          </p:cNvPr>
          <p:cNvPicPr>
            <a:picLocks noChangeAspect="1"/>
          </p:cNvPicPr>
          <p:nvPr/>
        </p:nvPicPr>
        <p:blipFill>
          <a:blip r:embed="rId2"/>
          <a:stretch>
            <a:fillRect/>
          </a:stretch>
        </p:blipFill>
        <p:spPr>
          <a:xfrm>
            <a:off x="3392223" y="3693956"/>
            <a:ext cx="1908213" cy="2371550"/>
          </a:xfrm>
          <a:prstGeom prst="rect">
            <a:avLst/>
          </a:prstGeom>
        </p:spPr>
      </p:pic>
    </p:spTree>
    <p:extLst>
      <p:ext uri="{BB962C8B-B14F-4D97-AF65-F5344CB8AC3E}">
        <p14:creationId xmlns:p14="http://schemas.microsoft.com/office/powerpoint/2010/main" xmlns="" val="426293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B10F7-8753-4A9B-ACC0-278C9A474BC4}"/>
              </a:ext>
            </a:extLst>
          </p:cNvPr>
          <p:cNvSpPr>
            <a:spLocks noGrp="1"/>
          </p:cNvSpPr>
          <p:nvPr>
            <p:ph type="title"/>
          </p:nvPr>
        </p:nvSpPr>
        <p:spPr>
          <a:xfrm>
            <a:off x="685800" y="764373"/>
            <a:ext cx="10820400" cy="1293028"/>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xmlns="" id="{BB0D2AA7-8E63-424F-95B5-1EEC616C3B46}"/>
              </a:ext>
            </a:extLst>
          </p:cNvPr>
          <p:cNvSpPr>
            <a:spLocks noGrp="1"/>
          </p:cNvSpPr>
          <p:nvPr>
            <p:ph idx="1"/>
          </p:nvPr>
        </p:nvSpPr>
        <p:spPr>
          <a:xfrm>
            <a:off x="685800" y="1490472"/>
            <a:ext cx="10820400" cy="4728213"/>
          </a:xfrm>
        </p:spPr>
        <p:txBody>
          <a:bodyPr>
            <a:normAutofit/>
          </a:bodyPr>
          <a:lstStyle/>
          <a:p>
            <a:r>
              <a:rPr lang="en-US" sz="2000" dirty="0">
                <a:latin typeface="Trebuchet MS" panose="020B0603020202020204" pitchFamily="34" charset="0"/>
              </a:rPr>
              <a:t> </a:t>
            </a:r>
            <a:r>
              <a:rPr lang="en-US" sz="1800" dirty="0">
                <a:latin typeface="Calibri" pitchFamily="34" charset="0"/>
                <a:cs typeface="Calibri" pitchFamily="34" charset="0"/>
              </a:rPr>
              <a:t>To create a simple website where payment gateway is integrated.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There will be a simple donate button on homepage. On clicking  the donate button, the user will land on the payment page where  user can select the amount to be paid and the payment type, e.g.  credit card, PayPal, etc.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Once the payment is done and invoice will be generated and  email will be sent to the user for the payment received. The  invoice will contain the amount.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On any page / email, only basic information is needed.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Hosted the website at 000webhost.</a:t>
            </a:r>
          </a:p>
          <a:p>
            <a:endParaRPr lang="en-IN" sz="1800" dirty="0"/>
          </a:p>
        </p:txBody>
      </p:sp>
    </p:spTree>
    <p:extLst>
      <p:ext uri="{BB962C8B-B14F-4D97-AF65-F5344CB8AC3E}">
        <p14:creationId xmlns:p14="http://schemas.microsoft.com/office/powerpoint/2010/main" xmlns="" val="345609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03116-E19E-48FB-92D0-21B5A2D93164}"/>
              </a:ext>
            </a:extLst>
          </p:cNvPr>
          <p:cNvSpPr>
            <a:spLocks noGrp="1"/>
          </p:cNvSpPr>
          <p:nvPr>
            <p:ph type="title"/>
          </p:nvPr>
        </p:nvSpPr>
        <p:spPr>
          <a:xfrm>
            <a:off x="2895600" y="-422031"/>
            <a:ext cx="8862204" cy="1802421"/>
          </a:xfrm>
        </p:spPr>
        <p:txBody>
          <a:bodyPr>
            <a:normAutofit/>
          </a:bodyPr>
          <a:lstStyle/>
          <a:p>
            <a:r>
              <a:rPr lang="en-US" dirty="0"/>
              <a:t/>
            </a:r>
            <a:br>
              <a:rPr lang="en-US" dirty="0"/>
            </a:br>
            <a:r>
              <a:rPr lang="en-US" dirty="0" smtClean="0"/>
              <a:t>        </a:t>
            </a:r>
            <a:r>
              <a:rPr lang="en-US" dirty="0" smtClean="0"/>
              <a:t> </a:t>
            </a:r>
            <a:r>
              <a:rPr lang="en-US" sz="4400" dirty="0" smtClean="0">
                <a:solidFill>
                  <a:srgbClr val="FF0000"/>
                </a:solidFill>
                <a:latin typeface="Calibri" pitchFamily="34" charset="0"/>
                <a:cs typeface="Calibri" pitchFamily="34" charset="0"/>
              </a:rPr>
              <a:t>HELP </a:t>
            </a:r>
            <a:r>
              <a:rPr lang="en-US" sz="4400" dirty="0" smtClean="0">
                <a:solidFill>
                  <a:srgbClr val="FF0000"/>
                </a:solidFill>
                <a:latin typeface="Calibri" pitchFamily="34" charset="0"/>
                <a:cs typeface="Calibri" pitchFamily="34" charset="0"/>
              </a:rPr>
              <a:t>INDIA </a:t>
            </a:r>
            <a:r>
              <a:rPr lang="en-US" sz="4400" dirty="0" err="1" smtClean="0">
                <a:solidFill>
                  <a:srgbClr val="FF0000"/>
                </a:solidFill>
                <a:latin typeface="Calibri" pitchFamily="34" charset="0"/>
                <a:cs typeface="Calibri" pitchFamily="34" charset="0"/>
              </a:rPr>
              <a:t>ONLINe</a:t>
            </a:r>
            <a:r>
              <a:rPr lang="en-US" dirty="0" smtClean="0"/>
              <a:t> </a:t>
            </a:r>
            <a:endParaRPr lang="en-IN" dirty="0"/>
          </a:p>
        </p:txBody>
      </p:sp>
      <p:sp>
        <p:nvSpPr>
          <p:cNvPr id="3" name="Content Placeholder 2">
            <a:extLst>
              <a:ext uri="{FF2B5EF4-FFF2-40B4-BE49-F238E27FC236}">
                <a16:creationId xmlns:a16="http://schemas.microsoft.com/office/drawing/2014/main" xmlns="" id="{19F708A0-22D7-4DF0-B09E-DD45E0E31FB8}"/>
              </a:ext>
            </a:extLst>
          </p:cNvPr>
          <p:cNvSpPr>
            <a:spLocks noGrp="1"/>
          </p:cNvSpPr>
          <p:nvPr>
            <p:ph idx="1"/>
          </p:nvPr>
        </p:nvSpPr>
        <p:spPr>
          <a:xfrm>
            <a:off x="307731" y="1380391"/>
            <a:ext cx="11198470" cy="5380894"/>
          </a:xfrm>
        </p:spPr>
        <p:txBody>
          <a:bodyPr>
            <a:noAutofit/>
          </a:bodyPr>
          <a:lstStyle/>
          <a:p>
            <a:pPr algn="just">
              <a:lnSpc>
                <a:spcPct val="150000"/>
              </a:lnSpc>
            </a:pPr>
            <a:r>
              <a:rPr lang="en-US" sz="1600" b="1" dirty="0" smtClean="0">
                <a:latin typeface="Calibri" pitchFamily="34" charset="0"/>
                <a:cs typeface="Calibri" pitchFamily="34" charset="0"/>
              </a:rPr>
              <a:t>Help India Online</a:t>
            </a:r>
            <a:r>
              <a:rPr lang="en-US" sz="1600" dirty="0" smtClean="0">
                <a:latin typeface="Calibri" pitchFamily="34" charset="0"/>
                <a:cs typeface="Calibri" pitchFamily="34" charset="0"/>
              </a:rPr>
              <a:t> is a Social Platform where professionals use business techniques to achieve a positive social purpose. In Simple definition, HIO is earning with happiness in large public interest. </a:t>
            </a:r>
          </a:p>
          <a:p>
            <a:pPr algn="just">
              <a:lnSpc>
                <a:spcPct val="150000"/>
              </a:lnSpc>
            </a:pPr>
            <a:r>
              <a:rPr lang="en-US" sz="1600" dirty="0" smtClean="0">
                <a:latin typeface="Calibri" pitchFamily="34" charset="0"/>
                <a:cs typeface="Calibri" pitchFamily="34" charset="0"/>
              </a:rPr>
              <a:t> HIO is to deploy best possible methodology and technical assistance for achieving the goal to make India “VishwaGURU”. HIO is a mission driven, affiliate foundation, or non-profit organization that helps people online in fundraising, donate to charities and solve social issues.</a:t>
            </a:r>
          </a:p>
          <a:p>
            <a:pPr algn="just">
              <a:lnSpc>
                <a:spcPct val="150000"/>
              </a:lnSpc>
            </a:pPr>
            <a:r>
              <a:rPr lang="en-US" sz="1600" dirty="0" smtClean="0">
                <a:latin typeface="Calibri" pitchFamily="34" charset="0"/>
                <a:cs typeface="Calibri" pitchFamily="34" charset="0"/>
              </a:rPr>
              <a:t>HIO is an Non-profit Organization that enables to raise funds across India for healthcare, education, memorial, daughter’s marriage, disaster relief and other social causes. Founded in 2018, with the mission to make excellent and passionate entrepreneurs and to build a better life for individuals and communities.</a:t>
            </a:r>
          </a:p>
          <a:p>
            <a:pPr algn="just">
              <a:lnSpc>
                <a:spcPct val="150000"/>
              </a:lnSpc>
            </a:pPr>
            <a:r>
              <a:rPr lang="en-US" sz="1600" b="1" dirty="0" smtClean="0">
                <a:latin typeface="Calibri" pitchFamily="34" charset="0"/>
                <a:cs typeface="Calibri" pitchFamily="34" charset="0"/>
              </a:rPr>
              <a:t>Our Mission - Make India Vishwaguru Again</a:t>
            </a:r>
          </a:p>
          <a:p>
            <a:pPr algn="just">
              <a:lnSpc>
                <a:spcPct val="150000"/>
              </a:lnSpc>
              <a:buNone/>
            </a:pPr>
            <a:r>
              <a:rPr lang="en-US" sz="1600" dirty="0" smtClean="0">
                <a:latin typeface="Calibri" pitchFamily="34" charset="0"/>
                <a:cs typeface="Calibri" pitchFamily="34" charset="0"/>
              </a:rPr>
              <a:t>    (Aano bhadraah krathavo yantu vishwathaha - Let noble thoughts come to us from all sides )</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xmlns="" val="4556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1B9BD7-4A94-46BB-BAAE-A7865E6ECC41}"/>
              </a:ext>
            </a:extLst>
          </p:cNvPr>
          <p:cNvSpPr>
            <a:spLocks noGrp="1"/>
          </p:cNvSpPr>
          <p:nvPr>
            <p:ph idx="1"/>
          </p:nvPr>
        </p:nvSpPr>
        <p:spPr>
          <a:xfrm>
            <a:off x="685800" y="1283676"/>
            <a:ext cx="9601200" cy="4935009"/>
          </a:xfrm>
        </p:spPr>
        <p:txBody>
          <a:bodyPr>
            <a:normAutofit/>
          </a:bodyPr>
          <a:lstStyle/>
          <a:p>
            <a:pPr marL="0" indent="0">
              <a:buNone/>
            </a:pPr>
            <a:r>
              <a:rPr lang="en-US" sz="6000" dirty="0"/>
              <a:t>             </a:t>
            </a:r>
          </a:p>
          <a:p>
            <a:pPr marL="0" indent="0">
              <a:lnSpc>
                <a:spcPct val="100000"/>
              </a:lnSpc>
              <a:buNone/>
            </a:pPr>
            <a:r>
              <a:rPr lang="en-US" sz="6000" dirty="0"/>
              <a:t>          </a:t>
            </a:r>
            <a:r>
              <a:rPr lang="en-US" sz="6000" dirty="0" smtClean="0"/>
              <a:t>  THANK </a:t>
            </a:r>
            <a:r>
              <a:rPr lang="en-US" sz="6000" dirty="0"/>
              <a:t>YOU</a:t>
            </a:r>
          </a:p>
          <a:p>
            <a:pPr marL="0" indent="0">
              <a:lnSpc>
                <a:spcPct val="100000"/>
              </a:lnSpc>
              <a:buNone/>
            </a:pPr>
            <a:r>
              <a:rPr lang="en-US" sz="3600" dirty="0">
                <a:solidFill>
                  <a:srgbClr val="FF0000"/>
                </a:solidFill>
                <a:latin typeface="Calibri" panose="020F0502020204030204" pitchFamily="34" charset="0"/>
                <a:cs typeface="Calibri" panose="020F0502020204030204" pitchFamily="34" charset="0"/>
              </a:rPr>
              <a:t>                                            </a:t>
            </a:r>
            <a:endParaRPr lang="en-IN" sz="36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7560193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269</TotalTime>
  <Words>50</Words>
  <Application>Microsoft Office PowerPoint</Application>
  <PresentationFormat>Custom</PresentationFormat>
  <Paragraphs>33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Vapor Trail</vt:lpstr>
      <vt:lpstr>    THE SPARKS FOUNDATION </vt:lpstr>
      <vt:lpstr> </vt:lpstr>
      <vt:lpstr>          HELP INDIA ONLINe </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SPARKS FOUNDATION</dc:title>
  <dc:creator>Navya</dc:creator>
  <cp:lastModifiedBy>Navya</cp:lastModifiedBy>
  <cp:revision>24</cp:revision>
  <dcterms:created xsi:type="dcterms:W3CDTF">2021-07-16T04:51:23Z</dcterms:created>
  <dcterms:modified xsi:type="dcterms:W3CDTF">2021-08-07T07:28:25Z</dcterms:modified>
</cp:coreProperties>
</file>