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9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9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95.xml" ContentType="application/vnd.openxmlformats-officedocument.presentationml.slide+xml"/>
  <Override PartName="/ppt/slides/slide103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98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ppt/slides/slide96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Override PartName="/ppt/slides/slide100.xml" ContentType="application/vnd.openxmlformats-officedocument.presentationml.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2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5" r:id="rId39"/>
    <p:sldId id="293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40" r:id="rId83"/>
    <p:sldId id="358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357" r:id="rId101"/>
    <p:sldId id="359" r:id="rId102"/>
    <p:sldId id="360" r:id="rId103"/>
    <p:sldId id="361" r:id="rId10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5" d="100"/>
          <a:sy n="45" d="100"/>
        </p:scale>
        <p:origin x="-67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A318-3F8C-446C-A6FD-7DEAF1D55D7E}" type="datetimeFigureOut">
              <a:rPr lang="en-US" smtClean="0"/>
              <a:pPr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21A8-5327-4F4E-A470-BDF98CBC77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A318-3F8C-446C-A6FD-7DEAF1D55D7E}" type="datetimeFigureOut">
              <a:rPr lang="en-US" smtClean="0"/>
              <a:pPr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21A8-5327-4F4E-A470-BDF98CBC77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A318-3F8C-446C-A6FD-7DEAF1D55D7E}" type="datetimeFigureOut">
              <a:rPr lang="en-US" smtClean="0"/>
              <a:pPr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21A8-5327-4F4E-A470-BDF98CBC77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A318-3F8C-446C-A6FD-7DEAF1D55D7E}" type="datetimeFigureOut">
              <a:rPr lang="en-US" smtClean="0"/>
              <a:pPr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21A8-5327-4F4E-A470-BDF98CBC77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A318-3F8C-446C-A6FD-7DEAF1D55D7E}" type="datetimeFigureOut">
              <a:rPr lang="en-US" smtClean="0"/>
              <a:pPr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21A8-5327-4F4E-A470-BDF98CBC77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A318-3F8C-446C-A6FD-7DEAF1D55D7E}" type="datetimeFigureOut">
              <a:rPr lang="en-US" smtClean="0"/>
              <a:pPr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21A8-5327-4F4E-A470-BDF98CBC77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A318-3F8C-446C-A6FD-7DEAF1D55D7E}" type="datetimeFigureOut">
              <a:rPr lang="en-US" smtClean="0"/>
              <a:pPr/>
              <a:t>1/28/2025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21A8-5327-4F4E-A470-BDF98CBC77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A318-3F8C-446C-A6FD-7DEAF1D55D7E}" type="datetimeFigureOut">
              <a:rPr lang="en-US" smtClean="0"/>
              <a:pPr/>
              <a:t>1/28/2025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21A8-5327-4F4E-A470-BDF98CBC77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A318-3F8C-446C-A6FD-7DEAF1D55D7E}" type="datetimeFigureOut">
              <a:rPr lang="en-US" smtClean="0"/>
              <a:pPr/>
              <a:t>1/28/2025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21A8-5327-4F4E-A470-BDF98CBC77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A318-3F8C-446C-A6FD-7DEAF1D55D7E}" type="datetimeFigureOut">
              <a:rPr lang="en-US" smtClean="0"/>
              <a:pPr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21A8-5327-4F4E-A470-BDF98CBC77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CA318-3F8C-446C-A6FD-7DEAF1D55D7E}" type="datetimeFigureOut">
              <a:rPr lang="en-US" smtClean="0"/>
              <a:pPr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B21A8-5327-4F4E-A470-BDF98CBC77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3CA318-3F8C-446C-A6FD-7DEAF1D55D7E}" type="datetimeFigureOut">
              <a:rPr lang="en-US" smtClean="0"/>
              <a:pPr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B21A8-5327-4F4E-A470-BDF98CBC77B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script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Script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is a high-level, versatile, and lightweight programming language primarily used for creating interactive and dynamic web content. It is a key component of the web development triad, alongside HTML (for structure) and CSS (for styling).</a:t>
            </a:r>
            <a:endParaRPr lang="en-US" dirty="0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JavaScript has a built-in `Date` object for handling dates and times.</a:t>
            </a:r>
          </a:p>
          <a:p>
            <a:endParaRPr lang="en-US" dirty="0" smtClean="0"/>
          </a:p>
          <a:p>
            <a:r>
              <a:rPr lang="en-US" dirty="0" smtClean="0"/>
              <a:t>let now = new Date();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now.toString</a:t>
            </a:r>
            <a:r>
              <a:rPr lang="en-US" dirty="0" smtClean="0"/>
              <a:t>()); // Current date &amp; time</a:t>
            </a:r>
          </a:p>
          <a:p>
            <a:endParaRPr lang="en-US" dirty="0" smtClean="0"/>
          </a:p>
          <a:p>
            <a:r>
              <a:rPr lang="en-US" dirty="0" smtClean="0"/>
              <a:t>console.log(</a:t>
            </a:r>
            <a:r>
              <a:rPr lang="en-US" dirty="0" err="1" smtClean="0"/>
              <a:t>now.getFullYear</a:t>
            </a:r>
            <a:r>
              <a:rPr lang="en-US" dirty="0" smtClean="0"/>
              <a:t>()); // 2025 (year)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now.getMonth</a:t>
            </a:r>
            <a:r>
              <a:rPr lang="en-US" dirty="0" smtClean="0"/>
              <a:t>()); // 0 (January, as months start from 0)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now.getDate</a:t>
            </a:r>
            <a:r>
              <a:rPr lang="en-US" dirty="0" smtClean="0"/>
              <a:t>()); // 27 (day of month)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now.getDay</a:t>
            </a:r>
            <a:r>
              <a:rPr lang="en-US" dirty="0" smtClean="0"/>
              <a:t>()); // 1 (Monday, where Sunday = 0)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now.getHours</a:t>
            </a:r>
            <a:r>
              <a:rPr lang="en-US" dirty="0" smtClean="0"/>
              <a:t>()); // Current hour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now.getMinutes</a:t>
            </a:r>
            <a:r>
              <a:rPr lang="en-US" dirty="0" smtClean="0"/>
              <a:t>()); // Current minutes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now.getSeconds</a:t>
            </a:r>
            <a:r>
              <a:rPr lang="en-US" dirty="0" smtClean="0"/>
              <a:t>()); // Current seconds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now.getTime</a:t>
            </a:r>
            <a:r>
              <a:rPr lang="en-US" dirty="0" smtClean="0"/>
              <a:t>()); // Milliseconds since Jan 1, 1970 (timestamp)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JSON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JavaScript provides functions for handling JSON (JavaScript Object Notation).</a:t>
            </a:r>
          </a:p>
          <a:p>
            <a:endParaRPr lang="en-US" dirty="0" smtClean="0"/>
          </a:p>
          <a:p>
            <a:r>
              <a:rPr lang="en-US" dirty="0" smtClean="0"/>
              <a:t>let person = { name: "Alice", age: 25 };</a:t>
            </a:r>
          </a:p>
          <a:p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 err="1" smtClean="0"/>
              <a:t>jsonString</a:t>
            </a:r>
            <a:r>
              <a:rPr lang="en-US" dirty="0" smtClean="0"/>
              <a:t> = </a:t>
            </a:r>
            <a:r>
              <a:rPr lang="en-US" dirty="0" err="1" smtClean="0"/>
              <a:t>JSON.stringify</a:t>
            </a:r>
            <a:r>
              <a:rPr lang="en-US" dirty="0" smtClean="0"/>
              <a:t>(person);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jsonString</a:t>
            </a:r>
            <a:r>
              <a:rPr lang="en-US" dirty="0" smtClean="0"/>
              <a:t>); // '{"name":"</a:t>
            </a:r>
            <a:r>
              <a:rPr lang="en-US" dirty="0" err="1" smtClean="0"/>
              <a:t>Alice","age</a:t>
            </a:r>
            <a:r>
              <a:rPr lang="en-US" dirty="0" smtClean="0"/>
              <a:t>":25}' (object to string)</a:t>
            </a:r>
          </a:p>
          <a:p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 err="1" smtClean="0"/>
              <a:t>jsonObject</a:t>
            </a:r>
            <a:r>
              <a:rPr lang="en-US" dirty="0" smtClean="0"/>
              <a:t> = </a:t>
            </a:r>
            <a:r>
              <a:rPr lang="en-US" dirty="0" err="1" smtClean="0"/>
              <a:t>JSON.parse</a:t>
            </a:r>
            <a:r>
              <a:rPr lang="en-US" dirty="0" smtClean="0"/>
              <a:t>(</a:t>
            </a:r>
            <a:r>
              <a:rPr lang="en-US" dirty="0" err="1" smtClean="0"/>
              <a:t>jsonString</a:t>
            </a:r>
            <a:r>
              <a:rPr lang="en-US" dirty="0" smtClean="0"/>
              <a:t>);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jsonObject</a:t>
            </a:r>
            <a:r>
              <a:rPr lang="en-US" dirty="0" smtClean="0"/>
              <a:t>); // { name: "Alice", age: 25 } (string to object)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Utility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JavaScript also includes useful global functions.</a:t>
            </a:r>
          </a:p>
          <a:p>
            <a:endParaRPr lang="en-US" dirty="0" smtClean="0"/>
          </a:p>
          <a:p>
            <a:r>
              <a:rPr lang="en-US" dirty="0" smtClean="0"/>
              <a:t>console.log(</a:t>
            </a:r>
            <a:r>
              <a:rPr lang="en-US" dirty="0" err="1" smtClean="0"/>
              <a:t>parseInt</a:t>
            </a:r>
            <a:r>
              <a:rPr lang="en-US" dirty="0" smtClean="0"/>
              <a:t>("42")); // 42 (converts string to integer)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parseFloat</a:t>
            </a:r>
            <a:r>
              <a:rPr lang="en-US" dirty="0" smtClean="0"/>
              <a:t>("3.14")); // 3.14 (converts string to float)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isNaN</a:t>
            </a:r>
            <a:r>
              <a:rPr lang="en-US" dirty="0" smtClean="0"/>
              <a:t>("hello")); // true (checks if value is </a:t>
            </a:r>
            <a:r>
              <a:rPr lang="en-US" dirty="0" err="1" smtClean="0"/>
              <a:t>NaN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typeof</a:t>
            </a:r>
            <a:r>
              <a:rPr lang="en-US" dirty="0" smtClean="0"/>
              <a:t> 42); // "number" (returns type of variable)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eval</a:t>
            </a:r>
            <a:r>
              <a:rPr lang="en-US" dirty="0" smtClean="0"/>
              <a:t>("10 + 5")); // 15 (evaluates string expression)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Console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These functions help with debugging.</a:t>
            </a:r>
          </a:p>
          <a:p>
            <a:endParaRPr lang="en-US" dirty="0" smtClean="0"/>
          </a:p>
          <a:p>
            <a:r>
              <a:rPr lang="en-US" dirty="0" smtClean="0"/>
              <a:t>console.log("Hello, World!"); // Prints message</a:t>
            </a:r>
          </a:p>
          <a:p>
            <a:r>
              <a:rPr lang="en-US" dirty="0" err="1" smtClean="0"/>
              <a:t>console.warn</a:t>
            </a:r>
            <a:r>
              <a:rPr lang="en-US" dirty="0" smtClean="0"/>
              <a:t>("This is a warning!"); // Prints warning</a:t>
            </a:r>
          </a:p>
          <a:p>
            <a:r>
              <a:rPr lang="en-US" dirty="0" err="1" smtClean="0"/>
              <a:t>console.error</a:t>
            </a:r>
            <a:r>
              <a:rPr lang="en-US" dirty="0" smtClean="0"/>
              <a:t>("This is an error!"); // Prints error</a:t>
            </a:r>
          </a:p>
          <a:p>
            <a:r>
              <a:rPr lang="en-US" dirty="0" err="1" smtClean="0"/>
              <a:t>console.table</a:t>
            </a:r>
            <a:r>
              <a:rPr lang="en-US" dirty="0" smtClean="0"/>
              <a:t>([{ name: "Alice", age: 25 }, { name: "Bob", age: 30 }]); // Displays data in table format</a:t>
            </a:r>
          </a:p>
          <a:p>
            <a:r>
              <a:rPr lang="en-US" dirty="0" err="1" smtClean="0"/>
              <a:t>console.time</a:t>
            </a:r>
            <a:r>
              <a:rPr lang="en-US" dirty="0" smtClean="0"/>
              <a:t>("timer");</a:t>
            </a:r>
          </a:p>
          <a:p>
            <a:r>
              <a:rPr lang="en-US" dirty="0" err="1" smtClean="0"/>
              <a:t>console.timeEnd</a:t>
            </a:r>
            <a:r>
              <a:rPr lang="en-US" dirty="0" smtClean="0"/>
              <a:t>("timer"); // Measures execution time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JavaScript can be divided into three parts:</a:t>
            </a:r>
          </a:p>
          <a:p>
            <a:r>
              <a:rPr lang="en-US" dirty="0" smtClean="0"/>
              <a:t>1. The Core -  It is the heart of the language includes its operators, expressions, statements and sub programs.</a:t>
            </a:r>
          </a:p>
          <a:p>
            <a:r>
              <a:rPr lang="en-US" dirty="0" smtClean="0"/>
              <a:t>2. Client Side Script- It is a collection of objects that supports the control of a browser and interactions with users. For example, with JavaScript, an HTML document can respond to the user inputs such as mouse clicks and keyboard events.</a:t>
            </a:r>
          </a:p>
          <a:p>
            <a:r>
              <a:rPr lang="en-US" dirty="0" smtClean="0"/>
              <a:t>3. Server Side Script - It is a collection of objects that makes language useful on a web server. For example, to communicate with database management system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In JavaScript, Identifiers are the names used to identify variables, functions, arrays, or other user-defined entities. Identifiers must follow specific rules and conventions. Here are the types of identifiers commonly used in JavaScript:</a:t>
            </a:r>
          </a:p>
          <a:p>
            <a:pPr lvl="1"/>
            <a:r>
              <a:rPr lang="en-US" dirty="0" smtClean="0"/>
              <a:t>Variable</a:t>
            </a:r>
          </a:p>
          <a:p>
            <a:pPr lvl="1"/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Class</a:t>
            </a:r>
          </a:p>
          <a:p>
            <a:pPr lvl="1"/>
            <a:r>
              <a:rPr lang="en-US" dirty="0" smtClean="0"/>
              <a:t>Object Property</a:t>
            </a:r>
          </a:p>
          <a:p>
            <a:pPr lvl="1"/>
            <a:r>
              <a:rPr lang="en-US" dirty="0" smtClean="0"/>
              <a:t>Array Index</a:t>
            </a:r>
          </a:p>
          <a:p>
            <a:pPr lvl="1"/>
            <a:r>
              <a:rPr lang="en-US" dirty="0" smtClean="0"/>
              <a:t>Parameter</a:t>
            </a:r>
          </a:p>
          <a:p>
            <a:pPr lvl="1"/>
            <a:r>
              <a:rPr lang="en-US" dirty="0" smtClean="0"/>
              <a:t>Constants</a:t>
            </a:r>
          </a:p>
          <a:p>
            <a:pPr lvl="1"/>
            <a:r>
              <a:rPr lang="en-US" dirty="0" smtClean="0"/>
              <a:t>Label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Rules for JavaScript 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Must start with a letter (A-Z or a-z), an underscore `_`, or a dollar sign `$`.</a:t>
            </a:r>
          </a:p>
          <a:p>
            <a:r>
              <a:rPr lang="en-US" dirty="0" smtClean="0"/>
              <a:t>Cannot start with a number.</a:t>
            </a:r>
          </a:p>
          <a:p>
            <a:r>
              <a:rPr lang="en-US" dirty="0" smtClean="0"/>
              <a:t>Can contain letters, digits, underscores, and dollar signs.</a:t>
            </a:r>
          </a:p>
          <a:p>
            <a:r>
              <a:rPr lang="en-US" dirty="0" smtClean="0"/>
              <a:t>Cannot be a reserved keyword (e.g., `let`, `function`, `class`).</a:t>
            </a:r>
          </a:p>
          <a:p>
            <a:r>
              <a:rPr lang="en-US" dirty="0" smtClean="0"/>
              <a:t>JavaScript is case-sensitive, so `</a:t>
            </a:r>
            <a:r>
              <a:rPr lang="en-US" dirty="0" err="1" smtClean="0"/>
              <a:t>Abc</a:t>
            </a:r>
            <a:r>
              <a:rPr lang="en-US" dirty="0" smtClean="0"/>
              <a:t>` and `</a:t>
            </a:r>
            <a:r>
              <a:rPr lang="en-US" dirty="0" err="1" smtClean="0"/>
              <a:t>abc</a:t>
            </a:r>
            <a:r>
              <a:rPr lang="en-US" dirty="0" smtClean="0"/>
              <a:t>` are different identifiers.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Variable 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These are used to name variables.</a:t>
            </a:r>
          </a:p>
          <a:p>
            <a:r>
              <a:rPr lang="en-US" dirty="0" smtClean="0"/>
              <a:t>   - Variables store data that can be used and manipulated in a program.</a:t>
            </a:r>
          </a:p>
          <a:p>
            <a:r>
              <a:rPr lang="en-US" dirty="0" smtClean="0"/>
              <a:t>   - Example:</a:t>
            </a:r>
          </a:p>
          <a:p>
            <a:r>
              <a:rPr lang="en-US" dirty="0" smtClean="0"/>
              <a:t>     let age = 25;  // 'age' is a variable identifier</a:t>
            </a:r>
          </a:p>
          <a:p>
            <a:r>
              <a:rPr lang="en-US" dirty="0" smtClean="0"/>
              <a:t>     const name = "John"; // 'name' is a variable identifier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These identify functions, which are blocks of reusable code.</a:t>
            </a:r>
          </a:p>
          <a:p>
            <a:r>
              <a:rPr lang="en-US" dirty="0" smtClean="0"/>
              <a:t>   - Example:</a:t>
            </a:r>
          </a:p>
          <a:p>
            <a:r>
              <a:rPr lang="en-US" dirty="0" smtClean="0"/>
              <a:t>   function greet() {</a:t>
            </a:r>
          </a:p>
          <a:p>
            <a:r>
              <a:rPr lang="en-US" dirty="0" smtClean="0"/>
              <a:t>         console.log("Hello, World!");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     // 'greet' is a function identifier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- These are used to name classes in object-oriented programming.</a:t>
            </a:r>
          </a:p>
          <a:p>
            <a:r>
              <a:rPr lang="en-US" dirty="0" smtClean="0"/>
              <a:t>   - Classes act as blueprints for creating objects.</a:t>
            </a:r>
          </a:p>
          <a:p>
            <a:r>
              <a:rPr lang="en-US" dirty="0" smtClean="0"/>
              <a:t>   - Example:</a:t>
            </a:r>
          </a:p>
          <a:p>
            <a:r>
              <a:rPr lang="en-US" dirty="0" smtClean="0"/>
              <a:t>     class Person {</a:t>
            </a:r>
          </a:p>
          <a:p>
            <a:r>
              <a:rPr lang="en-US" dirty="0" smtClean="0"/>
              <a:t>         constructor(name, age) {</a:t>
            </a:r>
          </a:p>
          <a:p>
            <a:r>
              <a:rPr lang="en-US" dirty="0" smtClean="0"/>
              <a:t>             this.name = name;</a:t>
            </a:r>
          </a:p>
          <a:p>
            <a:r>
              <a:rPr lang="en-US" dirty="0" smtClean="0"/>
              <a:t>             </a:t>
            </a:r>
            <a:r>
              <a:rPr lang="en-US" dirty="0" err="1" smtClean="0"/>
              <a:t>this.age</a:t>
            </a:r>
            <a:r>
              <a:rPr lang="en-US" dirty="0" smtClean="0"/>
              <a:t> = age;</a:t>
            </a:r>
          </a:p>
          <a:p>
            <a:r>
              <a:rPr lang="en-US" dirty="0" smtClean="0"/>
              <a:t>         }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     // 'Person' is a class identifier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Property 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- These represent property names in objects.</a:t>
            </a:r>
          </a:p>
          <a:p>
            <a:r>
              <a:rPr lang="en-US" dirty="0" smtClean="0"/>
              <a:t>   - Example:</a:t>
            </a:r>
          </a:p>
          <a:p>
            <a:r>
              <a:rPr lang="en-US" dirty="0" smtClean="0"/>
              <a:t>          const car = {</a:t>
            </a:r>
          </a:p>
          <a:p>
            <a:r>
              <a:rPr lang="en-US" dirty="0" smtClean="0"/>
              <a:t>         brand: "Toyota",</a:t>
            </a:r>
          </a:p>
          <a:p>
            <a:r>
              <a:rPr lang="en-US" dirty="0" smtClean="0"/>
              <a:t>         model: "Corolla"</a:t>
            </a:r>
          </a:p>
          <a:p>
            <a:r>
              <a:rPr lang="en-US" dirty="0" smtClean="0"/>
              <a:t>     };</a:t>
            </a:r>
          </a:p>
          <a:p>
            <a:r>
              <a:rPr lang="en-US" dirty="0" smtClean="0"/>
              <a:t>     // 'brand' and 'model' are object property identifiers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Index 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While arrays use numerical indexes to access elements, these can be conceptually thought of as identifiers when used programmatically.</a:t>
            </a:r>
          </a:p>
          <a:p>
            <a:r>
              <a:rPr lang="en-US" dirty="0" smtClean="0"/>
              <a:t>   - Example:</a:t>
            </a:r>
          </a:p>
          <a:p>
            <a:r>
              <a:rPr lang="en-US" dirty="0" smtClean="0"/>
              <a:t>     const colors = ["red", "blue", "green"];</a:t>
            </a:r>
          </a:p>
          <a:p>
            <a:r>
              <a:rPr lang="en-US" dirty="0" smtClean="0"/>
              <a:t>     console.log(colors[0]); // '0' acts as an identifier here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Parameter 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These are used to name parameters in functions or methods.</a:t>
            </a:r>
          </a:p>
          <a:p>
            <a:r>
              <a:rPr lang="en-US" dirty="0" smtClean="0"/>
              <a:t>   - Example:</a:t>
            </a:r>
          </a:p>
          <a:p>
            <a:r>
              <a:rPr lang="en-US" dirty="0" smtClean="0"/>
              <a:t>     function add(a, b) {</a:t>
            </a:r>
          </a:p>
          <a:p>
            <a:r>
              <a:rPr lang="en-US" dirty="0" smtClean="0"/>
              <a:t>         return a + b;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     // 'a' and 'b' are parameter identifiers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java 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JavaScript is essential for modern web development for several reasons:</a:t>
            </a:r>
          </a:p>
          <a:p>
            <a:pPr lvl="1"/>
            <a:r>
              <a:rPr lang="en-US" dirty="0" smtClean="0"/>
              <a:t>Interactivity</a:t>
            </a:r>
          </a:p>
          <a:p>
            <a:pPr lvl="1"/>
            <a:r>
              <a:rPr lang="en-US" dirty="0" smtClean="0"/>
              <a:t>Client Side Scripting</a:t>
            </a:r>
          </a:p>
          <a:p>
            <a:pPr lvl="1"/>
            <a:r>
              <a:rPr lang="en-US" dirty="0" smtClean="0"/>
              <a:t>Asynchronous operations</a:t>
            </a:r>
          </a:p>
          <a:p>
            <a:pPr lvl="1"/>
            <a:r>
              <a:rPr lang="en-US" dirty="0" smtClean="0"/>
              <a:t>Browser Compatibility</a:t>
            </a:r>
          </a:p>
          <a:p>
            <a:pPr lvl="1"/>
            <a:r>
              <a:rPr lang="en-US" dirty="0" smtClean="0"/>
              <a:t>Interaction with HTML and CSS</a:t>
            </a:r>
          </a:p>
          <a:p>
            <a:pPr lvl="1"/>
            <a:r>
              <a:rPr lang="en-US" dirty="0" smtClean="0"/>
              <a:t>Extensive Libraries and Framework</a:t>
            </a:r>
          </a:p>
          <a:p>
            <a:pPr lvl="1"/>
            <a:r>
              <a:rPr lang="en-US" dirty="0" smtClean="0"/>
              <a:t>Full Stack Development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Constants 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naming constant values (declared with `const`).</a:t>
            </a:r>
          </a:p>
          <a:p>
            <a:r>
              <a:rPr lang="en-US" dirty="0" smtClean="0"/>
              <a:t>   - Example:</a:t>
            </a:r>
          </a:p>
          <a:p>
            <a:r>
              <a:rPr lang="en-US" dirty="0" smtClean="0"/>
              <a:t>     const PI = 3.14159;</a:t>
            </a:r>
          </a:p>
          <a:p>
            <a:r>
              <a:rPr lang="en-US" dirty="0" smtClean="0"/>
              <a:t>     // 'PI' is a constant identifier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Label Identifiers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- Used in conjunction with loops and `break`/`continue` statements.</a:t>
            </a:r>
          </a:p>
          <a:p>
            <a:r>
              <a:rPr lang="en-US" dirty="0" smtClean="0"/>
              <a:t>   - Example: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outerLoop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for (let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3;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r>
              <a:rPr lang="en-US" dirty="0" smtClean="0"/>
              <a:t>         for (let j = 0; j &lt; 3; j++) {</a:t>
            </a:r>
          </a:p>
          <a:p>
            <a:r>
              <a:rPr lang="en-US" dirty="0" smtClean="0"/>
              <a:t>             if (</a:t>
            </a:r>
            <a:r>
              <a:rPr lang="en-US" dirty="0" err="1" smtClean="0"/>
              <a:t>i</a:t>
            </a:r>
            <a:r>
              <a:rPr lang="en-US" dirty="0" smtClean="0"/>
              <a:t> === j) {</a:t>
            </a:r>
          </a:p>
          <a:p>
            <a:r>
              <a:rPr lang="en-US" dirty="0" smtClean="0"/>
              <a:t>                 continue </a:t>
            </a:r>
            <a:r>
              <a:rPr lang="en-US" dirty="0" err="1" smtClean="0"/>
              <a:t>outerLoop</a:t>
            </a:r>
            <a:r>
              <a:rPr lang="en-US" dirty="0" smtClean="0"/>
              <a:t>;</a:t>
            </a:r>
          </a:p>
          <a:p>
            <a:r>
              <a:rPr lang="en-US" dirty="0" smtClean="0"/>
              <a:t>             }</a:t>
            </a:r>
          </a:p>
          <a:p>
            <a:r>
              <a:rPr lang="en-US" dirty="0" smtClean="0"/>
              <a:t>             console.log(`${</a:t>
            </a:r>
            <a:r>
              <a:rPr lang="en-US" dirty="0" err="1" smtClean="0"/>
              <a:t>i</a:t>
            </a:r>
            <a:r>
              <a:rPr lang="en-US" dirty="0" smtClean="0"/>
              <a:t>}, ${j}`);</a:t>
            </a:r>
          </a:p>
          <a:p>
            <a:r>
              <a:rPr lang="en-US" dirty="0" smtClean="0"/>
              <a:t>         }</a:t>
            </a:r>
          </a:p>
          <a:p>
            <a:r>
              <a:rPr lang="en-US" dirty="0" smtClean="0"/>
              <a:t>     }</a:t>
            </a:r>
          </a:p>
          <a:p>
            <a:r>
              <a:rPr lang="en-US" dirty="0" smtClean="0"/>
              <a:t>     // '</a:t>
            </a:r>
            <a:r>
              <a:rPr lang="en-US" dirty="0" err="1" smtClean="0"/>
              <a:t>outerLoop</a:t>
            </a:r>
            <a:r>
              <a:rPr lang="en-US" dirty="0" smtClean="0"/>
              <a:t>' is a label identifier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Primitive Data Types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133600"/>
                <a:gridCol w="487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Datatype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Number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42, 3.14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Numeric values, including special cases like Infinity and </a:t>
                      </a:r>
                      <a:r>
                        <a:rPr lang="en-US" dirty="0" err="1" smtClean="0"/>
                        <a:t>NaN</a:t>
                      </a:r>
                      <a:r>
                        <a:rPr lang="en-US" dirty="0" smtClean="0"/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“</a:t>
                      </a:r>
                      <a:r>
                        <a:rPr lang="en-US" dirty="0" err="1" smtClean="0"/>
                        <a:t>hai</a:t>
                      </a:r>
                      <a:r>
                        <a:rPr lang="en-US" dirty="0" smtClean="0"/>
                        <a:t>”, “Friend@123”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Textual data enclosed in quotes.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True, 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Logical values.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Undefined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Undefined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Variables declared but not initialized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International absence of value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Symbol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Symbol(“key”)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Unique identifier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362200" y="4876800"/>
            <a:ext cx="38338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Summary Table of Primitive Data Types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Characteristics of Primitive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Immutable: The value of a primitive cannot be changed. </a:t>
            </a:r>
          </a:p>
          <a:p>
            <a:pPr lvl="1"/>
            <a:r>
              <a:rPr lang="en-US" dirty="0" smtClean="0"/>
              <a:t>For example, operations on a string produce a new string rather than modifying the original one.</a:t>
            </a:r>
          </a:p>
          <a:p>
            <a:pPr lvl="2"/>
            <a:r>
              <a:rPr lang="en-US" dirty="0" smtClean="0"/>
              <a:t>let </a:t>
            </a:r>
            <a:r>
              <a:rPr lang="en-US" dirty="0" err="1" smtClean="0"/>
              <a:t>str</a:t>
            </a:r>
            <a:r>
              <a:rPr lang="en-US" dirty="0" smtClean="0"/>
              <a:t> = "hello";</a:t>
            </a:r>
          </a:p>
          <a:p>
            <a:pPr lvl="2"/>
            <a:r>
              <a:rPr lang="en-US" dirty="0" err="1" smtClean="0"/>
              <a:t>str</a:t>
            </a:r>
            <a:r>
              <a:rPr lang="en-US" dirty="0" smtClean="0"/>
              <a:t>[0] = "H"; // This does nothing because strings are immutable.</a:t>
            </a:r>
          </a:p>
          <a:p>
            <a:pPr lvl="2"/>
            <a:r>
              <a:rPr lang="en-US" dirty="0" smtClean="0"/>
              <a:t>console.log(</a:t>
            </a:r>
            <a:r>
              <a:rPr lang="en-US" dirty="0" err="1" smtClean="0"/>
              <a:t>str</a:t>
            </a:r>
            <a:r>
              <a:rPr lang="en-US" dirty="0" smtClean="0"/>
              <a:t>); // "hello“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Cont…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Stored by Value: When a primitive value is assigned to a variable, the actual value is stored, not a reference.</a:t>
            </a:r>
          </a:p>
          <a:p>
            <a:pPr lvl="1"/>
            <a:r>
              <a:rPr lang="en-US" dirty="0" smtClean="0"/>
              <a:t>let a = 10;</a:t>
            </a:r>
          </a:p>
          <a:p>
            <a:pPr lvl="1"/>
            <a:r>
              <a:rPr lang="en-US" dirty="0" smtClean="0"/>
              <a:t>let b = a; // Copy of the value is assigned.</a:t>
            </a:r>
          </a:p>
          <a:p>
            <a:pPr lvl="1"/>
            <a:r>
              <a:rPr lang="en-US" dirty="0" smtClean="0"/>
              <a:t>b = 20;</a:t>
            </a:r>
          </a:p>
          <a:p>
            <a:pPr lvl="1"/>
            <a:r>
              <a:rPr lang="en-US" dirty="0" smtClean="0"/>
              <a:t>console.log(a); // 10 (original value remains unchanged)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 primitive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JavaScript, non-primitive data types (also referred to as reference types) are those that are objects or collections of data. Unlike primitive data types (e.g., `string`, `number`, `</a:t>
            </a:r>
            <a:r>
              <a:rPr lang="en-US" dirty="0" err="1" smtClean="0"/>
              <a:t>boolean</a:t>
            </a:r>
            <a:r>
              <a:rPr lang="en-US" dirty="0" smtClean="0"/>
              <a:t>`, etc.), which are immutable and stored by value, non-primitive data types are mutable and stored by reference.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Object -The base data type for most non-primitive types.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const person = { name: "John", age: 30 };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Array - A special type of object used to store collections of values in a list format.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const numbers = [1, 2, 3, 4, 5];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Function - Functions are callable objects and a fundamental building block in JavaScript.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function greet() {</a:t>
            </a:r>
          </a:p>
          <a:p>
            <a:pPr lvl="1">
              <a:buNone/>
            </a:pPr>
            <a:r>
              <a:rPr lang="en-US" dirty="0" smtClean="0"/>
              <a:t>console.log("Hello, World!");</a:t>
            </a:r>
          </a:p>
          <a:p>
            <a:pPr lvl="1">
              <a:buNone/>
            </a:pPr>
            <a:r>
              <a:rPr lang="en-US" dirty="0" smtClean="0"/>
              <a:t>}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Date - A special object for handling dates and times.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const today = new Date();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RegExp</a:t>
            </a:r>
            <a:r>
              <a:rPr lang="en-US" dirty="0" smtClean="0"/>
              <a:t> - Represents regular expressions used for pattern matching in strings.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const </a:t>
            </a:r>
            <a:r>
              <a:rPr lang="en-US" dirty="0" err="1" smtClean="0"/>
              <a:t>regex</a:t>
            </a:r>
            <a:r>
              <a:rPr lang="en-US" dirty="0" smtClean="0"/>
              <a:t> = /</a:t>
            </a:r>
            <a:r>
              <a:rPr lang="en-US" dirty="0" err="1" smtClean="0"/>
              <a:t>abc</a:t>
            </a:r>
            <a:r>
              <a:rPr lang="en-US" dirty="0" smtClean="0"/>
              <a:t>/;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Set - A collection of unique values.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const </a:t>
            </a:r>
            <a:r>
              <a:rPr lang="en-US" dirty="0" err="1" smtClean="0"/>
              <a:t>uniqueNumbers</a:t>
            </a:r>
            <a:r>
              <a:rPr lang="en-US" dirty="0" smtClean="0"/>
              <a:t> = new Set([1, 2, 3, 3]);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Map - A collection of key-value pairs, where keys can be any data type.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const map = new Map();</a:t>
            </a:r>
          </a:p>
          <a:p>
            <a:pPr lvl="1"/>
            <a:r>
              <a:rPr lang="en-US" dirty="0" err="1" smtClean="0"/>
              <a:t>map.set</a:t>
            </a:r>
            <a:r>
              <a:rPr lang="en-US" dirty="0" smtClean="0"/>
              <a:t>("key", "value");</a:t>
            </a:r>
          </a:p>
          <a:p>
            <a:pPr lvl="1">
              <a:buNone/>
            </a:pPr>
            <a:r>
              <a:rPr lang="en-US" dirty="0" smtClean="0"/>
              <a:t>    </a:t>
            </a:r>
          </a:p>
          <a:p>
            <a:r>
              <a:rPr lang="en-US" dirty="0" err="1" smtClean="0"/>
              <a:t>WeakSet</a:t>
            </a:r>
            <a:r>
              <a:rPr lang="en-US" dirty="0" smtClean="0"/>
              <a:t> - Similar to `Set`, but only allows objects as values and does not prevent garbage collection.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const </a:t>
            </a:r>
            <a:r>
              <a:rPr lang="en-US" dirty="0" err="1" smtClean="0"/>
              <a:t>weakSet</a:t>
            </a:r>
            <a:r>
              <a:rPr lang="en-US" dirty="0" smtClean="0"/>
              <a:t> = new </a:t>
            </a:r>
            <a:r>
              <a:rPr lang="en-US" dirty="0" err="1" smtClean="0"/>
              <a:t>WeakSet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const </a:t>
            </a:r>
            <a:r>
              <a:rPr lang="en-US" dirty="0" err="1" smtClean="0"/>
              <a:t>obj</a:t>
            </a:r>
            <a:r>
              <a:rPr lang="en-US" dirty="0" smtClean="0"/>
              <a:t> = {};</a:t>
            </a:r>
          </a:p>
          <a:p>
            <a:pPr lvl="1"/>
            <a:r>
              <a:rPr lang="en-US" dirty="0" err="1" smtClean="0"/>
              <a:t>weakSet.add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allows you to add dynamic and interactive elements to a webpage. Without it, websites would be static and unable to respond to user actions, like button clicks, form submissions, or mouse movements.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WeakMap</a:t>
            </a:r>
            <a:r>
              <a:rPr lang="en-US" dirty="0" smtClean="0"/>
              <a:t> - Similar to `Map`, but only allows objects as keys and does not prevent garbage collection.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const </a:t>
            </a:r>
            <a:r>
              <a:rPr lang="en-US" dirty="0" err="1" smtClean="0"/>
              <a:t>weakMap</a:t>
            </a:r>
            <a:r>
              <a:rPr lang="en-US" dirty="0" smtClean="0"/>
              <a:t> = new </a:t>
            </a:r>
            <a:r>
              <a:rPr lang="en-US" dirty="0" err="1" smtClean="0"/>
              <a:t>WeakMap</a:t>
            </a:r>
            <a:r>
              <a:rPr lang="en-US" dirty="0" smtClean="0"/>
              <a:t>();</a:t>
            </a:r>
          </a:p>
          <a:p>
            <a:pPr lvl="1"/>
            <a:r>
              <a:rPr lang="en-US" dirty="0" smtClean="0"/>
              <a:t>const </a:t>
            </a:r>
            <a:r>
              <a:rPr lang="en-US" dirty="0" err="1" smtClean="0"/>
              <a:t>obj</a:t>
            </a:r>
            <a:r>
              <a:rPr lang="en-US" dirty="0" smtClean="0"/>
              <a:t> = {};</a:t>
            </a:r>
          </a:p>
          <a:p>
            <a:pPr lvl="1"/>
            <a:r>
              <a:rPr lang="en-US" dirty="0" err="1" smtClean="0"/>
              <a:t>weakMap.set</a:t>
            </a:r>
            <a:r>
              <a:rPr lang="en-US" dirty="0" smtClean="0"/>
              <a:t>(</a:t>
            </a:r>
            <a:r>
              <a:rPr lang="en-US" dirty="0" err="1" smtClean="0"/>
              <a:t>obj</a:t>
            </a:r>
            <a:r>
              <a:rPr lang="en-US" dirty="0" smtClean="0"/>
              <a:t>, "value");</a:t>
            </a:r>
          </a:p>
          <a:p>
            <a:endParaRPr lang="en-US" dirty="0" smtClean="0"/>
          </a:p>
          <a:p>
            <a:r>
              <a:rPr lang="en-US" dirty="0" smtClean="0"/>
              <a:t>Promise - Represents a value that may be available now, or in the future, or never.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const promise = new Promise((resolve, reject) =&gt; {</a:t>
            </a:r>
          </a:p>
          <a:p>
            <a:pPr lvl="1"/>
            <a:r>
              <a:rPr lang="en-US" dirty="0" smtClean="0"/>
              <a:t>resolve("Success!");</a:t>
            </a:r>
          </a:p>
          <a:p>
            <a:pPr lvl="1"/>
            <a:r>
              <a:rPr lang="en-US" dirty="0" smtClean="0"/>
              <a:t>});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Characteristics: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Stored by reference: Modifying the value of a non-primitive type affects all references to that value.</a:t>
            </a:r>
          </a:p>
          <a:p>
            <a:r>
              <a:rPr lang="en-US" dirty="0" smtClean="0"/>
              <a:t>Dynamic structure: Non-primitives can have properties or methods added or removed at runtime.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Operators in JavaScript are symbols that perform operations on operands (values or variables). JavaScript has different types of operators:</a:t>
            </a:r>
          </a:p>
          <a:p>
            <a:pPr lvl="1"/>
            <a:r>
              <a:rPr lang="en-US" dirty="0" smtClean="0"/>
              <a:t>Arithmetic Operators</a:t>
            </a:r>
          </a:p>
          <a:p>
            <a:pPr lvl="1"/>
            <a:r>
              <a:rPr lang="en-US" dirty="0" smtClean="0"/>
              <a:t>Assignment Operators</a:t>
            </a:r>
          </a:p>
          <a:p>
            <a:pPr lvl="1"/>
            <a:r>
              <a:rPr lang="en-US" dirty="0" smtClean="0"/>
              <a:t>Comparison Operators</a:t>
            </a:r>
          </a:p>
          <a:p>
            <a:pPr lvl="1"/>
            <a:r>
              <a:rPr lang="en-US" dirty="0" smtClean="0"/>
              <a:t>Logical Operators</a:t>
            </a:r>
          </a:p>
          <a:p>
            <a:pPr lvl="1"/>
            <a:r>
              <a:rPr lang="en-US" dirty="0" smtClean="0"/>
              <a:t>Bitwise Operators</a:t>
            </a:r>
          </a:p>
          <a:p>
            <a:pPr lvl="1"/>
            <a:r>
              <a:rPr lang="en-US" dirty="0" smtClean="0"/>
              <a:t>Ternary Operator</a:t>
            </a:r>
          </a:p>
          <a:p>
            <a:pPr lvl="1"/>
            <a:r>
              <a:rPr lang="en-US" dirty="0" smtClean="0"/>
              <a:t>Type Operators</a:t>
            </a:r>
          </a:p>
          <a:p>
            <a:pPr lvl="1"/>
            <a:r>
              <a:rPr lang="en-US" dirty="0" smtClean="0"/>
              <a:t>Spread and Rest Operators</a:t>
            </a:r>
          </a:p>
          <a:p>
            <a:pPr lvl="1"/>
            <a:r>
              <a:rPr lang="en-US" dirty="0" smtClean="0"/>
              <a:t>Nullish Coalescing Operator</a:t>
            </a:r>
          </a:p>
          <a:p>
            <a:pPr lvl="1"/>
            <a:r>
              <a:rPr lang="en-US" dirty="0" smtClean="0"/>
              <a:t>Optional Chaining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dirty="0" smtClean="0"/>
              <a:t>Arithmetic Operators - Used to perform mathematical calculations.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828800"/>
                <a:gridCol w="487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5+5 //10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Subtraction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5-5  //0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Multiplication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5*5 //25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Division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5/5  //1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Modulus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5%5 //0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Increment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let x = 5; x++; // x = 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--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Decrement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dirty="0" smtClean="0"/>
                        <a:t>let x = 5; x--; // x =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Exponent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5**3  //125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dirty="0" smtClean="0"/>
              <a:t>Assignment Operators: Used to assign values to variables.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3048000"/>
                <a:gridCol w="4114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Assign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X=5;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Addition and assign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+= 3 // x = x + 3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Subtraction and assign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-= 3 // x = x - 3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Multiplication and assign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*= 3 // x = x *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Division and assign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/= 3 // x = x /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%=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Modulus and assign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%= 3 // x = x %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**=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Exponent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and assign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 **= 3 // x = x ** 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3048000"/>
                <a:gridCol w="4038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Equal to (loose comparison)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== "5" // 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===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Strictly equal (checks type too)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== "5" // 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!=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equal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!= 3 // 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!==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Strictly not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!= “5” // 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&gt; 3 // 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&lt; 3 // false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Greater than  or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&gt;=5 // 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&lt;=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Less than or equal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 &lt;=5 // true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dirty="0" smtClean="0"/>
              <a:t>Logical Operators: Used to combine </a:t>
            </a:r>
            <a:r>
              <a:rPr lang="en-US" dirty="0" err="1" smtClean="0"/>
              <a:t>boolean</a:t>
            </a:r>
            <a:r>
              <a:rPr lang="en-US" dirty="0" smtClean="0"/>
              <a:t> values.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2971800"/>
                <a:gridCol w="4038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&amp;&amp;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Logical AND (both true)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(5 &gt; 3 &amp;&amp; 10 &gt; 5) // 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||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Logical OR (at least one true)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(5 &gt; 3 || 10 &lt; 5) // true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!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Logical NOT (negation)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!(10&lt;5) //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dirty="0" smtClean="0"/>
              <a:t>Bitwise Operators: Perform operations at the binary level.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981200"/>
                <a:gridCol w="48768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&amp;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&amp; 1 // 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|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| 1 // 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^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^ 1 //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~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~5 // -6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&lt;&lt;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Left Shift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&lt;&lt; 1 // 10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Right Shift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 &gt;&gt; 1 // 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&gt;&gt;&gt;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Zero-fill right shift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 &gt;&gt;&gt; 1 // 2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dirty="0" smtClean="0"/>
              <a:t>Ternary Operator - A shorthand for `if-else` statements.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</a:t>
            </a:r>
          </a:p>
          <a:p>
            <a:pPr lvl="1"/>
            <a:r>
              <a:rPr lang="en-US" dirty="0" smtClean="0"/>
              <a:t>condition ? </a:t>
            </a:r>
            <a:r>
              <a:rPr lang="en-US" dirty="0" err="1" smtClean="0"/>
              <a:t>value_if_true</a:t>
            </a:r>
            <a:r>
              <a:rPr lang="en-US" dirty="0" smtClean="0"/>
              <a:t> : </a:t>
            </a:r>
            <a:r>
              <a:rPr lang="en-US" dirty="0" err="1" smtClean="0"/>
              <a:t>value_if_false</a:t>
            </a:r>
            <a:endParaRPr lang="en-US" dirty="0" smtClean="0"/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let age = 20;</a:t>
            </a:r>
          </a:p>
          <a:p>
            <a:pPr lvl="1"/>
            <a:r>
              <a:rPr lang="en-US" dirty="0" smtClean="0"/>
              <a:t>let status = (age &gt;= 18) ? "Adult" : "Minor";</a:t>
            </a:r>
          </a:p>
          <a:p>
            <a:pPr lvl="1"/>
            <a:r>
              <a:rPr lang="en-US" dirty="0" smtClean="0"/>
              <a:t>console.log(status); // "Adult"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ctr" rtl="0">
              <a:spcBef>
                <a:spcPct val="0"/>
              </a:spcBef>
            </a:pPr>
            <a:r>
              <a:rPr lang="en-US" dirty="0" smtClean="0"/>
              <a:t>Type Operators - Used to check the type of variables.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200152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4267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Operator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Example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Typeof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Returns the type of a variable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typeof</a:t>
                      </a:r>
                      <a:r>
                        <a:rPr lang="en-US" dirty="0" smtClean="0"/>
                        <a:t> "hello" // "string"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Instanceof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Checks if an object is an instance of a 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arr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instanceof</a:t>
                      </a:r>
                      <a:r>
                        <a:rPr lang="en-US" dirty="0" smtClean="0"/>
                        <a:t> Array // true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Client-Side Scripting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runs directly in the user's browser, making it fast and efficient for actions like validating form data, updating content without refreshing the page, and providing immediate feedback to users.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/>
            <a:r>
              <a:rPr lang="en-US" dirty="0" smtClean="0"/>
              <a:t>Spread and Rest Operators - Used to expand or collect elements.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Spread (`...`) - expands arrays or objects.</a:t>
            </a:r>
          </a:p>
          <a:p>
            <a:pPr lvl="1"/>
            <a:r>
              <a:rPr lang="en-US" dirty="0" smtClean="0"/>
              <a:t>let </a:t>
            </a:r>
            <a:r>
              <a:rPr lang="en-US" dirty="0" err="1" smtClean="0"/>
              <a:t>arr</a:t>
            </a:r>
            <a:r>
              <a:rPr lang="en-US" dirty="0" smtClean="0"/>
              <a:t> = [1, 2, 3];</a:t>
            </a:r>
          </a:p>
          <a:p>
            <a:pPr lvl="1"/>
            <a:r>
              <a:rPr lang="en-US" dirty="0" smtClean="0"/>
              <a:t>console.log([...</a:t>
            </a:r>
            <a:r>
              <a:rPr lang="en-US" dirty="0" err="1" smtClean="0"/>
              <a:t>arr</a:t>
            </a:r>
            <a:r>
              <a:rPr lang="en-US" dirty="0" smtClean="0"/>
              <a:t>, 4, 5]); // [1, 2, 3, 4, 5]</a:t>
            </a:r>
          </a:p>
          <a:p>
            <a:r>
              <a:rPr lang="en-US" dirty="0" smtClean="0"/>
              <a:t>Rest (`...`) - collects multiple function arguments into an array.</a:t>
            </a:r>
          </a:p>
          <a:p>
            <a:pPr lvl="1"/>
            <a:r>
              <a:rPr lang="en-US" dirty="0" smtClean="0"/>
              <a:t>function sum(...numbers) {</a:t>
            </a:r>
          </a:p>
          <a:p>
            <a:pPr lvl="1"/>
            <a:r>
              <a:rPr lang="en-US" dirty="0" smtClean="0"/>
              <a:t>  return </a:t>
            </a:r>
            <a:r>
              <a:rPr lang="en-US" dirty="0" err="1" smtClean="0"/>
              <a:t>numbers.reduce</a:t>
            </a:r>
            <a:r>
              <a:rPr lang="en-US" dirty="0" smtClean="0"/>
              <a:t>((acc, num) =&gt; acc + num, 0);</a:t>
            </a:r>
          </a:p>
          <a:p>
            <a:pPr lvl="1"/>
            <a:r>
              <a:rPr lang="en-US" dirty="0" smtClean="0"/>
              <a:t>}</a:t>
            </a:r>
          </a:p>
          <a:p>
            <a:pPr lvl="1"/>
            <a:r>
              <a:rPr lang="en-US" dirty="0" smtClean="0"/>
              <a:t>console.log(sum(1, 2, 3, 4)); // 10</a:t>
            </a: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Nullish Coalescing Operator (??) - Returns the right-hand value only if the left-hand value is `null` or `undefined`.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name = null;</a:t>
            </a:r>
          </a:p>
          <a:p>
            <a:r>
              <a:rPr lang="en-US" dirty="0" smtClean="0"/>
              <a:t>console.log(name ?? "Guest"); // "Guest"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Optional </a:t>
            </a:r>
            <a:r>
              <a:rPr lang="en-US" sz="1800" smtClean="0"/>
              <a:t>Chaining (`?.`) - </a:t>
            </a:r>
            <a:r>
              <a:rPr lang="en-US" sz="1800" dirty="0" smtClean="0"/>
              <a:t>Prevents errors when accessing properties of `null` or `undefined`.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 user = {};</a:t>
            </a:r>
          </a:p>
          <a:p>
            <a:r>
              <a:rPr lang="en-US" dirty="0" smtClean="0"/>
              <a:t>console.log(user?.address?.street); // undefined (no error)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Non conditional statements</a:t>
            </a:r>
          </a:p>
          <a:p>
            <a:r>
              <a:rPr lang="en-US" dirty="0" smtClean="0"/>
              <a:t>Conditional statements</a:t>
            </a:r>
          </a:p>
          <a:p>
            <a:r>
              <a:rPr lang="en-US" dirty="0" smtClean="0"/>
              <a:t>Looping statements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Non 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Non-conditional statements in JavaScript are statements that do not rely on conditions (`if`, `else`, `switch`, etc.) to execute. These include variable declarations, loops, function definitions, and more. Here are the key types</a:t>
            </a:r>
          </a:p>
          <a:p>
            <a:pPr lvl="1"/>
            <a:r>
              <a:rPr lang="en-US" dirty="0" smtClean="0"/>
              <a:t>Expression Statements</a:t>
            </a:r>
          </a:p>
          <a:p>
            <a:pPr lvl="1"/>
            <a:r>
              <a:rPr lang="en-US" dirty="0" smtClean="0"/>
              <a:t>Declaration Statements</a:t>
            </a:r>
          </a:p>
          <a:p>
            <a:pPr lvl="1"/>
            <a:r>
              <a:rPr lang="en-US" dirty="0" smtClean="0"/>
              <a:t>Looping Statements</a:t>
            </a:r>
          </a:p>
          <a:p>
            <a:pPr lvl="1"/>
            <a:r>
              <a:rPr lang="en-US" dirty="0" smtClean="0"/>
              <a:t>Break and Continue Statements</a:t>
            </a:r>
          </a:p>
          <a:p>
            <a:pPr lvl="1"/>
            <a:r>
              <a:rPr lang="en-US" dirty="0" smtClean="0"/>
              <a:t>Return Statement</a:t>
            </a:r>
          </a:p>
          <a:p>
            <a:pPr lvl="1"/>
            <a:r>
              <a:rPr lang="en-US" dirty="0" smtClean="0"/>
              <a:t>Try-Catch-Finally (Exception Handling)</a:t>
            </a:r>
          </a:p>
          <a:p>
            <a:pPr lvl="1"/>
            <a:r>
              <a:rPr lang="en-US" dirty="0" smtClean="0"/>
              <a:t>Throw Statement</a:t>
            </a:r>
          </a:p>
          <a:p>
            <a:pPr lvl="1"/>
            <a:r>
              <a:rPr lang="en-US" dirty="0" smtClean="0"/>
              <a:t>Import and export statements</a:t>
            </a:r>
          </a:p>
          <a:p>
            <a:pPr lvl="1"/>
            <a:r>
              <a:rPr lang="en-US" dirty="0" err="1" smtClean="0"/>
              <a:t>Async</a:t>
            </a:r>
            <a:r>
              <a:rPr lang="en-US" dirty="0" smtClean="0"/>
              <a:t>-Await Statements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Expression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statements perform calculations or operations and produce a value.  </a:t>
            </a:r>
          </a:p>
          <a:p>
            <a:pPr lvl="1"/>
            <a:r>
              <a:rPr lang="en-US" dirty="0" smtClean="0"/>
              <a:t>let x = 10 + 5;  // Assignment expression</a:t>
            </a:r>
          </a:p>
          <a:p>
            <a:pPr lvl="1"/>
            <a:r>
              <a:rPr lang="en-US" dirty="0" smtClean="0"/>
              <a:t>console.log(x * 2);  // Prints 30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Declaration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are used to declare variables, functions, or classes.  </a:t>
            </a:r>
          </a:p>
          <a:p>
            <a:pPr lvl="1"/>
            <a:r>
              <a:rPr lang="en-US" dirty="0" smtClean="0"/>
              <a:t>Variable Declarations</a:t>
            </a:r>
          </a:p>
          <a:p>
            <a:pPr lvl="1"/>
            <a:r>
              <a:rPr lang="en-US" dirty="0" smtClean="0"/>
              <a:t>Function declaration</a:t>
            </a:r>
          </a:p>
          <a:p>
            <a:pPr lvl="1"/>
            <a:r>
              <a:rPr lang="en-US" dirty="0" smtClean="0"/>
              <a:t>Class declaration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Variable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var</a:t>
            </a:r>
            <a:r>
              <a:rPr lang="en-US" dirty="0" smtClean="0"/>
              <a:t> a = 10;    </a:t>
            </a:r>
          </a:p>
          <a:p>
            <a:r>
              <a:rPr lang="en-US" dirty="0" smtClean="0"/>
              <a:t>let b = 20;</a:t>
            </a:r>
          </a:p>
          <a:p>
            <a:r>
              <a:rPr lang="en-US" dirty="0" smtClean="0"/>
              <a:t>const PI = 3.14;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Function Declaration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function greet() {</a:t>
            </a:r>
          </a:p>
          <a:p>
            <a:r>
              <a:rPr lang="en-US" dirty="0" smtClean="0"/>
              <a:t>    console.log("Hello, World!");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greet();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Declaration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class Car {</a:t>
            </a:r>
          </a:p>
          <a:p>
            <a:r>
              <a:rPr lang="en-US" dirty="0" smtClean="0"/>
              <a:t>    constructor(model) {</a:t>
            </a:r>
          </a:p>
          <a:p>
            <a:r>
              <a:rPr lang="en-US" dirty="0" smtClean="0"/>
              <a:t>        </a:t>
            </a:r>
            <a:r>
              <a:rPr lang="en-US" dirty="0" err="1" smtClean="0"/>
              <a:t>this.model</a:t>
            </a:r>
            <a:r>
              <a:rPr lang="en-US" dirty="0" smtClean="0"/>
              <a:t> = model;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let </a:t>
            </a:r>
            <a:r>
              <a:rPr lang="en-US" dirty="0" err="1" smtClean="0"/>
              <a:t>myCar</a:t>
            </a:r>
            <a:r>
              <a:rPr lang="en-US" dirty="0" smtClean="0"/>
              <a:t> = new Car("Tesla");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myCar.model</a:t>
            </a:r>
            <a:r>
              <a:rPr lang="en-US" dirty="0" smtClean="0"/>
              <a:t>);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Asynchronous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enables asynchronous programming with features like AJAX (Asynchronous JavaScript and XML), which allows web pages to fetch data from the server without reloading the entire page. This leads to a smoother user experience.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Break and Continue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Used to control loops.  </a:t>
            </a:r>
          </a:p>
          <a:p>
            <a:r>
              <a:rPr lang="en-US" dirty="0" smtClean="0"/>
              <a:t>Break (Stops Loop Execution)</a:t>
            </a:r>
          </a:p>
          <a:p>
            <a:r>
              <a:rPr lang="en-US" dirty="0" smtClean="0"/>
              <a:t>for (let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10;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r>
              <a:rPr lang="en-US" dirty="0" smtClean="0"/>
              <a:t>    if (</a:t>
            </a:r>
            <a:r>
              <a:rPr lang="en-US" dirty="0" err="1" smtClean="0"/>
              <a:t>i</a:t>
            </a:r>
            <a:r>
              <a:rPr lang="en-US" dirty="0" smtClean="0"/>
              <a:t> === 5) break;</a:t>
            </a:r>
          </a:p>
          <a:p>
            <a:r>
              <a:rPr lang="en-US" dirty="0" smtClean="0"/>
              <a:t>    console.log(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Continue (Skips Current Iteration)</a:t>
            </a:r>
          </a:p>
          <a:p>
            <a:r>
              <a:rPr lang="en-US" dirty="0" smtClean="0"/>
              <a:t>for (let </a:t>
            </a:r>
            <a:r>
              <a:rPr lang="en-US" dirty="0" err="1" smtClean="0"/>
              <a:t>i</a:t>
            </a:r>
            <a:r>
              <a:rPr lang="en-US" dirty="0" smtClean="0"/>
              <a:t> = 0; </a:t>
            </a:r>
            <a:r>
              <a:rPr lang="en-US" dirty="0" err="1" smtClean="0"/>
              <a:t>i</a:t>
            </a:r>
            <a:r>
              <a:rPr lang="en-US" dirty="0" smtClean="0"/>
              <a:t> &lt; 10;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r>
              <a:rPr lang="en-US" dirty="0" smtClean="0"/>
              <a:t>    if (</a:t>
            </a:r>
            <a:r>
              <a:rPr lang="en-US" dirty="0" err="1" smtClean="0"/>
              <a:t>i</a:t>
            </a:r>
            <a:r>
              <a:rPr lang="en-US" dirty="0" smtClean="0"/>
              <a:t> === 5) continue;</a:t>
            </a:r>
          </a:p>
          <a:p>
            <a:r>
              <a:rPr lang="en-US" dirty="0" smtClean="0"/>
              <a:t>    console.log(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Return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in functions to return a value and exit the function.  </a:t>
            </a:r>
          </a:p>
          <a:p>
            <a:r>
              <a:rPr lang="en-US" dirty="0" smtClean="0"/>
              <a:t>function add(a, b) {</a:t>
            </a:r>
          </a:p>
          <a:p>
            <a:r>
              <a:rPr lang="en-US" dirty="0" smtClean="0"/>
              <a:t>    return a + b;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console.log(add(5, 10));  // Output: 15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Try-Catch-Finally (Exception Handling)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Used for handling runtime errors without conditions.  </a:t>
            </a:r>
          </a:p>
          <a:p>
            <a:endParaRPr lang="en-US" dirty="0" smtClean="0"/>
          </a:p>
          <a:p>
            <a:r>
              <a:rPr lang="en-US" dirty="0" smtClean="0"/>
              <a:t>try {</a:t>
            </a:r>
          </a:p>
          <a:p>
            <a:r>
              <a:rPr lang="en-US" dirty="0" smtClean="0"/>
              <a:t>    let result = </a:t>
            </a:r>
            <a:r>
              <a:rPr lang="en-US" dirty="0" err="1" smtClean="0"/>
              <a:t>someUndefinedFunction</a:t>
            </a:r>
            <a:r>
              <a:rPr lang="en-US" dirty="0" smtClean="0"/>
              <a:t>();  // Error</a:t>
            </a:r>
          </a:p>
          <a:p>
            <a:r>
              <a:rPr lang="en-US" dirty="0" smtClean="0"/>
              <a:t>} catch (error) {</a:t>
            </a:r>
          </a:p>
          <a:p>
            <a:r>
              <a:rPr lang="en-US" dirty="0" smtClean="0"/>
              <a:t>    console.log("An error occurred: " + </a:t>
            </a:r>
            <a:r>
              <a:rPr lang="en-US" dirty="0" err="1" smtClean="0"/>
              <a:t>error.message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 finally {</a:t>
            </a:r>
          </a:p>
          <a:p>
            <a:r>
              <a:rPr lang="en-US" dirty="0" smtClean="0"/>
              <a:t>    console.log("Execution completed.");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 Throw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to manually throw an error.  </a:t>
            </a:r>
          </a:p>
          <a:p>
            <a:endParaRPr lang="en-US" dirty="0" smtClean="0"/>
          </a:p>
          <a:p>
            <a:r>
              <a:rPr lang="en-US" dirty="0" smtClean="0"/>
              <a:t>function </a:t>
            </a:r>
            <a:r>
              <a:rPr lang="en-US" dirty="0" err="1" smtClean="0"/>
              <a:t>checkAge</a:t>
            </a:r>
            <a:r>
              <a:rPr lang="en-US" dirty="0" smtClean="0"/>
              <a:t>(age) {</a:t>
            </a:r>
          </a:p>
          <a:p>
            <a:r>
              <a:rPr lang="en-US" dirty="0" smtClean="0"/>
              <a:t>    if (age &lt; 18) {</a:t>
            </a:r>
          </a:p>
          <a:p>
            <a:r>
              <a:rPr lang="en-US" dirty="0" smtClean="0"/>
              <a:t>        throw new Error("You must be 18 or older");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Import &amp; Export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Used in modules to share code.  </a:t>
            </a:r>
          </a:p>
          <a:p>
            <a:endParaRPr lang="en-US" dirty="0" smtClean="0"/>
          </a:p>
          <a:p>
            <a:r>
              <a:rPr lang="en-US" dirty="0" smtClean="0"/>
              <a:t>Exporting a Function</a:t>
            </a:r>
          </a:p>
          <a:p>
            <a:r>
              <a:rPr lang="en-US" dirty="0" smtClean="0"/>
              <a:t>export function </a:t>
            </a:r>
            <a:r>
              <a:rPr lang="en-US" dirty="0" err="1" smtClean="0"/>
              <a:t>sayHello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console.log("Hello!");</a:t>
            </a:r>
          </a:p>
          <a:p>
            <a:r>
              <a:rPr lang="en-US" dirty="0" smtClean="0"/>
              <a:t>}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Importing a Function</a:t>
            </a:r>
          </a:p>
          <a:p>
            <a:r>
              <a:rPr lang="en-US" dirty="0" smtClean="0"/>
              <a:t>import { </a:t>
            </a:r>
            <a:r>
              <a:rPr lang="en-US" dirty="0" err="1" smtClean="0"/>
              <a:t>sayHello</a:t>
            </a:r>
            <a:r>
              <a:rPr lang="en-US" dirty="0" smtClean="0"/>
              <a:t> } from './module.js';</a:t>
            </a:r>
          </a:p>
          <a:p>
            <a:r>
              <a:rPr lang="en-US" dirty="0" err="1" smtClean="0"/>
              <a:t>sayHello</a:t>
            </a:r>
            <a:r>
              <a:rPr lang="en-US" dirty="0" smtClean="0"/>
              <a:t>();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-Await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for handling asynchronous operations.  </a:t>
            </a:r>
          </a:p>
          <a:p>
            <a:endParaRPr lang="en-US" dirty="0" smtClean="0"/>
          </a:p>
          <a:p>
            <a:r>
              <a:rPr lang="en-US" dirty="0" err="1" smtClean="0"/>
              <a:t>async</a:t>
            </a:r>
            <a:r>
              <a:rPr lang="en-US" dirty="0" smtClean="0"/>
              <a:t> function </a:t>
            </a:r>
            <a:r>
              <a:rPr lang="en-US" dirty="0" err="1" smtClean="0"/>
              <a:t>fetchData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let data = await fetch("https://api.example.com/data");</a:t>
            </a:r>
          </a:p>
          <a:p>
            <a:r>
              <a:rPr lang="en-US" dirty="0" smtClean="0"/>
              <a:t>    let </a:t>
            </a:r>
            <a:r>
              <a:rPr lang="en-US" dirty="0" err="1" smtClean="0"/>
              <a:t>json</a:t>
            </a:r>
            <a:r>
              <a:rPr lang="en-US" dirty="0" smtClean="0"/>
              <a:t> = await </a:t>
            </a:r>
            <a:r>
              <a:rPr lang="en-US" dirty="0" err="1" smtClean="0"/>
              <a:t>data.json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console.log(</a:t>
            </a:r>
            <a:r>
              <a:rPr lang="en-US" dirty="0" err="1" smtClean="0"/>
              <a:t>json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conditional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Conditional statements in JavaScript control the flow of execution based on conditions. These statements evaluate expressions and execute different code blocks depending on whether the condition is `true` or `false`. </a:t>
            </a:r>
          </a:p>
          <a:p>
            <a:pPr lvl="1"/>
            <a:r>
              <a:rPr lang="en-US" dirty="0" smtClean="0"/>
              <a:t>If statement</a:t>
            </a:r>
          </a:p>
          <a:p>
            <a:pPr lvl="1"/>
            <a:r>
              <a:rPr lang="en-US" dirty="0" smtClean="0"/>
              <a:t>If – else statement</a:t>
            </a:r>
          </a:p>
          <a:p>
            <a:pPr lvl="1"/>
            <a:r>
              <a:rPr lang="en-US" dirty="0" smtClean="0"/>
              <a:t>If else if statement</a:t>
            </a:r>
          </a:p>
          <a:p>
            <a:pPr lvl="1"/>
            <a:r>
              <a:rPr lang="en-US" dirty="0" smtClean="0"/>
              <a:t>Nested if</a:t>
            </a:r>
          </a:p>
          <a:p>
            <a:pPr lvl="1"/>
            <a:r>
              <a:rPr lang="en-US" dirty="0" smtClean="0"/>
              <a:t>Ternary operator</a:t>
            </a:r>
          </a:p>
          <a:p>
            <a:pPr lvl="1"/>
            <a:r>
              <a:rPr lang="en-US" dirty="0" smtClean="0"/>
              <a:t>Switch statement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Executes a block of code only if the condition is `true`.  </a:t>
            </a:r>
          </a:p>
          <a:p>
            <a:r>
              <a:rPr lang="en-US" dirty="0" smtClean="0"/>
              <a:t>let age = 18;</a:t>
            </a:r>
          </a:p>
          <a:p>
            <a:r>
              <a:rPr lang="en-US" dirty="0" smtClean="0"/>
              <a:t>if (age &gt;= 18) {</a:t>
            </a:r>
          </a:p>
          <a:p>
            <a:r>
              <a:rPr lang="en-US" dirty="0" smtClean="0"/>
              <a:t>    console.log("You are eligible to vote.");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- If `age` is 18 or greater, the message is displayed.</a:t>
            </a:r>
          </a:p>
          <a:p>
            <a:r>
              <a:rPr lang="en-US" dirty="0" smtClean="0"/>
              <a:t>- If `age` is less than 18, nothing happens.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if-else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Executes one block of code if the condition is `true`, and another block if it's `false`.  </a:t>
            </a:r>
          </a:p>
          <a:p>
            <a:r>
              <a:rPr lang="en-US" dirty="0" smtClean="0"/>
              <a:t>let num = 10;</a:t>
            </a:r>
          </a:p>
          <a:p>
            <a:r>
              <a:rPr lang="en-US" dirty="0" smtClean="0"/>
              <a:t>if (num % 2 === 0) {</a:t>
            </a:r>
          </a:p>
          <a:p>
            <a:r>
              <a:rPr lang="en-US" dirty="0" smtClean="0"/>
              <a:t>    console.log("Even number");</a:t>
            </a:r>
          </a:p>
          <a:p>
            <a:r>
              <a:rPr lang="en-US" dirty="0" smtClean="0"/>
              <a:t>} else {</a:t>
            </a:r>
          </a:p>
          <a:p>
            <a:r>
              <a:rPr lang="en-US" dirty="0" smtClean="0"/>
              <a:t>    console.log("Odd number");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- If `num` is even, "Even number" is printed.</a:t>
            </a:r>
          </a:p>
          <a:p>
            <a:r>
              <a:rPr lang="en-US" dirty="0" smtClean="0"/>
              <a:t>- Otherwise, "Odd number" is printed.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if-else 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Allows multiple conditions to be checked in sequence.  </a:t>
            </a:r>
          </a:p>
          <a:p>
            <a:r>
              <a:rPr lang="en-US" dirty="0" smtClean="0"/>
              <a:t>let score = 85;</a:t>
            </a:r>
          </a:p>
          <a:p>
            <a:r>
              <a:rPr lang="en-US" dirty="0" smtClean="0"/>
              <a:t>if (score &gt;= 90) {</a:t>
            </a:r>
          </a:p>
          <a:p>
            <a:r>
              <a:rPr lang="en-US" dirty="0" smtClean="0"/>
              <a:t>    console.log("Grade: A");</a:t>
            </a:r>
          </a:p>
          <a:p>
            <a:r>
              <a:rPr lang="en-US" dirty="0" smtClean="0"/>
              <a:t>} else if (score &gt;= 75) {</a:t>
            </a:r>
          </a:p>
          <a:p>
            <a:r>
              <a:rPr lang="en-US" dirty="0" smtClean="0"/>
              <a:t>    console.log("Grade: B");</a:t>
            </a:r>
          </a:p>
          <a:p>
            <a:r>
              <a:rPr lang="en-US" dirty="0" smtClean="0"/>
              <a:t>} else {</a:t>
            </a:r>
          </a:p>
          <a:p>
            <a:r>
              <a:rPr lang="en-US" dirty="0" smtClean="0"/>
              <a:t>    console.log("Grade: C");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- If `score` is 90 or more, "Grade: A" is printed.</a:t>
            </a:r>
          </a:p>
          <a:p>
            <a:r>
              <a:rPr lang="en-US" dirty="0" smtClean="0"/>
              <a:t>- If `score` is between 75 and 89, "Grade: B" is printed.</a:t>
            </a:r>
          </a:p>
          <a:p>
            <a:r>
              <a:rPr lang="en-US" dirty="0" smtClean="0"/>
              <a:t>- Otherwise, "Grade: C" is printed.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Compatibility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is supported by all major browsers, ensuring that your website or application can work consistently across different platforms.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Nested if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An `if` statement inside another `if` statement.  </a:t>
            </a:r>
          </a:p>
          <a:p>
            <a:r>
              <a:rPr lang="en-US" dirty="0" smtClean="0"/>
              <a:t>let age = 20;</a:t>
            </a:r>
          </a:p>
          <a:p>
            <a:r>
              <a:rPr lang="en-US" dirty="0" smtClean="0"/>
              <a:t>let </a:t>
            </a:r>
            <a:r>
              <a:rPr lang="en-US" dirty="0" err="1" smtClean="0"/>
              <a:t>hasID</a:t>
            </a:r>
            <a:r>
              <a:rPr lang="en-US" dirty="0" smtClean="0"/>
              <a:t> = true;</a:t>
            </a:r>
          </a:p>
          <a:p>
            <a:endParaRPr lang="en-US" dirty="0" smtClean="0"/>
          </a:p>
          <a:p>
            <a:r>
              <a:rPr lang="en-US" dirty="0" smtClean="0"/>
              <a:t>if (age &gt;= 18) {</a:t>
            </a:r>
          </a:p>
          <a:p>
            <a:r>
              <a:rPr lang="en-US" dirty="0" smtClean="0"/>
              <a:t>    if (</a:t>
            </a:r>
            <a:r>
              <a:rPr lang="en-US" dirty="0" err="1" smtClean="0"/>
              <a:t>hasID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console.log("You can enter the club.");</a:t>
            </a:r>
          </a:p>
          <a:p>
            <a:r>
              <a:rPr lang="en-US" dirty="0" smtClean="0"/>
              <a:t>    } else {</a:t>
            </a:r>
          </a:p>
          <a:p>
            <a:r>
              <a:rPr lang="en-US" dirty="0" smtClean="0"/>
              <a:t>        console.log("You need an ID.");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} else {</a:t>
            </a:r>
          </a:p>
          <a:p>
            <a:r>
              <a:rPr lang="en-US" dirty="0" smtClean="0"/>
              <a:t>    console.log("You are </a:t>
            </a:r>
            <a:r>
              <a:rPr lang="en-US" dirty="0" err="1" smtClean="0"/>
              <a:t>underaged</a:t>
            </a:r>
            <a:r>
              <a:rPr lang="en-US" dirty="0" smtClean="0"/>
              <a:t>.");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- If `age` is 18 or more, the inner `if` checks if the person has an ID.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Ternary (Conditional)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shorthand for `if-else` statements.  </a:t>
            </a:r>
          </a:p>
          <a:p>
            <a:r>
              <a:rPr lang="en-US" dirty="0" smtClean="0"/>
              <a:t>let num = 7;</a:t>
            </a:r>
          </a:p>
          <a:p>
            <a:r>
              <a:rPr lang="en-US" dirty="0" smtClean="0"/>
              <a:t>let result = (num % 2 === 0) ? "Even" : "Odd";</a:t>
            </a:r>
          </a:p>
          <a:p>
            <a:r>
              <a:rPr lang="en-US" dirty="0" smtClean="0"/>
              <a:t>console.log(result);</a:t>
            </a:r>
          </a:p>
          <a:p>
            <a:r>
              <a:rPr lang="en-US" dirty="0" smtClean="0"/>
              <a:t>- If `num` is even, "Even" is assigned to `result`.</a:t>
            </a:r>
          </a:p>
          <a:p>
            <a:r>
              <a:rPr lang="en-US" dirty="0" smtClean="0"/>
              <a:t>- Otherwise, "Odd" is assigned.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switch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Checks multiple conditions more efficiently than multiple `if-else` statements.  </a:t>
            </a:r>
          </a:p>
          <a:p>
            <a:r>
              <a:rPr lang="en-US" dirty="0" smtClean="0"/>
              <a:t>let day = 3;</a:t>
            </a:r>
          </a:p>
          <a:p>
            <a:r>
              <a:rPr lang="en-US" dirty="0" smtClean="0"/>
              <a:t>switch (day) {</a:t>
            </a:r>
          </a:p>
          <a:p>
            <a:r>
              <a:rPr lang="en-US" dirty="0" smtClean="0"/>
              <a:t>    case 1:</a:t>
            </a:r>
          </a:p>
          <a:p>
            <a:r>
              <a:rPr lang="en-US" dirty="0" smtClean="0"/>
              <a:t>        console.log("Monday");</a:t>
            </a:r>
          </a:p>
          <a:p>
            <a:r>
              <a:rPr lang="en-US" dirty="0" smtClean="0"/>
              <a:t>        break;</a:t>
            </a:r>
          </a:p>
          <a:p>
            <a:r>
              <a:rPr lang="en-US" dirty="0" smtClean="0"/>
              <a:t>    case 2:</a:t>
            </a:r>
          </a:p>
          <a:p>
            <a:r>
              <a:rPr lang="en-US" dirty="0" smtClean="0"/>
              <a:t>        console.log("Tuesday");</a:t>
            </a:r>
          </a:p>
          <a:p>
            <a:r>
              <a:rPr lang="en-US" dirty="0" smtClean="0"/>
              <a:t>        break;</a:t>
            </a:r>
          </a:p>
          <a:p>
            <a:r>
              <a:rPr lang="en-US" dirty="0" smtClean="0"/>
              <a:t>    case 3:</a:t>
            </a:r>
          </a:p>
          <a:p>
            <a:r>
              <a:rPr lang="en-US" dirty="0" smtClean="0"/>
              <a:t>        console.log("Wednesday");</a:t>
            </a:r>
          </a:p>
          <a:p>
            <a:r>
              <a:rPr lang="en-US" dirty="0" smtClean="0"/>
              <a:t>        break;</a:t>
            </a:r>
          </a:p>
          <a:p>
            <a:r>
              <a:rPr lang="en-US" dirty="0" smtClean="0"/>
              <a:t>    default:</a:t>
            </a:r>
          </a:p>
          <a:p>
            <a:r>
              <a:rPr lang="en-US" dirty="0" smtClean="0"/>
              <a:t>        console.log("Invalid day");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- If `day` is `3`, "Wednesday" is printed.</a:t>
            </a:r>
          </a:p>
          <a:p>
            <a:r>
              <a:rPr lang="en-US" dirty="0" smtClean="0"/>
              <a:t>- The `break` statement prevents fall-through.</a:t>
            </a:r>
          </a:p>
          <a:p>
            <a:r>
              <a:rPr lang="en-US" dirty="0" smtClean="0"/>
              <a:t>- The `default` case handles unexpected values.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loops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Loops in JavaScript are used to execute a block of code repeatedly until a specified condition is met. JavaScript provides several types of loops:</a:t>
            </a:r>
          </a:p>
          <a:p>
            <a:pPr lvl="1"/>
            <a:r>
              <a:rPr lang="en-US" dirty="0" smtClean="0"/>
              <a:t>For loop</a:t>
            </a:r>
          </a:p>
          <a:p>
            <a:pPr lvl="1"/>
            <a:r>
              <a:rPr lang="en-US" dirty="0" smtClean="0"/>
              <a:t>While loop</a:t>
            </a:r>
          </a:p>
          <a:p>
            <a:pPr lvl="1"/>
            <a:r>
              <a:rPr lang="en-US" dirty="0" smtClean="0"/>
              <a:t>Do-while loop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Used when the number of iterations is known in advance.</a:t>
            </a:r>
          </a:p>
          <a:p>
            <a:r>
              <a:rPr lang="en-US" dirty="0" smtClean="0"/>
              <a:t>Syntax:</a:t>
            </a:r>
          </a:p>
          <a:p>
            <a:r>
              <a:rPr lang="en-US" dirty="0" smtClean="0"/>
              <a:t>for (initialization; condition; increment/decrement) {</a:t>
            </a:r>
          </a:p>
          <a:p>
            <a:r>
              <a:rPr lang="en-US" dirty="0" smtClean="0"/>
              <a:t>    // Code to execute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r>
              <a:rPr lang="en-US" dirty="0" smtClean="0"/>
              <a:t>for (let </a:t>
            </a:r>
            <a:r>
              <a:rPr lang="en-US" dirty="0" err="1" smtClean="0"/>
              <a:t>i</a:t>
            </a:r>
            <a:r>
              <a:rPr lang="en-US" dirty="0" smtClean="0"/>
              <a:t> = 1; </a:t>
            </a:r>
            <a:r>
              <a:rPr lang="en-US" dirty="0" err="1" smtClean="0"/>
              <a:t>i</a:t>
            </a:r>
            <a:r>
              <a:rPr lang="en-US" dirty="0" smtClean="0"/>
              <a:t> &lt;= 5;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r>
              <a:rPr lang="en-US" dirty="0" smtClean="0"/>
              <a:t>    console.log("Iteration:",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Output:</a:t>
            </a:r>
          </a:p>
          <a:p>
            <a:r>
              <a:rPr lang="en-US" dirty="0" smtClean="0"/>
              <a:t>Iteration: 1</a:t>
            </a:r>
          </a:p>
          <a:p>
            <a:r>
              <a:rPr lang="en-US" dirty="0" smtClean="0"/>
              <a:t>Iteration: 2</a:t>
            </a:r>
          </a:p>
          <a:p>
            <a:r>
              <a:rPr lang="en-US" dirty="0" smtClean="0"/>
              <a:t>Iteration: 3</a:t>
            </a:r>
          </a:p>
          <a:p>
            <a:r>
              <a:rPr lang="en-US" dirty="0" smtClean="0"/>
              <a:t>Iteration: 4</a:t>
            </a:r>
          </a:p>
          <a:p>
            <a:r>
              <a:rPr lang="en-US" dirty="0" smtClean="0"/>
              <a:t>Iteration: 5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 smtClean="0"/>
              <a:t>Used when the number of iterations is not known in advance. It runs as long as the condition remains `true`.</a:t>
            </a:r>
          </a:p>
          <a:p>
            <a:endParaRPr lang="en-US" dirty="0" smtClean="0"/>
          </a:p>
          <a:p>
            <a:r>
              <a:rPr lang="en-US" dirty="0" smtClean="0"/>
              <a:t>Syntax:</a:t>
            </a:r>
          </a:p>
          <a:p>
            <a:r>
              <a:rPr lang="en-US" dirty="0" smtClean="0"/>
              <a:t>while (condition) {</a:t>
            </a:r>
          </a:p>
          <a:p>
            <a:r>
              <a:rPr lang="en-US" dirty="0" smtClean="0"/>
              <a:t>    // Code to execute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r>
              <a:rPr lang="en-US" dirty="0" smtClean="0"/>
              <a:t>let </a:t>
            </a:r>
            <a:r>
              <a:rPr lang="en-US" dirty="0" err="1" smtClean="0"/>
              <a:t>i</a:t>
            </a:r>
            <a:r>
              <a:rPr lang="en-US" dirty="0" smtClean="0"/>
              <a:t> = 1;</a:t>
            </a:r>
          </a:p>
          <a:p>
            <a:r>
              <a:rPr lang="en-US" dirty="0" smtClean="0"/>
              <a:t>while (</a:t>
            </a:r>
            <a:r>
              <a:rPr lang="en-US" dirty="0" err="1" smtClean="0"/>
              <a:t>i</a:t>
            </a:r>
            <a:r>
              <a:rPr lang="en-US" dirty="0" smtClean="0"/>
              <a:t> &lt;= 5) {</a:t>
            </a:r>
          </a:p>
          <a:p>
            <a:r>
              <a:rPr lang="en-US" dirty="0" smtClean="0"/>
              <a:t>    console.log("Iteration:",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Output:</a:t>
            </a:r>
          </a:p>
          <a:p>
            <a:r>
              <a:rPr lang="en-US" dirty="0" smtClean="0"/>
              <a:t>Iteration: 1</a:t>
            </a:r>
          </a:p>
          <a:p>
            <a:r>
              <a:rPr lang="en-US" dirty="0" smtClean="0"/>
              <a:t>Iteration: 2</a:t>
            </a:r>
          </a:p>
          <a:p>
            <a:r>
              <a:rPr lang="en-US" dirty="0" smtClean="0"/>
              <a:t>Iteration: 3</a:t>
            </a:r>
          </a:p>
          <a:p>
            <a:r>
              <a:rPr lang="en-US" dirty="0" smtClean="0"/>
              <a:t>Iteration: 4</a:t>
            </a:r>
          </a:p>
          <a:p>
            <a:r>
              <a:rPr lang="en-US" dirty="0" smtClean="0"/>
              <a:t>Iteration: 5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do-while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Similar to `while`, but guarantees execution of the code block at least once, even if the condition is `false`.</a:t>
            </a:r>
          </a:p>
          <a:p>
            <a:endParaRPr lang="en-US" dirty="0" smtClean="0"/>
          </a:p>
          <a:p>
            <a:r>
              <a:rPr lang="en-US" dirty="0" smtClean="0"/>
              <a:t>Syntax:</a:t>
            </a:r>
          </a:p>
          <a:p>
            <a:r>
              <a:rPr lang="en-US" dirty="0" smtClean="0"/>
              <a:t>do {</a:t>
            </a:r>
          </a:p>
          <a:p>
            <a:r>
              <a:rPr lang="en-US" dirty="0" smtClean="0"/>
              <a:t>    // Code to execute</a:t>
            </a:r>
          </a:p>
          <a:p>
            <a:r>
              <a:rPr lang="en-US" dirty="0" smtClean="0"/>
              <a:t>} while (condition);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r>
              <a:rPr lang="en-US" dirty="0" smtClean="0"/>
              <a:t>let </a:t>
            </a:r>
            <a:r>
              <a:rPr lang="en-US" dirty="0" err="1" smtClean="0"/>
              <a:t>i</a:t>
            </a:r>
            <a:r>
              <a:rPr lang="en-US" dirty="0" smtClean="0"/>
              <a:t> = 1;</a:t>
            </a:r>
          </a:p>
          <a:p>
            <a:r>
              <a:rPr lang="en-US" dirty="0" smtClean="0"/>
              <a:t>do {</a:t>
            </a:r>
          </a:p>
          <a:p>
            <a:r>
              <a:rPr lang="en-US" dirty="0" smtClean="0"/>
              <a:t>    console.log("Iteration:", 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</a:t>
            </a:r>
            <a:r>
              <a:rPr lang="en-US" dirty="0" smtClean="0"/>
              <a:t>++;</a:t>
            </a:r>
          </a:p>
          <a:p>
            <a:r>
              <a:rPr lang="en-US" dirty="0" smtClean="0"/>
              <a:t>} while (</a:t>
            </a:r>
            <a:r>
              <a:rPr lang="en-US" dirty="0" err="1" smtClean="0"/>
              <a:t>i</a:t>
            </a:r>
            <a:r>
              <a:rPr lang="en-US" dirty="0" smtClean="0"/>
              <a:t> &lt;= 5);</a:t>
            </a:r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Output:</a:t>
            </a:r>
          </a:p>
          <a:p>
            <a:r>
              <a:rPr lang="en-US" dirty="0" smtClean="0"/>
              <a:t>Iteration: 1</a:t>
            </a:r>
          </a:p>
          <a:p>
            <a:r>
              <a:rPr lang="en-US" dirty="0" smtClean="0"/>
              <a:t>Iteration: 2</a:t>
            </a:r>
          </a:p>
          <a:p>
            <a:r>
              <a:rPr lang="en-US" dirty="0" smtClean="0"/>
              <a:t>Iteration: 3</a:t>
            </a:r>
          </a:p>
          <a:p>
            <a:r>
              <a:rPr lang="en-US" dirty="0" smtClean="0"/>
              <a:t>Iteration: 4</a:t>
            </a:r>
          </a:p>
          <a:p>
            <a:r>
              <a:rPr lang="en-US" dirty="0" smtClean="0"/>
              <a:t>Iteration: 5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for...in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Used to iterate over the properties of an object.</a:t>
            </a:r>
          </a:p>
          <a:p>
            <a:r>
              <a:rPr lang="en-US" dirty="0" smtClean="0"/>
              <a:t>Syntax:</a:t>
            </a:r>
          </a:p>
          <a:p>
            <a:r>
              <a:rPr lang="en-US" dirty="0" smtClean="0"/>
              <a:t>for (let key in object) {</a:t>
            </a:r>
          </a:p>
          <a:p>
            <a:r>
              <a:rPr lang="en-US" dirty="0" smtClean="0"/>
              <a:t>    // Code to execute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Example:</a:t>
            </a:r>
          </a:p>
          <a:p>
            <a:r>
              <a:rPr lang="en-US" dirty="0" smtClean="0"/>
              <a:t>let person = { name: "John", age: 25, city: "New York" };</a:t>
            </a:r>
          </a:p>
          <a:p>
            <a:r>
              <a:rPr lang="en-US" dirty="0" smtClean="0"/>
              <a:t>for (let key in person) {</a:t>
            </a:r>
          </a:p>
          <a:p>
            <a:r>
              <a:rPr lang="en-US" dirty="0" smtClean="0"/>
              <a:t>    console.log(key + ": " + person[key]);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Output:</a:t>
            </a:r>
          </a:p>
          <a:p>
            <a:r>
              <a:rPr lang="en-US" dirty="0" smtClean="0"/>
              <a:t>name: John</a:t>
            </a:r>
          </a:p>
          <a:p>
            <a:r>
              <a:rPr lang="en-US" dirty="0" smtClean="0"/>
              <a:t>age: 25</a:t>
            </a:r>
          </a:p>
          <a:p>
            <a:r>
              <a:rPr lang="en-US" dirty="0" smtClean="0"/>
              <a:t>city: New York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for...of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Used to iterate over </a:t>
            </a:r>
            <a:r>
              <a:rPr lang="en-US" dirty="0" err="1" smtClean="0"/>
              <a:t>iterable</a:t>
            </a:r>
            <a:r>
              <a:rPr lang="en-US" dirty="0" smtClean="0"/>
              <a:t> objects like arrays, strings, or sets.</a:t>
            </a:r>
          </a:p>
          <a:p>
            <a:r>
              <a:rPr lang="en-US" dirty="0" smtClean="0"/>
              <a:t>Syntax:</a:t>
            </a:r>
          </a:p>
          <a:p>
            <a:r>
              <a:rPr lang="en-US" dirty="0" smtClean="0"/>
              <a:t>for (let value of </a:t>
            </a:r>
            <a:r>
              <a:rPr lang="en-US" dirty="0" err="1" smtClean="0"/>
              <a:t>iterable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// Code to execute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Example (Array Iteration):</a:t>
            </a:r>
          </a:p>
          <a:p>
            <a:r>
              <a:rPr lang="en-US" dirty="0" smtClean="0"/>
              <a:t>let numbers = [10, 20, 30, 40, 50];</a:t>
            </a:r>
          </a:p>
          <a:p>
            <a:r>
              <a:rPr lang="en-US" dirty="0" smtClean="0"/>
              <a:t>for (let num of numbers) {</a:t>
            </a:r>
          </a:p>
          <a:p>
            <a:r>
              <a:rPr lang="en-US" dirty="0" smtClean="0"/>
              <a:t>    console.log(num);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Output:</a:t>
            </a:r>
          </a:p>
          <a:p>
            <a:r>
              <a:rPr lang="en-US" dirty="0" smtClean="0"/>
              <a:t>10</a:t>
            </a:r>
          </a:p>
          <a:p>
            <a:r>
              <a:rPr lang="en-US" dirty="0" smtClean="0"/>
              <a:t>20</a:t>
            </a:r>
          </a:p>
          <a:p>
            <a:r>
              <a:rPr lang="en-US" dirty="0" smtClean="0"/>
              <a:t>30</a:t>
            </a:r>
          </a:p>
          <a:p>
            <a:r>
              <a:rPr lang="en-US" dirty="0" smtClean="0"/>
              <a:t>40</a:t>
            </a:r>
          </a:p>
          <a:p>
            <a:r>
              <a:rPr lang="en-US" dirty="0" smtClean="0"/>
              <a:t>50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(String Iteration)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let text = "Hello";</a:t>
            </a:r>
          </a:p>
          <a:p>
            <a:r>
              <a:rPr lang="en-US" dirty="0" smtClean="0"/>
              <a:t>for (let char of text) {</a:t>
            </a:r>
          </a:p>
          <a:p>
            <a:r>
              <a:rPr lang="en-US" dirty="0" smtClean="0"/>
              <a:t>    console.log(char);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Output:</a:t>
            </a:r>
          </a:p>
          <a:p>
            <a:r>
              <a:rPr lang="en-US" dirty="0" smtClean="0"/>
              <a:t>H</a:t>
            </a:r>
          </a:p>
          <a:p>
            <a:r>
              <a:rPr lang="en-US" dirty="0" smtClean="0"/>
              <a:t>e</a:t>
            </a:r>
          </a:p>
          <a:p>
            <a:r>
              <a:rPr lang="en-US" dirty="0" smtClean="0"/>
              <a:t>l</a:t>
            </a:r>
          </a:p>
          <a:p>
            <a:r>
              <a:rPr lang="en-US" dirty="0" smtClean="0"/>
              <a:t>l</a:t>
            </a:r>
          </a:p>
          <a:p>
            <a:r>
              <a:rPr lang="en-US" dirty="0" smtClean="0"/>
              <a:t>o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Integration with HTML and CSS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interacts closely with HTML to modify page structure and with CSS to change the appearance of elements dynamically.</a:t>
            </a: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break and continue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Used to control loop execution.</a:t>
            </a:r>
          </a:p>
          <a:p>
            <a:r>
              <a:rPr lang="en-US" dirty="0" smtClean="0"/>
              <a:t>Break - Stops the loop completely.  </a:t>
            </a:r>
          </a:p>
          <a:p>
            <a:endParaRPr lang="en-US" dirty="0" smtClean="0"/>
          </a:p>
          <a:p>
            <a:r>
              <a:rPr lang="en-US" dirty="0" smtClean="0"/>
              <a:t>for (let </a:t>
            </a:r>
            <a:r>
              <a:rPr lang="en-US" dirty="0" err="1" smtClean="0"/>
              <a:t>i</a:t>
            </a:r>
            <a:r>
              <a:rPr lang="en-US" dirty="0" smtClean="0"/>
              <a:t> = 1; </a:t>
            </a:r>
            <a:r>
              <a:rPr lang="en-US" dirty="0" err="1" smtClean="0"/>
              <a:t>i</a:t>
            </a:r>
            <a:r>
              <a:rPr lang="en-US" dirty="0" smtClean="0"/>
              <a:t> &lt;= 5;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r>
              <a:rPr lang="en-US" dirty="0" smtClean="0"/>
              <a:t>    if (</a:t>
            </a:r>
            <a:r>
              <a:rPr lang="en-US" dirty="0" err="1" smtClean="0"/>
              <a:t>i</a:t>
            </a:r>
            <a:r>
              <a:rPr lang="en-US" dirty="0" smtClean="0"/>
              <a:t> === 3) break; // Stops at 3</a:t>
            </a:r>
          </a:p>
          <a:p>
            <a:r>
              <a:rPr lang="en-US" dirty="0" smtClean="0"/>
              <a:t>    console.log(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Output:`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Continue - Skips the current iteration and continues with the next.  </a:t>
            </a:r>
          </a:p>
          <a:p>
            <a:r>
              <a:rPr lang="en-US" dirty="0" smtClean="0"/>
              <a:t>for (let </a:t>
            </a:r>
            <a:r>
              <a:rPr lang="en-US" dirty="0" err="1" smtClean="0"/>
              <a:t>i</a:t>
            </a:r>
            <a:r>
              <a:rPr lang="en-US" dirty="0" smtClean="0"/>
              <a:t> = 1; </a:t>
            </a:r>
            <a:r>
              <a:rPr lang="en-US" dirty="0" err="1" smtClean="0"/>
              <a:t>i</a:t>
            </a:r>
            <a:r>
              <a:rPr lang="en-US" dirty="0" smtClean="0"/>
              <a:t> &lt;= 5; </a:t>
            </a:r>
            <a:r>
              <a:rPr lang="en-US" dirty="0" err="1" smtClean="0"/>
              <a:t>i</a:t>
            </a:r>
            <a:r>
              <a:rPr lang="en-US" dirty="0" smtClean="0"/>
              <a:t>++) {</a:t>
            </a:r>
          </a:p>
          <a:p>
            <a:r>
              <a:rPr lang="en-US" dirty="0" smtClean="0"/>
              <a:t>    if (</a:t>
            </a:r>
            <a:r>
              <a:rPr lang="en-US" dirty="0" err="1" smtClean="0"/>
              <a:t>i</a:t>
            </a:r>
            <a:r>
              <a:rPr lang="en-US" dirty="0" smtClean="0"/>
              <a:t> === 3) continue; // Skips 3</a:t>
            </a:r>
          </a:p>
          <a:p>
            <a:r>
              <a:rPr lang="en-US" dirty="0" smtClean="0"/>
              <a:t>    console.log(</a:t>
            </a:r>
            <a:r>
              <a:rPr lang="en-US" dirty="0" err="1" smtClean="0"/>
              <a:t>i</a:t>
            </a:r>
            <a:r>
              <a:rPr lang="en-US" dirty="0" smtClean="0"/>
              <a:t>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Output:</a:t>
            </a:r>
          </a:p>
          <a:p>
            <a:r>
              <a:rPr lang="en-US" dirty="0" smtClean="0"/>
              <a:t>1</a:t>
            </a:r>
          </a:p>
          <a:p>
            <a:r>
              <a:rPr lang="en-US" dirty="0" smtClean="0"/>
              <a:t>2</a:t>
            </a:r>
          </a:p>
          <a:p>
            <a:r>
              <a:rPr lang="en-US" dirty="0" smtClean="0"/>
              <a:t>4</a:t>
            </a:r>
          </a:p>
          <a:p>
            <a:r>
              <a:rPr lang="en-US" dirty="0" smtClean="0"/>
              <a:t>5</a:t>
            </a:r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practice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`for` → When the number of iterations is known.</a:t>
            </a:r>
          </a:p>
          <a:p>
            <a:r>
              <a:rPr lang="en-US" dirty="0" smtClean="0"/>
              <a:t>`while` → When iterations depend on a condition.</a:t>
            </a:r>
          </a:p>
          <a:p>
            <a:r>
              <a:rPr lang="en-US" dirty="0" smtClean="0"/>
              <a:t>`do-while` → Ensures execution at least once.</a:t>
            </a:r>
          </a:p>
          <a:p>
            <a:r>
              <a:rPr lang="en-US" dirty="0" smtClean="0"/>
              <a:t>`for...in` → Iterates over object properties.</a:t>
            </a:r>
          </a:p>
          <a:p>
            <a:r>
              <a:rPr lang="en-US" smtClean="0"/>
              <a:t>`</a:t>
            </a:r>
            <a:r>
              <a:rPr lang="en-US" dirty="0" smtClean="0"/>
              <a:t>for...of` → Iterates over </a:t>
            </a:r>
            <a:r>
              <a:rPr lang="en-US" dirty="0" err="1" smtClean="0"/>
              <a:t>iterable</a:t>
            </a:r>
            <a:r>
              <a:rPr lang="en-US" dirty="0" smtClean="0"/>
              <a:t> objects.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Declaring and Invoking Function</a:t>
            </a:r>
          </a:p>
          <a:p>
            <a:r>
              <a:rPr lang="en-US" dirty="0" smtClean="0"/>
              <a:t>Arrow Function</a:t>
            </a:r>
          </a:p>
          <a:p>
            <a:r>
              <a:rPr lang="en-US" dirty="0" smtClean="0"/>
              <a:t>Function Parameters</a:t>
            </a:r>
          </a:p>
          <a:p>
            <a:r>
              <a:rPr lang="en-US" dirty="0" smtClean="0"/>
              <a:t>Nested Function</a:t>
            </a:r>
          </a:p>
          <a:p>
            <a:r>
              <a:rPr lang="en-US" dirty="0" smtClean="0"/>
              <a:t>Built-in Functions</a:t>
            </a:r>
          </a:p>
          <a:p>
            <a:r>
              <a:rPr lang="en-US" dirty="0" smtClean="0"/>
              <a:t>Variable Scope in Functions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Declaring and Invoking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Function Declaration</a:t>
            </a:r>
          </a:p>
          <a:p>
            <a:r>
              <a:rPr lang="en-US" dirty="0" smtClean="0"/>
              <a:t>   - Defined using the `function` keyword.</a:t>
            </a:r>
          </a:p>
          <a:p>
            <a:r>
              <a:rPr lang="en-US" dirty="0" smtClean="0"/>
              <a:t>   - Can be called before its declaration (hoisted).</a:t>
            </a:r>
          </a:p>
          <a:p>
            <a:r>
              <a:rPr lang="en-US" dirty="0" smtClean="0"/>
              <a:t>   function greet() {</a:t>
            </a:r>
          </a:p>
          <a:p>
            <a:r>
              <a:rPr lang="en-US" dirty="0" smtClean="0"/>
              <a:t>       console.log("Hello, World!");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   greet();	//function invoking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Arrow Function (ES6)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Shorter syntax</a:t>
            </a:r>
          </a:p>
          <a:p>
            <a:r>
              <a:rPr lang="en-US" dirty="0" smtClean="0"/>
              <a:t>Does not have its own `this` context.</a:t>
            </a:r>
          </a:p>
          <a:p>
            <a:r>
              <a:rPr lang="en-US" dirty="0" smtClean="0"/>
              <a:t>const greet = () =&gt; {</a:t>
            </a:r>
          </a:p>
          <a:p>
            <a:r>
              <a:rPr lang="en-US" dirty="0" smtClean="0"/>
              <a:t>       console.log("Hello, World!");</a:t>
            </a:r>
          </a:p>
          <a:p>
            <a:r>
              <a:rPr lang="en-US" dirty="0" smtClean="0"/>
              <a:t>   };</a:t>
            </a:r>
          </a:p>
          <a:p>
            <a:r>
              <a:rPr lang="en-US" dirty="0" smtClean="0"/>
              <a:t>   greet();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Immediately Invoked Function Expression (IIFE)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Executes immediately after being defined.</a:t>
            </a:r>
          </a:p>
          <a:p>
            <a:r>
              <a:rPr lang="en-US" dirty="0" smtClean="0"/>
              <a:t>Often used to avoid polluting the global scope.</a:t>
            </a:r>
          </a:p>
          <a:p>
            <a:r>
              <a:rPr lang="en-US" dirty="0" smtClean="0"/>
              <a:t>(function() {</a:t>
            </a:r>
          </a:p>
          <a:p>
            <a:r>
              <a:rPr lang="en-US" dirty="0" smtClean="0"/>
              <a:t>       console.log("Hello, IIFE!");</a:t>
            </a:r>
          </a:p>
          <a:p>
            <a:r>
              <a:rPr lang="en-US" dirty="0" smtClean="0"/>
              <a:t>   })();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Anonymous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function without a name.</a:t>
            </a:r>
          </a:p>
          <a:p>
            <a:r>
              <a:rPr lang="en-US" dirty="0" smtClean="0"/>
              <a:t>Often used as callbacks.</a:t>
            </a:r>
          </a:p>
          <a:p>
            <a:r>
              <a:rPr lang="en-US" dirty="0" err="1" smtClean="0"/>
              <a:t>setTimeout</a:t>
            </a:r>
            <a:r>
              <a:rPr lang="en-US" dirty="0" smtClean="0"/>
              <a:t>(function() {</a:t>
            </a:r>
          </a:p>
          <a:p>
            <a:r>
              <a:rPr lang="en-US" dirty="0" smtClean="0"/>
              <a:t>       console.log("This is an anonymous function");</a:t>
            </a:r>
          </a:p>
          <a:p>
            <a:r>
              <a:rPr lang="en-US" dirty="0" smtClean="0"/>
              <a:t>   }, 1000);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Generator Function(`function*`)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Can pause execution and resume later using `yield`.</a:t>
            </a:r>
          </a:p>
          <a:p>
            <a:r>
              <a:rPr lang="en-US" dirty="0" smtClean="0"/>
              <a:t>function* </a:t>
            </a:r>
            <a:r>
              <a:rPr lang="en-US" dirty="0" err="1" smtClean="0"/>
              <a:t>generateNumbers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yield 1;</a:t>
            </a:r>
          </a:p>
          <a:p>
            <a:r>
              <a:rPr lang="en-US" dirty="0" smtClean="0"/>
              <a:t>       yield 2;</a:t>
            </a:r>
          </a:p>
          <a:p>
            <a:r>
              <a:rPr lang="en-US" dirty="0" smtClean="0"/>
              <a:t>       yield 3;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   const gen = </a:t>
            </a:r>
            <a:r>
              <a:rPr lang="en-US" dirty="0" err="1" smtClean="0"/>
              <a:t>generateNumbers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console.log(</a:t>
            </a:r>
            <a:r>
              <a:rPr lang="en-US" dirty="0" err="1" smtClean="0"/>
              <a:t>gen.next</a:t>
            </a:r>
            <a:r>
              <a:rPr lang="en-US" dirty="0" smtClean="0"/>
              <a:t>().value); // 1</a:t>
            </a:r>
          </a:p>
          <a:p>
            <a:r>
              <a:rPr lang="en-US" dirty="0" smtClean="0"/>
              <a:t>   console.log(</a:t>
            </a:r>
            <a:r>
              <a:rPr lang="en-US" dirty="0" err="1" smtClean="0"/>
              <a:t>gen.next</a:t>
            </a:r>
            <a:r>
              <a:rPr lang="en-US" dirty="0" smtClean="0"/>
              <a:t>().value); // 2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Higher-Order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function that takes another function as an argument or returns a function.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operateOnNumbers</a:t>
            </a:r>
            <a:r>
              <a:rPr lang="en-US" dirty="0" smtClean="0"/>
              <a:t>(a, b, operation) {</a:t>
            </a:r>
          </a:p>
          <a:p>
            <a:r>
              <a:rPr lang="en-US" dirty="0" smtClean="0"/>
              <a:t>       return operation(a, b);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   function add(x, y) {</a:t>
            </a:r>
          </a:p>
          <a:p>
            <a:r>
              <a:rPr lang="en-US" dirty="0" smtClean="0"/>
              <a:t>       return x + y;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   console.log(</a:t>
            </a:r>
            <a:r>
              <a:rPr lang="en-US" dirty="0" err="1" smtClean="0"/>
              <a:t>operateOnNumbers</a:t>
            </a:r>
            <a:r>
              <a:rPr lang="en-US" dirty="0" smtClean="0"/>
              <a:t>(5, 3, add)); // 8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Extensive Libraries and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JavaScript has a vast ecosystem, including libraries like React, Angular, and Vue.js, and frameworks like Node.js for server-side development, which help streamline the development process.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Constructor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to create objects with the `new` keyword.</a:t>
            </a:r>
          </a:p>
          <a:p>
            <a:r>
              <a:rPr lang="en-US" dirty="0" smtClean="0"/>
              <a:t>function Person(name, age) {</a:t>
            </a:r>
          </a:p>
          <a:p>
            <a:r>
              <a:rPr lang="en-US" dirty="0" smtClean="0"/>
              <a:t>       this.name = name;</a:t>
            </a:r>
          </a:p>
          <a:p>
            <a:r>
              <a:rPr lang="en-US" dirty="0" smtClean="0"/>
              <a:t>       </a:t>
            </a:r>
            <a:r>
              <a:rPr lang="en-US" dirty="0" err="1" smtClean="0"/>
              <a:t>this.age</a:t>
            </a:r>
            <a:r>
              <a:rPr lang="en-US" dirty="0" smtClean="0"/>
              <a:t> = age;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const john = new Person("John", 25);</a:t>
            </a:r>
          </a:p>
          <a:p>
            <a:r>
              <a:rPr lang="en-US" dirty="0" smtClean="0"/>
              <a:t>console.log(john.name); // "John“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Async</a:t>
            </a:r>
            <a:r>
              <a:rPr lang="en-US" dirty="0" smtClean="0"/>
              <a:t> Function (`</a:t>
            </a:r>
            <a:r>
              <a:rPr lang="en-US" dirty="0" err="1" smtClean="0"/>
              <a:t>async</a:t>
            </a:r>
            <a:r>
              <a:rPr lang="en-US" dirty="0" smtClean="0"/>
              <a:t>/await`)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to work with promises asynchronously.</a:t>
            </a:r>
          </a:p>
          <a:p>
            <a:r>
              <a:rPr lang="en-US" dirty="0" err="1" smtClean="0"/>
              <a:t>async</a:t>
            </a:r>
            <a:r>
              <a:rPr lang="en-US" dirty="0" smtClean="0"/>
              <a:t> function </a:t>
            </a:r>
            <a:r>
              <a:rPr lang="en-US" dirty="0" err="1" smtClean="0"/>
              <a:t>fetchData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   let response = await fetch("https://api.example.com/data");</a:t>
            </a:r>
          </a:p>
          <a:p>
            <a:r>
              <a:rPr lang="en-US" dirty="0" smtClean="0"/>
              <a:t>       let data = await </a:t>
            </a:r>
            <a:r>
              <a:rPr lang="en-US" dirty="0" err="1" smtClean="0"/>
              <a:t>response.json</a:t>
            </a:r>
            <a:r>
              <a:rPr lang="en-US" dirty="0" smtClean="0"/>
              <a:t>();</a:t>
            </a:r>
          </a:p>
          <a:p>
            <a:r>
              <a:rPr lang="en-US" dirty="0" smtClean="0"/>
              <a:t>       console.log(data);</a:t>
            </a:r>
          </a:p>
          <a:p>
            <a:r>
              <a:rPr lang="en-US" dirty="0" smtClean="0"/>
              <a:t>   }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fetchData</a:t>
            </a:r>
            <a:r>
              <a:rPr lang="en-US" dirty="0" smtClean="0"/>
              <a:t>();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parameters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Function parameters allow us to pass values (arguments) into functions to make them more dynamic and reusable. Here are different types of function parameters in JavaScript:</a:t>
            </a:r>
          </a:p>
          <a:p>
            <a:pPr lvl="1"/>
            <a:r>
              <a:rPr lang="en-US" dirty="0" smtClean="0"/>
              <a:t>Default parameters</a:t>
            </a:r>
          </a:p>
          <a:p>
            <a:pPr lvl="1"/>
            <a:r>
              <a:rPr lang="en-US" dirty="0" smtClean="0"/>
              <a:t>Rest parameters</a:t>
            </a:r>
          </a:p>
          <a:p>
            <a:pPr lvl="1"/>
            <a:r>
              <a:rPr lang="en-US" dirty="0" smtClean="0"/>
              <a:t>Spread operator</a:t>
            </a:r>
          </a:p>
          <a:p>
            <a:pPr lvl="1"/>
            <a:r>
              <a:rPr lang="en-US" dirty="0" smtClean="0"/>
              <a:t>Passing functions as parameters (call back functions)</a:t>
            </a:r>
          </a:p>
          <a:p>
            <a:pPr lvl="1"/>
            <a:r>
              <a:rPr lang="en-US" dirty="0" smtClean="0"/>
              <a:t>Object Parameter with Destructuring</a:t>
            </a:r>
          </a:p>
          <a:p>
            <a:pPr lvl="1"/>
            <a:r>
              <a:rPr lang="en-US" dirty="0" smtClean="0"/>
              <a:t>Array Parameter with Destructuring</a:t>
            </a:r>
          </a:p>
          <a:p>
            <a:pPr lvl="1"/>
            <a:r>
              <a:rPr lang="en-US" dirty="0" smtClean="0"/>
              <a:t>Parameter Validation (Checking for Undefined)</a:t>
            </a:r>
          </a:p>
          <a:p>
            <a:pPr lvl="1"/>
            <a:r>
              <a:rPr lang="en-US" dirty="0" smtClean="0"/>
              <a:t>Arguments Object (Legacy, Not in Arrow Functions)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Default Parameters (ES6)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Assigns a default value to a parameter if no argument is provided.</a:t>
            </a:r>
          </a:p>
          <a:p>
            <a:r>
              <a:rPr lang="en-US" dirty="0" smtClean="0"/>
              <a:t>function greet(name = "Guest") {</a:t>
            </a:r>
          </a:p>
          <a:p>
            <a:r>
              <a:rPr lang="en-US" dirty="0" smtClean="0"/>
              <a:t>    console.log(`Hello, ${name}!`);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greet();       // Output: Hello, Guest!</a:t>
            </a:r>
          </a:p>
          <a:p>
            <a:r>
              <a:rPr lang="en-US" dirty="0" smtClean="0"/>
              <a:t>greet("John"); // Output: Hello, John!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Rest Parameters (`...`)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Allows a function to accept an indefinite number of arguments as an array.</a:t>
            </a:r>
          </a:p>
          <a:p>
            <a:r>
              <a:rPr lang="en-US" dirty="0" smtClean="0"/>
              <a:t>function sum(...numbers) {</a:t>
            </a:r>
          </a:p>
          <a:p>
            <a:r>
              <a:rPr lang="en-US" dirty="0" smtClean="0"/>
              <a:t>    return </a:t>
            </a:r>
            <a:r>
              <a:rPr lang="en-US" dirty="0" err="1" smtClean="0"/>
              <a:t>numbers.reduce</a:t>
            </a:r>
            <a:r>
              <a:rPr lang="en-US" dirty="0" smtClean="0"/>
              <a:t>((acc, num) =&gt; acc + num, 0);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console.log(sum(1, 2, 3, 4)); // Output: 10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Spread Operator (`...`)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Passes an array as separate arguments.</a:t>
            </a:r>
          </a:p>
          <a:p>
            <a:r>
              <a:rPr lang="en-US" dirty="0" smtClean="0"/>
              <a:t>function multiply(a, b, c) {</a:t>
            </a:r>
          </a:p>
          <a:p>
            <a:r>
              <a:rPr lang="en-US" dirty="0" smtClean="0"/>
              <a:t>    return a * b * c;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const </a:t>
            </a:r>
            <a:r>
              <a:rPr lang="en-US" dirty="0" err="1" smtClean="0"/>
              <a:t>nums</a:t>
            </a:r>
            <a:r>
              <a:rPr lang="en-US" dirty="0" smtClean="0"/>
              <a:t> = [2, 3, 4];</a:t>
            </a:r>
          </a:p>
          <a:p>
            <a:r>
              <a:rPr lang="en-US" dirty="0" smtClean="0"/>
              <a:t>console.log(multiply(...</a:t>
            </a:r>
            <a:r>
              <a:rPr lang="en-US" dirty="0" err="1" smtClean="0"/>
              <a:t>nums</a:t>
            </a:r>
            <a:r>
              <a:rPr lang="en-US" dirty="0" smtClean="0"/>
              <a:t>)); // Output: 24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Passing Functions as Parameters (Callback Functions)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function can be passed as a parameter to another function.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greetUser</a:t>
            </a:r>
            <a:r>
              <a:rPr lang="en-US" dirty="0" smtClean="0"/>
              <a:t>(name, callback) {</a:t>
            </a:r>
          </a:p>
          <a:p>
            <a:r>
              <a:rPr lang="en-US" dirty="0" smtClean="0"/>
              <a:t>    console.log(`Hello, ${name}!`);</a:t>
            </a:r>
          </a:p>
          <a:p>
            <a:r>
              <a:rPr lang="en-US" dirty="0" smtClean="0"/>
              <a:t>    callback();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greetUser</a:t>
            </a:r>
            <a:r>
              <a:rPr lang="en-US" dirty="0" smtClean="0"/>
              <a:t>("Alice", () =&gt; console.log("Welcome!"));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 Parameter with Destructuring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Extracts values from an object passed as an argument.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displayUser</a:t>
            </a:r>
            <a:r>
              <a:rPr lang="en-US" dirty="0" smtClean="0"/>
              <a:t>({ name, age }) {</a:t>
            </a:r>
          </a:p>
          <a:p>
            <a:r>
              <a:rPr lang="en-US" dirty="0" smtClean="0"/>
              <a:t>    console.log(`Name: ${name}, Age: ${age}`);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const user = { name: "Alice", age: 25 };</a:t>
            </a:r>
          </a:p>
          <a:p>
            <a:r>
              <a:rPr lang="en-US" dirty="0" err="1" smtClean="0"/>
              <a:t>displayUser</a:t>
            </a:r>
            <a:r>
              <a:rPr lang="en-US" dirty="0" smtClean="0"/>
              <a:t>(user);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Array Parameter with Destructuring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Extracts specific values from an array.</a:t>
            </a:r>
          </a:p>
          <a:p>
            <a:r>
              <a:rPr lang="en-US" dirty="0" smtClean="0"/>
              <a:t>function </a:t>
            </a:r>
            <a:r>
              <a:rPr lang="en-US" dirty="0" err="1" smtClean="0"/>
              <a:t>getCoordinates</a:t>
            </a:r>
            <a:r>
              <a:rPr lang="en-US" dirty="0" smtClean="0"/>
              <a:t>([x, y]) {</a:t>
            </a:r>
          </a:p>
          <a:p>
            <a:r>
              <a:rPr lang="en-US" dirty="0" smtClean="0"/>
              <a:t>    console.log(`X: ${x}, Y: ${y}`);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const point = [10, 20];</a:t>
            </a:r>
          </a:p>
          <a:p>
            <a:r>
              <a:rPr lang="en-US" dirty="0" err="1" smtClean="0"/>
              <a:t>getCoordinates</a:t>
            </a:r>
            <a:r>
              <a:rPr lang="en-US" dirty="0" smtClean="0"/>
              <a:t>(point);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Parameter Validation (Checking for Undefined)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Ensures required parameters are provided.</a:t>
            </a:r>
          </a:p>
          <a:p>
            <a:r>
              <a:rPr lang="en-US" dirty="0" smtClean="0"/>
              <a:t>function divide(a, b) {</a:t>
            </a:r>
          </a:p>
          <a:p>
            <a:r>
              <a:rPr lang="en-US" dirty="0" smtClean="0"/>
              <a:t>    if (b === undefined) {</a:t>
            </a:r>
          </a:p>
          <a:p>
            <a:r>
              <a:rPr lang="en-US" dirty="0" smtClean="0"/>
              <a:t>        throw new Error("Second parameter is required");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return a / b;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console.log(divide(10, 2)); // Output: 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Full-Stack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JavaScript is used for both front-end (client-side) and back-end (server-side) development, especially with frameworks like Node.js. This allows developers to use a single language across the entire development stack.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Arguments Object (Legacy, Not in Arrow Functions)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`arguments` object holds all function arguments (for non-arrow functions).</a:t>
            </a:r>
          </a:p>
          <a:p>
            <a:r>
              <a:rPr lang="en-US" smtClean="0"/>
              <a:t>function </a:t>
            </a:r>
            <a:r>
              <a:rPr lang="en-US" dirty="0" err="1" smtClean="0"/>
              <a:t>sumAll</a:t>
            </a:r>
            <a:r>
              <a:rPr lang="en-US" dirty="0" smtClean="0"/>
              <a:t>() {</a:t>
            </a:r>
          </a:p>
          <a:p>
            <a:r>
              <a:rPr lang="en-US" dirty="0" smtClean="0"/>
              <a:t>    let sum = 0;</a:t>
            </a:r>
          </a:p>
          <a:p>
            <a:r>
              <a:rPr lang="en-US" dirty="0" smtClean="0"/>
              <a:t>    for (let num of arguments) {</a:t>
            </a:r>
          </a:p>
          <a:p>
            <a:r>
              <a:rPr lang="en-US" dirty="0" smtClean="0"/>
              <a:t>        sum += num;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return sum;</a:t>
            </a:r>
          </a:p>
          <a:p>
            <a:r>
              <a:rPr lang="en-US" dirty="0" smtClean="0"/>
              <a:t>}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sumAll</a:t>
            </a:r>
            <a:r>
              <a:rPr lang="en-US" dirty="0" smtClean="0"/>
              <a:t>(1, 2, 3, 4, 5)); // Output: 15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JavaScript, functions can be nested inside other functions. This means a function can be defined within another function and have access to its parent's variables and parameters due to lexical scoping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function </a:t>
            </a:r>
            <a:r>
              <a:rPr lang="en-US" dirty="0" err="1" smtClean="0"/>
              <a:t>outerFunction</a:t>
            </a:r>
            <a:r>
              <a:rPr lang="en-US" dirty="0" smtClean="0"/>
              <a:t>(</a:t>
            </a:r>
            <a:r>
              <a:rPr lang="en-US" dirty="0" err="1" smtClean="0"/>
              <a:t>outerParam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let </a:t>
            </a:r>
            <a:r>
              <a:rPr lang="en-US" dirty="0" err="1" smtClean="0"/>
              <a:t>outerVariable</a:t>
            </a:r>
            <a:r>
              <a:rPr lang="en-US" dirty="0" smtClean="0"/>
              <a:t> = "I am from </a:t>
            </a:r>
            <a:r>
              <a:rPr lang="en-US" dirty="0" err="1" smtClean="0"/>
              <a:t>outerFunction</a:t>
            </a:r>
            <a:r>
              <a:rPr lang="en-US" dirty="0" smtClean="0"/>
              <a:t>";</a:t>
            </a:r>
          </a:p>
          <a:p>
            <a:endParaRPr lang="en-US" dirty="0" smtClean="0"/>
          </a:p>
          <a:p>
            <a:r>
              <a:rPr lang="en-US" dirty="0" smtClean="0"/>
              <a:t>    function </a:t>
            </a:r>
            <a:r>
              <a:rPr lang="en-US" dirty="0" err="1" smtClean="0"/>
              <a:t>innerFunction</a:t>
            </a:r>
            <a:r>
              <a:rPr lang="en-US" dirty="0" smtClean="0"/>
              <a:t>(</a:t>
            </a:r>
            <a:r>
              <a:rPr lang="en-US" dirty="0" err="1" smtClean="0"/>
              <a:t>innerParam</a:t>
            </a:r>
            <a:r>
              <a:rPr lang="en-US" dirty="0" smtClean="0"/>
              <a:t>) {</a:t>
            </a:r>
          </a:p>
          <a:p>
            <a:r>
              <a:rPr lang="en-US" dirty="0" smtClean="0"/>
              <a:t>        let </a:t>
            </a:r>
            <a:r>
              <a:rPr lang="en-US" dirty="0" err="1" smtClean="0"/>
              <a:t>innerVariable</a:t>
            </a:r>
            <a:r>
              <a:rPr lang="en-US" dirty="0" smtClean="0"/>
              <a:t> = "I am from </a:t>
            </a:r>
            <a:r>
              <a:rPr lang="en-US" dirty="0" err="1" smtClean="0"/>
              <a:t>innerFunction</a:t>
            </a:r>
            <a:r>
              <a:rPr lang="en-US" dirty="0" smtClean="0"/>
              <a:t>";</a:t>
            </a:r>
          </a:p>
          <a:p>
            <a:r>
              <a:rPr lang="en-US" dirty="0" smtClean="0"/>
              <a:t>        console.log(</a:t>
            </a:r>
            <a:r>
              <a:rPr lang="en-US" dirty="0" err="1" smtClean="0"/>
              <a:t>outerVariable</a:t>
            </a:r>
            <a:r>
              <a:rPr lang="en-US" dirty="0" smtClean="0"/>
              <a:t>);  // Accessing outer function's variable</a:t>
            </a:r>
          </a:p>
          <a:p>
            <a:r>
              <a:rPr lang="en-US" dirty="0" smtClean="0"/>
              <a:t>        console.log(</a:t>
            </a:r>
            <a:r>
              <a:rPr lang="en-US" dirty="0" err="1" smtClean="0"/>
              <a:t>innerVariable</a:t>
            </a:r>
            <a:r>
              <a:rPr lang="en-US" dirty="0" smtClean="0"/>
              <a:t>);  // Accessing inner function's variable</a:t>
            </a:r>
          </a:p>
          <a:p>
            <a:r>
              <a:rPr lang="en-US" dirty="0" smtClean="0"/>
              <a:t>        console.log(`Outer </a:t>
            </a:r>
            <a:r>
              <a:rPr lang="en-US" dirty="0" err="1" smtClean="0"/>
              <a:t>Param</a:t>
            </a:r>
            <a:r>
              <a:rPr lang="en-US" dirty="0" smtClean="0"/>
              <a:t>: ${</a:t>
            </a:r>
            <a:r>
              <a:rPr lang="en-US" dirty="0" err="1" smtClean="0"/>
              <a:t>outerParam</a:t>
            </a:r>
            <a:r>
              <a:rPr lang="en-US" dirty="0" smtClean="0"/>
              <a:t>}, Inner </a:t>
            </a:r>
            <a:r>
              <a:rPr lang="en-US" dirty="0" err="1" smtClean="0"/>
              <a:t>Param</a:t>
            </a:r>
            <a:r>
              <a:rPr lang="en-US" dirty="0" smtClean="0"/>
              <a:t>: ${</a:t>
            </a:r>
            <a:r>
              <a:rPr lang="en-US" dirty="0" err="1" smtClean="0"/>
              <a:t>innerParam</a:t>
            </a:r>
            <a:r>
              <a:rPr lang="en-US" dirty="0" smtClean="0"/>
              <a:t>}`);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innerFunction</a:t>
            </a:r>
            <a:r>
              <a:rPr lang="en-US" dirty="0" smtClean="0"/>
              <a:t>("Inner Value"); // Calling inner function</a:t>
            </a:r>
          </a:p>
          <a:p>
            <a:r>
              <a:rPr lang="en-US" dirty="0" smtClean="0"/>
              <a:t>}</a:t>
            </a:r>
          </a:p>
          <a:p>
            <a:r>
              <a:rPr lang="en-US" dirty="0" err="1" smtClean="0"/>
              <a:t>outerFunction</a:t>
            </a:r>
            <a:r>
              <a:rPr lang="en-US" dirty="0" smtClean="0"/>
              <a:t>("Outer Value");</a:t>
            </a:r>
          </a:p>
          <a:p>
            <a:endParaRPr lang="en-US" dirty="0" smtClean="0"/>
          </a:p>
          <a:p>
            <a:r>
              <a:rPr lang="en-US" dirty="0" smtClean="0"/>
              <a:t>Output:</a:t>
            </a:r>
          </a:p>
          <a:p>
            <a:r>
              <a:rPr lang="en-US" dirty="0" smtClean="0"/>
              <a:t>I am from </a:t>
            </a:r>
            <a:r>
              <a:rPr lang="en-US" dirty="0" err="1" smtClean="0"/>
              <a:t>outerFunction</a:t>
            </a:r>
            <a:endParaRPr lang="en-US" dirty="0" smtClean="0"/>
          </a:p>
          <a:p>
            <a:r>
              <a:rPr lang="en-US" dirty="0" smtClean="0"/>
              <a:t>I am from </a:t>
            </a:r>
            <a:r>
              <a:rPr lang="en-US" dirty="0" err="1" smtClean="0"/>
              <a:t>innerFunction</a:t>
            </a:r>
            <a:endParaRPr lang="en-US" dirty="0" smtClean="0"/>
          </a:p>
          <a:p>
            <a:r>
              <a:rPr lang="en-US" dirty="0" smtClean="0"/>
              <a:t>Outer </a:t>
            </a:r>
            <a:r>
              <a:rPr lang="en-US" dirty="0" err="1" smtClean="0"/>
              <a:t>Param</a:t>
            </a:r>
            <a:r>
              <a:rPr lang="en-US" dirty="0" smtClean="0"/>
              <a:t>: Outer Value, Inner </a:t>
            </a:r>
            <a:r>
              <a:rPr lang="en-US" dirty="0" err="1" smtClean="0"/>
              <a:t>Param</a:t>
            </a:r>
            <a:r>
              <a:rPr lang="en-US" dirty="0" smtClean="0"/>
              <a:t>: Inner Value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Scope Chain &amp; Lexical Scope</a:t>
            </a:r>
          </a:p>
          <a:p>
            <a:pPr lvl="1"/>
            <a:r>
              <a:rPr lang="en-US" dirty="0" smtClean="0"/>
              <a:t>The inner function has access to the variables of the outer function.</a:t>
            </a:r>
          </a:p>
          <a:p>
            <a:pPr lvl="1"/>
            <a:r>
              <a:rPr lang="en-US" dirty="0" smtClean="0"/>
              <a:t>The outer function does not have access to the variables of the inner function.</a:t>
            </a:r>
          </a:p>
          <a:p>
            <a:r>
              <a:rPr lang="en-US" dirty="0" smtClean="0"/>
              <a:t>Encapsulation</a:t>
            </a:r>
          </a:p>
          <a:p>
            <a:pPr lvl="1"/>
            <a:r>
              <a:rPr lang="en-US" dirty="0" smtClean="0"/>
              <a:t>The inner function is **private** to the outer function, meaning it cannot be accessed from outside.</a:t>
            </a:r>
          </a:p>
          <a:p>
            <a:r>
              <a:rPr lang="en-US" dirty="0" smtClean="0"/>
              <a:t>Closures</a:t>
            </a:r>
          </a:p>
          <a:p>
            <a:pPr lvl="1"/>
            <a:r>
              <a:rPr lang="en-US" dirty="0" smtClean="0"/>
              <a:t>If the inner function is returned from the outer function, it can retain access to the outer function’s variables.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of Closures with Nested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function counter() {</a:t>
            </a:r>
          </a:p>
          <a:p>
            <a:r>
              <a:rPr lang="en-US" dirty="0" smtClean="0"/>
              <a:t>    let count = 0;</a:t>
            </a:r>
          </a:p>
          <a:p>
            <a:endParaRPr lang="en-US" dirty="0" smtClean="0"/>
          </a:p>
          <a:p>
            <a:r>
              <a:rPr lang="en-US" dirty="0" smtClean="0"/>
              <a:t>    return function () {</a:t>
            </a:r>
          </a:p>
          <a:p>
            <a:r>
              <a:rPr lang="en-US" dirty="0" smtClean="0"/>
              <a:t>        count++;</a:t>
            </a:r>
          </a:p>
          <a:p>
            <a:r>
              <a:rPr lang="en-US" dirty="0" smtClean="0"/>
              <a:t>        console.log(`Count: ${count}`);</a:t>
            </a:r>
          </a:p>
          <a:p>
            <a:r>
              <a:rPr lang="en-US" dirty="0" smtClean="0"/>
              <a:t>    };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const increment = counter();  // Returns the inner function</a:t>
            </a:r>
          </a:p>
          <a:p>
            <a:r>
              <a:rPr lang="en-US" dirty="0" smtClean="0"/>
              <a:t>increment(); // Count: 1</a:t>
            </a:r>
          </a:p>
          <a:p>
            <a:r>
              <a:rPr lang="en-US" dirty="0" smtClean="0"/>
              <a:t>increment(); // Count: 2</a:t>
            </a:r>
          </a:p>
          <a:p>
            <a:r>
              <a:rPr lang="en-US" dirty="0" smtClean="0"/>
              <a:t>increment(); // Count: 3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Explanation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`counter()` returns the inner function.</a:t>
            </a:r>
          </a:p>
          <a:p>
            <a:r>
              <a:rPr lang="en-US" dirty="0" smtClean="0"/>
              <a:t>The inner function maintains access to `count` even after `counter()` has executed.</a:t>
            </a:r>
          </a:p>
          <a:p>
            <a:r>
              <a:rPr lang="en-US" dirty="0" smtClean="0"/>
              <a:t>This is an example of a closure, where the inner function "remembers" the `count` variable.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 in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JavaScript provides a wide range of built-in functions that help with string manipulation, mathematical calculations, array operations, and more.</a:t>
            </a:r>
          </a:p>
          <a:p>
            <a:pPr lvl="1"/>
            <a:r>
              <a:rPr lang="en-US" dirty="0" smtClean="0"/>
              <a:t>String functions</a:t>
            </a:r>
          </a:p>
          <a:p>
            <a:pPr lvl="1"/>
            <a:r>
              <a:rPr lang="en-US" dirty="0" smtClean="0"/>
              <a:t>Number and math functions</a:t>
            </a:r>
          </a:p>
          <a:p>
            <a:pPr lvl="1"/>
            <a:r>
              <a:rPr lang="en-US" dirty="0" smtClean="0"/>
              <a:t>Array methods</a:t>
            </a:r>
          </a:p>
          <a:p>
            <a:pPr lvl="1"/>
            <a:r>
              <a:rPr lang="en-US" dirty="0" smtClean="0"/>
              <a:t>JSON functions</a:t>
            </a:r>
          </a:p>
          <a:p>
            <a:pPr lvl="1"/>
            <a:r>
              <a:rPr lang="en-US" dirty="0" smtClean="0"/>
              <a:t>Utility functions</a:t>
            </a:r>
          </a:p>
          <a:p>
            <a:pPr lvl="1"/>
            <a:r>
              <a:rPr lang="en-US" dirty="0" smtClean="0"/>
              <a:t>Console functions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String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These functions are used to manipulate and process strings.</a:t>
            </a:r>
          </a:p>
          <a:p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 err="1" smtClean="0"/>
              <a:t>str</a:t>
            </a:r>
            <a:r>
              <a:rPr lang="en-US" dirty="0" smtClean="0"/>
              <a:t> = "Hello, JavaScript!";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str.length</a:t>
            </a:r>
            <a:r>
              <a:rPr lang="en-US" dirty="0" smtClean="0"/>
              <a:t>); // 18 (returns length of string)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str.toUpperCase</a:t>
            </a:r>
            <a:r>
              <a:rPr lang="en-US" dirty="0" smtClean="0"/>
              <a:t>()); // "HELLO, JAVASCRIPT!"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str.toLowerCase</a:t>
            </a:r>
            <a:r>
              <a:rPr lang="en-US" dirty="0" smtClean="0"/>
              <a:t>()); // "hello, </a:t>
            </a:r>
            <a:r>
              <a:rPr lang="en-US" dirty="0" err="1" smtClean="0"/>
              <a:t>javascript</a:t>
            </a:r>
            <a:r>
              <a:rPr lang="en-US" dirty="0" smtClean="0"/>
              <a:t>!"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str.includes</a:t>
            </a:r>
            <a:r>
              <a:rPr lang="en-US" dirty="0" smtClean="0"/>
              <a:t>("Java")); // true (checks if substring exists)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str.replace</a:t>
            </a:r>
            <a:r>
              <a:rPr lang="en-US" dirty="0" smtClean="0"/>
              <a:t>("JavaScript", "World")); // "Hello, World!"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str.substring</a:t>
            </a:r>
            <a:r>
              <a:rPr lang="en-US" dirty="0" smtClean="0"/>
              <a:t>(0, 5)); // "Hello" (extracts part of string)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str.split</a:t>
            </a:r>
            <a:r>
              <a:rPr lang="en-US" dirty="0" smtClean="0"/>
              <a:t>(", ")); // ["Hello", "JavaScript!"] (splits string into array)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Number &amp; Math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JavaScript provides several functions for working with numbers.</a:t>
            </a:r>
          </a:p>
          <a:p>
            <a:endParaRPr lang="en-US" dirty="0" smtClean="0"/>
          </a:p>
          <a:p>
            <a:r>
              <a:rPr lang="en-US" dirty="0" smtClean="0"/>
              <a:t>let num = 3.14159;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Math.round</a:t>
            </a:r>
            <a:r>
              <a:rPr lang="en-US" dirty="0" smtClean="0"/>
              <a:t>(num)); // 3 (rounds to nearest integer)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Math.floor</a:t>
            </a:r>
            <a:r>
              <a:rPr lang="en-US" dirty="0" smtClean="0"/>
              <a:t>(num)); // 3 (rounds down)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Math.ceil</a:t>
            </a:r>
            <a:r>
              <a:rPr lang="en-US" dirty="0" smtClean="0"/>
              <a:t>(num)); // 4 (rounds up)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Math.sqrt</a:t>
            </a:r>
            <a:r>
              <a:rPr lang="en-US" dirty="0" smtClean="0"/>
              <a:t>(25)); // 5 (square root)</a:t>
            </a:r>
          </a:p>
          <a:p>
            <a:r>
              <a:rPr lang="en-US" dirty="0" smtClean="0"/>
              <a:t>console.log(Math.pow(2, 3)); // 8 (power function)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Math.random</a:t>
            </a:r>
            <a:r>
              <a:rPr lang="en-US" dirty="0" smtClean="0"/>
              <a:t>()); // Random number between 0 and 1</a:t>
            </a:r>
          </a:p>
          <a:p>
            <a:r>
              <a:rPr lang="en-US" dirty="0" smtClean="0"/>
              <a:t>console.log(Math.max(10, 20, 30)); // 30 (returns largest number)</a:t>
            </a:r>
          </a:p>
          <a:p>
            <a:r>
              <a:rPr lang="en-US" dirty="0" smtClean="0"/>
              <a:t>console.log(Math.min(10, 20, 30)); // 10 (returns smallest number)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Array 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JavaScript provides powerful built-in functions for manipulating arrays.</a:t>
            </a:r>
          </a:p>
          <a:p>
            <a:endParaRPr lang="en-US" dirty="0" smtClean="0"/>
          </a:p>
          <a:p>
            <a:r>
              <a:rPr lang="en-US" dirty="0" smtClean="0"/>
              <a:t>let </a:t>
            </a:r>
            <a:r>
              <a:rPr lang="en-US" dirty="0" err="1" smtClean="0"/>
              <a:t>arr</a:t>
            </a:r>
            <a:r>
              <a:rPr lang="en-US" dirty="0" smtClean="0"/>
              <a:t> = [10, 20, 30, 40, 50];</a:t>
            </a:r>
          </a:p>
          <a:p>
            <a:endParaRPr lang="en-US" dirty="0" smtClean="0"/>
          </a:p>
          <a:p>
            <a:r>
              <a:rPr lang="en-US" dirty="0" smtClean="0"/>
              <a:t>console.log(</a:t>
            </a:r>
            <a:r>
              <a:rPr lang="en-US" dirty="0" err="1" smtClean="0"/>
              <a:t>arr.length</a:t>
            </a:r>
            <a:r>
              <a:rPr lang="en-US" dirty="0" smtClean="0"/>
              <a:t>); // 5 (number of elements)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arr.push</a:t>
            </a:r>
            <a:r>
              <a:rPr lang="en-US" dirty="0" smtClean="0"/>
              <a:t>(60)); // Adds 60 at the end → [10, 20, 30, 40, 50, 60]</a:t>
            </a:r>
          </a:p>
          <a:p>
            <a:r>
              <a:rPr lang="en-US" dirty="0" smtClean="0"/>
              <a:t>console.log(arr.pop()); // Removes last element → [10, 20, 30, 40, 50]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arr.unshift</a:t>
            </a:r>
            <a:r>
              <a:rPr lang="en-US" dirty="0" smtClean="0"/>
              <a:t>(5)); // Adds 5 at the beginning → [5, 10, 20, 30, 40, 50]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arr.shift</a:t>
            </a:r>
            <a:r>
              <a:rPr lang="en-US" dirty="0" smtClean="0"/>
              <a:t>()); // Removes first element → [10, 20, 30, 40, 50]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arr.indexOf</a:t>
            </a:r>
            <a:r>
              <a:rPr lang="en-US" dirty="0" smtClean="0"/>
              <a:t>(30)); // 2 (index of 30)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arr.includes</a:t>
            </a:r>
            <a:r>
              <a:rPr lang="en-US" dirty="0" smtClean="0"/>
              <a:t>(20)); // true (checks if element exists)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arr.slice</a:t>
            </a:r>
            <a:r>
              <a:rPr lang="en-US" dirty="0" smtClean="0"/>
              <a:t>(1, 3)); // [20, 30] (extracts portion)</a:t>
            </a:r>
          </a:p>
          <a:p>
            <a:r>
              <a:rPr lang="en-US" dirty="0" smtClean="0"/>
              <a:t>console.log(</a:t>
            </a:r>
            <a:r>
              <a:rPr lang="en-US" dirty="0" err="1" smtClean="0"/>
              <a:t>arr.reverse</a:t>
            </a:r>
            <a:r>
              <a:rPr lang="en-US" dirty="0" smtClean="0"/>
              <a:t>()); // [50, 40, 30, 20, 10] (reverses array)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5756</Words>
  <Application>Microsoft Office PowerPoint</Application>
  <PresentationFormat>On-screen Show (4:3)</PresentationFormat>
  <Paragraphs>948</Paragraphs>
  <Slides>103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103</vt:i4>
      </vt:variant>
    </vt:vector>
  </HeadingPairs>
  <TitlesOfParts>
    <vt:vector size="104" baseType="lpstr">
      <vt:lpstr>Office Theme</vt:lpstr>
      <vt:lpstr>Java script</vt:lpstr>
      <vt:lpstr>Importance of java script</vt:lpstr>
      <vt:lpstr>Interactivity</vt:lpstr>
      <vt:lpstr>Client-Side Scripting</vt:lpstr>
      <vt:lpstr>Asynchronous Operations</vt:lpstr>
      <vt:lpstr>Browser Compatibility</vt:lpstr>
      <vt:lpstr>Integration with HTML and CSS</vt:lpstr>
      <vt:lpstr>Extensive Libraries and Frameworks</vt:lpstr>
      <vt:lpstr>Full-Stack Development</vt:lpstr>
      <vt:lpstr>Java Script ?</vt:lpstr>
      <vt:lpstr>Cont…</vt:lpstr>
      <vt:lpstr>Identifiers</vt:lpstr>
      <vt:lpstr>Rules for JavaScript Identifiers</vt:lpstr>
      <vt:lpstr>Variable Identifiers</vt:lpstr>
      <vt:lpstr>Function Identifiers</vt:lpstr>
      <vt:lpstr>Class Identifiers</vt:lpstr>
      <vt:lpstr>Object Property Identifiers</vt:lpstr>
      <vt:lpstr>Array Index Identifiers</vt:lpstr>
      <vt:lpstr>Parameter Identifiers</vt:lpstr>
      <vt:lpstr>Constants Identifiers</vt:lpstr>
      <vt:lpstr>Label Identifiers</vt:lpstr>
      <vt:lpstr>Primitive Data Types</vt:lpstr>
      <vt:lpstr>Characteristics of Primitive Data Types</vt:lpstr>
      <vt:lpstr>Cont…</vt:lpstr>
      <vt:lpstr>Non primitive data types</vt:lpstr>
      <vt:lpstr>Slide 26</vt:lpstr>
      <vt:lpstr>Slide 27</vt:lpstr>
      <vt:lpstr>Slide 28</vt:lpstr>
      <vt:lpstr>Slide 29</vt:lpstr>
      <vt:lpstr>Slide 30</vt:lpstr>
      <vt:lpstr>Key Characteristics:</vt:lpstr>
      <vt:lpstr>operators</vt:lpstr>
      <vt:lpstr>Arithmetic Operators - Used to perform mathematical calculations.</vt:lpstr>
      <vt:lpstr>Assignment Operators: Used to assign values to variables.</vt:lpstr>
      <vt:lpstr>Slide 35</vt:lpstr>
      <vt:lpstr>Logical Operators: Used to combine boolean values.</vt:lpstr>
      <vt:lpstr>Bitwise Operators: Perform operations at the binary level.</vt:lpstr>
      <vt:lpstr>Ternary Operator - A shorthand for `if-else` statements.</vt:lpstr>
      <vt:lpstr>Type Operators - Used to check the type of variables.</vt:lpstr>
      <vt:lpstr>Spread and Rest Operators - Used to expand or collect elements.</vt:lpstr>
      <vt:lpstr>Nullish Coalescing Operator (??) - Returns the right-hand value only if the left-hand value is `null` or `undefined`.</vt:lpstr>
      <vt:lpstr>Optional Chaining (`?.`) - Prevents errors when accessing properties of `null` or `undefined`.</vt:lpstr>
      <vt:lpstr>Types of statements</vt:lpstr>
      <vt:lpstr>Non conditional statements</vt:lpstr>
      <vt:lpstr>1. Expression Statements</vt:lpstr>
      <vt:lpstr>2. Declaration Statements</vt:lpstr>
      <vt:lpstr>Variable declaration</vt:lpstr>
      <vt:lpstr>Function Declaration </vt:lpstr>
      <vt:lpstr>Class Declaration</vt:lpstr>
      <vt:lpstr>Break and Continue Statements</vt:lpstr>
      <vt:lpstr>Return Statement</vt:lpstr>
      <vt:lpstr>Try-Catch-Finally (Exception Handling)</vt:lpstr>
      <vt:lpstr> Throw Statement</vt:lpstr>
      <vt:lpstr>Import &amp; Export Statements</vt:lpstr>
      <vt:lpstr>Async-Await Statements</vt:lpstr>
      <vt:lpstr>Types of conditional statements</vt:lpstr>
      <vt:lpstr>if Statement</vt:lpstr>
      <vt:lpstr>if-else Statement</vt:lpstr>
      <vt:lpstr>if-else if Statement</vt:lpstr>
      <vt:lpstr>Nested if Statement</vt:lpstr>
      <vt:lpstr>Ternary (Conditional) Operator</vt:lpstr>
      <vt:lpstr>switch Statement</vt:lpstr>
      <vt:lpstr>Types of loops</vt:lpstr>
      <vt:lpstr>For loop</vt:lpstr>
      <vt:lpstr>while Loop</vt:lpstr>
      <vt:lpstr>do-while Loop</vt:lpstr>
      <vt:lpstr>for...in Loop</vt:lpstr>
      <vt:lpstr>for...of Loop</vt:lpstr>
      <vt:lpstr>Example (String Iteration)</vt:lpstr>
      <vt:lpstr>break and continue Statements</vt:lpstr>
      <vt:lpstr>Slide 71</vt:lpstr>
      <vt:lpstr>Make practice</vt:lpstr>
      <vt:lpstr>Types of functions</vt:lpstr>
      <vt:lpstr>Declaring and Invoking Function</vt:lpstr>
      <vt:lpstr>Arrow Function (ES6)  </vt:lpstr>
      <vt:lpstr>Immediately Invoked Function Expression (IIFE)</vt:lpstr>
      <vt:lpstr>Anonymous Function</vt:lpstr>
      <vt:lpstr>Generator Function(`function*`)  </vt:lpstr>
      <vt:lpstr>Higher-Order Function</vt:lpstr>
      <vt:lpstr>Constructor Function</vt:lpstr>
      <vt:lpstr>Async Function (`async/await`)  </vt:lpstr>
      <vt:lpstr>Function parameters</vt:lpstr>
      <vt:lpstr>Default Parameters (ES6)</vt:lpstr>
      <vt:lpstr>Rest Parameters (`...`)</vt:lpstr>
      <vt:lpstr>Spread Operator (`...`)</vt:lpstr>
      <vt:lpstr>Passing Functions as Parameters (Callback Functions)</vt:lpstr>
      <vt:lpstr>Object Parameter with Destructuring</vt:lpstr>
      <vt:lpstr>Array Parameter with Destructuring</vt:lpstr>
      <vt:lpstr>Parameter Validation (Checking for Undefined)</vt:lpstr>
      <vt:lpstr>Arguments Object (Legacy, Not in Arrow Functions)</vt:lpstr>
      <vt:lpstr>Nested functions</vt:lpstr>
      <vt:lpstr>Slide 92</vt:lpstr>
      <vt:lpstr>Key Concepts</vt:lpstr>
      <vt:lpstr>Example of Closures with Nested Functions</vt:lpstr>
      <vt:lpstr>Explanation</vt:lpstr>
      <vt:lpstr>Built in functions</vt:lpstr>
      <vt:lpstr>String Methods</vt:lpstr>
      <vt:lpstr>Number &amp; Math Functions</vt:lpstr>
      <vt:lpstr>Array Methods</vt:lpstr>
      <vt:lpstr>Date Functions</vt:lpstr>
      <vt:lpstr>JSON Functions</vt:lpstr>
      <vt:lpstr>Utility Functions</vt:lpstr>
      <vt:lpstr>Console Functions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script</dc:title>
  <dc:creator>MMSKPK</dc:creator>
  <cp:lastModifiedBy>MMSKPK</cp:lastModifiedBy>
  <cp:revision>38</cp:revision>
  <dcterms:created xsi:type="dcterms:W3CDTF">2025-01-07T04:24:21Z</dcterms:created>
  <dcterms:modified xsi:type="dcterms:W3CDTF">2025-01-28T05:51:26Z</dcterms:modified>
</cp:coreProperties>
</file>