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14" r:id="rId16"/>
    <p:sldId id="305" r:id="rId17"/>
    <p:sldId id="306" r:id="rId18"/>
    <p:sldId id="308" r:id="rId19"/>
    <p:sldId id="309" r:id="rId20"/>
    <p:sldId id="307" r:id="rId21"/>
    <p:sldId id="310" r:id="rId22"/>
    <p:sldId id="311" r:id="rId23"/>
    <p:sldId id="313" r:id="rId24"/>
    <p:sldId id="31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EADB7A-93EF-4D9B-8FF9-BA7891F2A4D6}">
          <p14:sldIdLst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14"/>
            <p14:sldId id="305"/>
            <p14:sldId id="306"/>
            <p14:sldId id="308"/>
            <p14:sldId id="309"/>
            <p14:sldId id="307"/>
            <p14:sldId id="310"/>
            <p14:sldId id="311"/>
            <p14:sldId id="313"/>
            <p14:sldId id="312"/>
          </p14:sldIdLst>
        </p14:section>
        <p14:section name="Untitled Section" id="{0A9FA3B6-D4D3-4920-934A-8F43EAC3738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78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1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EDUCATIONAL ORGANISATION USING SERVICENOW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1011" y="3824749"/>
            <a:ext cx="5120640" cy="865238"/>
          </a:xfrm>
        </p:spPr>
        <p:txBody>
          <a:bodyPr>
            <a:normAutofit fontScale="85000" lnSpcReduction="20000"/>
          </a:bodyPr>
          <a:lstStyle/>
          <a:p>
            <a:pPr algn="l"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Presented by  Navya V &amp; Supriya A</a:t>
            </a:r>
          </a:p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dirty="0" err="1">
                <a:solidFill>
                  <a:schemeClr val="tx1"/>
                </a:solidFill>
              </a:rPr>
              <a:t>Annamacharya</a:t>
            </a:r>
            <a:r>
              <a:rPr lang="en-US" dirty="0">
                <a:solidFill>
                  <a:schemeClr val="tx1"/>
                </a:solidFill>
              </a:rPr>
              <a:t> Institute of Technology and sciences, Tirupati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13D5-1B71-88AF-D83E-5D61C12C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1420"/>
            <a:ext cx="10058400" cy="1371600"/>
          </a:xfrm>
        </p:spPr>
        <p:txBody>
          <a:bodyPr/>
          <a:lstStyle/>
          <a:p>
            <a:r>
              <a:rPr lang="en-IN" b="1" dirty="0"/>
              <a:t>Functional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C09E6D-0B62-A15D-3F27-186A5AF95E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779588"/>
            <a:ext cx="10058400" cy="417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Management and Access Control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access for students, faculty, staff, and admin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 sign-on (SSO) integration with campus authentication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Service Management (ITSM)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Incident, problem, and change management workflows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ticket creation and routing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Asset and configuration management (CMDB) for devices and software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Self-Service Portals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and staff portals for submitting requests and incidents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Knowledge base with FAQs and tutorials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 Service Delivery (HRSD)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onboarding and offboarding processes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Leave requests, payroll inquiries, benefits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management for HR-related issues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20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595FF77-611E-B9F2-CCD4-65689E1258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949762"/>
            <a:ext cx="826700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Services Management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management for counseling, academic support, and financial aid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Appointment scheduling and tracking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Student Information Systems (SIS)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Facilities and Campus Services Management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Maintenance request submission and tracking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Asset and space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Scheduling preventive maintenance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Workflow Automation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workflows for approvals, notifications, and escalations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existing campus systems (ERP, LMS)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Low-code/no-code tools for building new apps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Reporting and Analytics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Dashboards for monitoring ticket volumes, service levels, and user satisfaction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and audit reporting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 statistics for continuous improvement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418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7FD5-8B8C-D599-593D-083265B9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                         Disadvantages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A2C98E-995B-007A-1639-7497C06B786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066797" y="1574289"/>
            <a:ext cx="104516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Service Management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 of Manual Processes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Transparency and Accountability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Decision 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and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Capabilities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5AD4FE-FB8C-A526-BDFB-44215168602A}"/>
              </a:ext>
            </a:extLst>
          </p:cNvPr>
          <p:cNvSpPr/>
          <p:nvPr/>
        </p:nvSpPr>
        <p:spPr>
          <a:xfrm>
            <a:off x="717755" y="884903"/>
            <a:ext cx="5270090" cy="36870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E1ED95D-065F-B175-8B5F-961E6A22B2C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33845" y="1548946"/>
            <a:ext cx="58562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Implementation and Licensing Cost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Configuration and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 Management Challenges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Overhead for Maintenance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Underutilization Risk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AF1C4C-A67A-B93C-EEA2-AFC66B8DC86B}"/>
              </a:ext>
            </a:extLst>
          </p:cNvPr>
          <p:cNvSpPr/>
          <p:nvPr/>
        </p:nvSpPr>
        <p:spPr>
          <a:xfrm>
            <a:off x="6692202" y="884903"/>
            <a:ext cx="4826287" cy="36870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7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5CED-895C-1860-22F2-32B80C1F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Security, Compliance &amp; Data Privacy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AFDC82-C91C-C15D-A6D4-A800706306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853030"/>
            <a:ext cx="9049850" cy="3291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encryption and secure data 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FERPA and GDPR compliance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Audit trails and access logs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1" dirty="0"/>
              <a:t>Data Privacy Management</a:t>
            </a:r>
            <a:endParaRPr lang="en-US" sz="1800" dirty="0"/>
          </a:p>
          <a:p>
            <a:r>
              <a:rPr lang="en-US" sz="1800" dirty="0"/>
              <a:t>Tools to manage consent and data access requests in compliance with privacy laws</a:t>
            </a:r>
          </a:p>
          <a:p>
            <a:r>
              <a:rPr lang="en-US" sz="1800" dirty="0"/>
              <a:t>Automated data anonymization or masking for reporting and testing environments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97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F89C-19E0-DB22-09AF-191F6B59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Guidelines to follow in ServiceNow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3E8FB-DDB2-B710-36F1-36005793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Firstly create an instance in the ServiceNow</a:t>
            </a:r>
          </a:p>
          <a:p>
            <a:r>
              <a:rPr lang="en-IN" dirty="0"/>
              <a:t>Then after make sure the administrator is connected through the account</a:t>
            </a:r>
          </a:p>
          <a:p>
            <a:r>
              <a:rPr lang="en-IN" dirty="0"/>
              <a:t>Create the tables in the </a:t>
            </a:r>
            <a:r>
              <a:rPr lang="en-IN" dirty="0" err="1"/>
              <a:t>serviceNow</a:t>
            </a:r>
            <a:r>
              <a:rPr lang="en-IN" dirty="0"/>
              <a:t> main page which are necessary for the student admin communication</a:t>
            </a:r>
          </a:p>
          <a:p>
            <a:r>
              <a:rPr lang="en-IN" dirty="0"/>
              <a:t>Build the fields which are needed carefully and assign the type of field and size of field</a:t>
            </a:r>
          </a:p>
          <a:p>
            <a:r>
              <a:rPr lang="en-IN" dirty="0"/>
              <a:t>Build the layout form , the layout form is nothing but the fields that are to be displayed on the screen</a:t>
            </a:r>
          </a:p>
          <a:p>
            <a:r>
              <a:rPr lang="en-IN" dirty="0"/>
              <a:t>As same as the layout form ,build the design form ,it says what should be displayed on  the screen</a:t>
            </a:r>
          </a:p>
          <a:p>
            <a:r>
              <a:rPr lang="en-IN" dirty="0"/>
              <a:t>Its time to write the client scripts in the ServiceNow webpage through the scripts it gives the </a:t>
            </a:r>
            <a:r>
              <a:rPr lang="en-IN" dirty="0" err="1"/>
              <a:t>progess</a:t>
            </a:r>
            <a:r>
              <a:rPr lang="en-IN" dirty="0"/>
              <a:t> of the student with the admin number </a:t>
            </a:r>
          </a:p>
          <a:p>
            <a:r>
              <a:rPr lang="en-IN" dirty="0"/>
              <a:t>After successfully completion of the scripts then once check the result.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898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6B5F-B118-0AC4-9E30-F52F0AAC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Create the tables as below: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DCC4B-6367-C927-2CC1-284117AA4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703" y="2103438"/>
            <a:ext cx="8947355" cy="3849687"/>
          </a:xfrm>
        </p:spPr>
      </p:pic>
    </p:spTree>
    <p:extLst>
      <p:ext uri="{BB962C8B-B14F-4D97-AF65-F5344CB8AC3E}">
        <p14:creationId xmlns:p14="http://schemas.microsoft.com/office/powerpoint/2010/main" val="241921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8D57-ECC2-A7F8-051D-48C3FBA5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Build the layouts and Designs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0F737-272F-B4F2-3B7F-927AC3361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944" y="1719980"/>
            <a:ext cx="8793893" cy="3849687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E9E54D9-4CEF-348E-6D19-9A67D7AE5F2E}"/>
              </a:ext>
            </a:extLst>
          </p:cNvPr>
          <p:cNvSpPr/>
          <p:nvPr/>
        </p:nvSpPr>
        <p:spPr>
          <a:xfrm>
            <a:off x="1066800" y="3264310"/>
            <a:ext cx="1243781" cy="4817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08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CD51-3C70-47EC-9863-47D4A1A1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32245"/>
          </a:xfrm>
        </p:spPr>
        <p:txBody>
          <a:bodyPr>
            <a:normAutofit/>
          </a:bodyPr>
          <a:lstStyle/>
          <a:p>
            <a:r>
              <a:rPr lang="en-IN" sz="3200" b="1" dirty="0"/>
              <a:t>Here few images of </a:t>
            </a:r>
            <a:r>
              <a:rPr lang="en-IN" sz="3200" b="1" dirty="0" err="1"/>
              <a:t>Clientscripts</a:t>
            </a:r>
            <a:r>
              <a:rPr lang="en-IN" sz="3200" b="1" dirty="0"/>
              <a:t> are provided below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D7955E-EBD4-61DA-DACD-F18AC86B2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6773" y="1661651"/>
            <a:ext cx="5368412" cy="383457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234F00-257B-9983-218E-3E14BA972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61652"/>
            <a:ext cx="4959972" cy="38345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21ACB9-F11B-FA53-AB5D-578C6B1DC1C1}"/>
              </a:ext>
            </a:extLst>
          </p:cNvPr>
          <p:cNvSpPr/>
          <p:nvPr/>
        </p:nvSpPr>
        <p:spPr>
          <a:xfrm>
            <a:off x="1150374" y="5732206"/>
            <a:ext cx="10451691" cy="483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Write the client scripts for the necessary features in the educational organization</a:t>
            </a:r>
          </a:p>
        </p:txBody>
      </p:sp>
    </p:spTree>
    <p:extLst>
      <p:ext uri="{BB962C8B-B14F-4D97-AF65-F5344CB8AC3E}">
        <p14:creationId xmlns:p14="http://schemas.microsoft.com/office/powerpoint/2010/main" val="2742437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4B64-C316-C250-6C8E-2E8998C33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3392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Result of the Project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07A5BF-3CF5-4428-4A51-41209C5C4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74510"/>
            <a:ext cx="10058400" cy="319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86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57C2-6B0C-3467-2356-A902AE45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BC234-85A5-A707-B61A-C5CDC2A05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4380271" cy="3849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CD9C2-B8F6-42E4-BD74-775C2D26A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14193"/>
            <a:ext cx="4997245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6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Educational organization using ServiceNow</a:t>
            </a:r>
          </a:p>
        </p:txBody>
      </p:sp>
      <p:pic>
        <p:nvPicPr>
          <p:cNvPr id="1026" name="Picture 2" descr="ServiceNow Professional Services – Rendered by ScienceSoft">
            <a:extLst>
              <a:ext uri="{FF2B5EF4-FFF2-40B4-BE49-F238E27FC236}">
                <a16:creationId xmlns:a16="http://schemas.microsoft.com/office/drawing/2014/main" id="{C2609F7A-2DE9-76AF-B7C5-C140CE9B7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297" y="2104103"/>
            <a:ext cx="6951406" cy="39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ED53-03C8-2FB0-D873-0399CD4C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 cases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4F4A82-929F-718B-13DF-5FFED363E1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734076"/>
            <a:ext cx="791988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Help Desk and Technical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Faculty and Staff Onboarding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Facilities and Maintenance 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Services and Case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Digitization of Administrative Processes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Knowledge Base &amp; Self-Service Portal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and Compliance Management</a:t>
            </a:r>
          </a:p>
        </p:txBody>
      </p:sp>
    </p:spTree>
    <p:extLst>
      <p:ext uri="{BB962C8B-B14F-4D97-AF65-F5344CB8AC3E}">
        <p14:creationId xmlns:p14="http://schemas.microsoft.com/office/powerpoint/2010/main" val="250917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F916-EDF0-908B-F175-4D2138C9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32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52631-9BE0-9206-CE93-502B93BF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07924"/>
            <a:ext cx="10058400" cy="5004618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sz="5400" b="1" dirty="0">
                <a:latin typeface="Castellar" panose="020A0402060406010301" pitchFamily="18" charset="0"/>
              </a:rPr>
              <a:t>      Thank </a:t>
            </a:r>
          </a:p>
          <a:p>
            <a:pPr marL="0" indent="0">
              <a:buNone/>
            </a:pPr>
            <a:r>
              <a:rPr lang="en-IN" sz="5400" b="1" dirty="0">
                <a:latin typeface="Castellar" panose="020A0402060406010301" pitchFamily="18" charset="0"/>
              </a:rPr>
              <a:t>                  You</a:t>
            </a:r>
          </a:p>
          <a:p>
            <a:pPr marL="0" indent="0">
              <a:buNone/>
            </a:pPr>
            <a:r>
              <a:rPr lang="en-IN" sz="2400" b="1" dirty="0">
                <a:latin typeface="Britannic Bold" panose="020B0903060703020204" pitchFamily="34" charset="0"/>
              </a:rPr>
              <a:t>                 A Project by Navya v &amp; Supriya A</a:t>
            </a:r>
          </a:p>
          <a:p>
            <a:pPr marL="0" indent="0">
              <a:buNone/>
            </a:pPr>
            <a:r>
              <a:rPr lang="en-IN" sz="2400" b="1" dirty="0">
                <a:latin typeface="Britannic Bold" panose="020B0903060703020204" pitchFamily="34" charset="0"/>
              </a:rPr>
              <a:t>  </a:t>
            </a:r>
          </a:p>
          <a:p>
            <a:pPr marL="0" indent="0">
              <a:buNone/>
            </a:pPr>
            <a:r>
              <a:rPr lang="en-IN" sz="1600" dirty="0">
                <a:latin typeface="Britannic Bold" panose="020B0903060703020204" pitchFamily="34" charset="0"/>
              </a:rPr>
              <a:t>                          Thanks for </a:t>
            </a:r>
            <a:r>
              <a:rPr lang="en-IN" sz="1600" dirty="0" err="1">
                <a:latin typeface="Britannic Bold" panose="020B0903060703020204" pitchFamily="34" charset="0"/>
              </a:rPr>
              <a:t>watching!Please</a:t>
            </a:r>
            <a:r>
              <a:rPr lang="en-IN" sz="1600" dirty="0">
                <a:latin typeface="Britannic Bold" panose="020B0903060703020204" pitchFamily="34" charset="0"/>
              </a:rPr>
              <a:t> Share Your Feedback on Our Project</a:t>
            </a:r>
          </a:p>
          <a:p>
            <a:pPr marL="0" indent="0">
              <a:buNone/>
            </a:pPr>
            <a:r>
              <a:rPr lang="en-IN" sz="1600" dirty="0">
                <a:latin typeface="Britannic Bold" panose="020B0903060703020204" pitchFamily="34" charset="0"/>
              </a:rPr>
              <a:t>                          </a:t>
            </a:r>
            <a:r>
              <a:rPr lang="en-IN" sz="1400" dirty="0" err="1">
                <a:latin typeface="Bodoni MT Condensed" panose="02070606080606020203" pitchFamily="18" charset="0"/>
              </a:rPr>
              <a:t>GitHub:https</a:t>
            </a:r>
            <a:r>
              <a:rPr lang="en-IN" sz="1400" dirty="0">
                <a:latin typeface="Bodoni MT Condensed" panose="02070606080606020203" pitchFamily="18" charset="0"/>
              </a:rPr>
              <a:t>://github.com/Navya547-vemula/Educational-organisation-using-ServiceNow-/settings/</a:t>
            </a:r>
            <a:r>
              <a:rPr lang="en-IN" sz="1400" dirty="0" err="1">
                <a:latin typeface="Bodoni MT Condensed" panose="02070606080606020203" pitchFamily="18" charset="0"/>
              </a:rPr>
              <a:t>access?guidance_task</a:t>
            </a:r>
            <a:r>
              <a:rPr lang="en-IN" sz="1400" dirty="0">
                <a:latin typeface="Bodoni MT Condensed" panose="02070606080606020203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07278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9696-2B3B-A730-3A46-113CBDAB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F8E4D-AEA5-BF7A-4C4C-3E60FF9DA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1819"/>
            <a:ext cx="10058400" cy="4463846"/>
          </a:xfrm>
        </p:spPr>
        <p:txBody>
          <a:bodyPr/>
          <a:lstStyle/>
          <a:p>
            <a:r>
              <a:rPr lang="en-IN" dirty="0"/>
              <a:t>Introduction to ServiceNow</a:t>
            </a:r>
          </a:p>
          <a:p>
            <a:r>
              <a:rPr lang="en-US" dirty="0"/>
              <a:t>ServiceNow in the Education Sector</a:t>
            </a:r>
          </a:p>
          <a:p>
            <a:r>
              <a:rPr lang="en-US" dirty="0"/>
              <a:t>Project overview</a:t>
            </a:r>
          </a:p>
          <a:p>
            <a:r>
              <a:rPr lang="en-IN" dirty="0"/>
              <a:t>Implementation Strategy</a:t>
            </a:r>
          </a:p>
          <a:p>
            <a:r>
              <a:rPr lang="en-US" dirty="0"/>
              <a:t>Functional requirements</a:t>
            </a:r>
            <a:endParaRPr lang="en-IN" dirty="0"/>
          </a:p>
          <a:p>
            <a:r>
              <a:rPr lang="en-IN" dirty="0"/>
              <a:t>Advantages and disadvantages</a:t>
            </a:r>
          </a:p>
          <a:p>
            <a:r>
              <a:rPr lang="en-IN" dirty="0"/>
              <a:t>Security, Compliance &amp; Data Privacy</a:t>
            </a:r>
          </a:p>
          <a:p>
            <a:r>
              <a:rPr lang="en-US" dirty="0"/>
              <a:t>Guidelines</a:t>
            </a:r>
          </a:p>
          <a:p>
            <a:r>
              <a:rPr lang="en-US" dirty="0"/>
              <a:t>Processing steps</a:t>
            </a:r>
          </a:p>
          <a:p>
            <a:r>
              <a:rPr lang="en-US" dirty="0"/>
              <a:t>Result</a:t>
            </a:r>
          </a:p>
          <a:p>
            <a:r>
              <a:rPr lang="en-US" dirty="0" err="1"/>
              <a:t>Usecases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29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E3D2-1669-FF48-43ED-55ADFFA0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ServiceNow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0B2D-6119-CE4F-E039-20C7FE720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What is </a:t>
            </a:r>
            <a:r>
              <a:rPr lang="en-IN" sz="2400" dirty="0" err="1"/>
              <a:t>Serviceow</a:t>
            </a:r>
            <a:r>
              <a:rPr lang="en-IN" sz="2400" dirty="0"/>
              <a:t>?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US" sz="1800" b="1" dirty="0"/>
              <a:t>ServiceNow</a:t>
            </a:r>
            <a:r>
              <a:rPr lang="en-US" sz="1800" dirty="0"/>
              <a:t> is a </a:t>
            </a:r>
            <a:r>
              <a:rPr lang="en-US" sz="1800" b="1" dirty="0"/>
              <a:t>cloud-based digital workflow platform</a:t>
            </a:r>
            <a:r>
              <a:rPr lang="en-US" sz="1800" dirty="0"/>
              <a:t> that helps organizations automate and streamline their business processes—especially those related to </a:t>
            </a:r>
            <a:r>
              <a:rPr lang="en-US" sz="1800" b="1" dirty="0"/>
              <a:t>IT services</a:t>
            </a:r>
            <a:r>
              <a:rPr lang="en-US" sz="1800" dirty="0"/>
              <a:t>, </a:t>
            </a:r>
            <a:r>
              <a:rPr lang="en-US" sz="1800" b="1" dirty="0"/>
              <a:t>HR</a:t>
            </a:r>
            <a:r>
              <a:rPr lang="en-US" sz="1800" dirty="0"/>
              <a:t>, </a:t>
            </a:r>
            <a:r>
              <a:rPr lang="en-US" sz="1800" b="1" dirty="0"/>
              <a:t>customer service</a:t>
            </a:r>
            <a:r>
              <a:rPr lang="en-US" sz="1800" dirty="0"/>
              <a:t>, </a:t>
            </a:r>
            <a:r>
              <a:rPr lang="en-US" sz="1800" b="1" dirty="0"/>
              <a:t>facilities</a:t>
            </a:r>
            <a:r>
              <a:rPr lang="en-US" sz="1800" dirty="0"/>
              <a:t>, and more.</a:t>
            </a:r>
          </a:p>
          <a:p>
            <a:pPr marL="0" indent="0">
              <a:buNone/>
            </a:pPr>
            <a:r>
              <a:rPr lang="en-US" sz="1800" dirty="0"/>
              <a:t>      ServiceNow is like a </a:t>
            </a:r>
            <a:r>
              <a:rPr lang="en-US" sz="1800" b="1" dirty="0"/>
              <a:t>central control system</a:t>
            </a:r>
            <a:r>
              <a:rPr lang="en-US" sz="1800" dirty="0"/>
              <a:t> for handling requests, solving problems, and keeping operations running smoothly—without needing paper forms, endless emails, or manual tracking.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61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B573-3717-ACDF-143B-59D298EC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ServiceNow in the Education Sector</a:t>
            </a:r>
            <a:br>
              <a:rPr lang="en-US" dirty="0"/>
            </a:br>
            <a:endParaRPr lang="en-IN" dirty="0"/>
          </a:p>
        </p:txBody>
      </p:sp>
      <p:pic>
        <p:nvPicPr>
          <p:cNvPr id="3074" name="Picture 2" descr="InMorphis| ServiceNow Support for Education: Improving Campus Operations  with ServiceNow">
            <a:extLst>
              <a:ext uri="{FF2B5EF4-FFF2-40B4-BE49-F238E27FC236}">
                <a16:creationId xmlns:a16="http://schemas.microsoft.com/office/drawing/2014/main" id="{B35613FF-A90F-8A2A-05B6-8205EE6E6E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52" y="2093606"/>
            <a:ext cx="7149418" cy="38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3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F49-EC78-23B0-EDE1-95021DA7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09743"/>
            <a:ext cx="10058400" cy="1371600"/>
          </a:xfrm>
        </p:spPr>
        <p:txBody>
          <a:bodyPr/>
          <a:lstStyle/>
          <a:p>
            <a:r>
              <a:rPr lang="en-US" b="1" dirty="0"/>
              <a:t>ServiceNow in the Education Sector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D23F7-2FF9-CA30-8D65-F73013A9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ServiceNow is transforming how educational institutions operate by digitizing and automating services across </a:t>
            </a:r>
            <a:r>
              <a:rPr lang="en-US" sz="1800" b="1" dirty="0"/>
              <a:t>IT</a:t>
            </a:r>
            <a:r>
              <a:rPr lang="en-US" sz="1800" dirty="0"/>
              <a:t>, </a:t>
            </a:r>
            <a:r>
              <a:rPr lang="en-US" sz="1800" b="1" dirty="0"/>
              <a:t>HR</a:t>
            </a:r>
            <a:r>
              <a:rPr lang="en-US" sz="1800" dirty="0"/>
              <a:t>, </a:t>
            </a:r>
            <a:r>
              <a:rPr lang="en-US" sz="1800" b="1" dirty="0"/>
              <a:t>student support</a:t>
            </a:r>
            <a:r>
              <a:rPr lang="en-US" sz="1800" dirty="0"/>
              <a:t>, and </a:t>
            </a:r>
            <a:r>
              <a:rPr lang="en-US" sz="1800" b="1" dirty="0"/>
              <a:t>administration</a:t>
            </a:r>
            <a:r>
              <a:rPr lang="en-US" sz="1800" dirty="0"/>
              <a:t>—creating seamless, efficient experiences for students, faculty, and staff.</a:t>
            </a:r>
          </a:p>
          <a:p>
            <a:pPr marL="0" indent="0">
              <a:buNone/>
            </a:pPr>
            <a:r>
              <a:rPr lang="en-IN" sz="2400" b="1" dirty="0">
                <a:latin typeface="Baskerville Old Face" panose="02020602080505020303" pitchFamily="18" charset="0"/>
              </a:rPr>
              <a:t>Key factors of </a:t>
            </a:r>
            <a:r>
              <a:rPr lang="en-US" sz="2400" b="1" dirty="0">
                <a:latin typeface="Baskerville Old Face" panose="02020602080505020303" pitchFamily="18" charset="0"/>
              </a:rPr>
              <a:t>ServiceNow in the Education Sector</a:t>
            </a:r>
            <a:br>
              <a:rPr lang="en-US" sz="1800" dirty="0"/>
            </a:br>
            <a:endParaRPr lang="en-IN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CF702E-6AEA-F778-CAEC-2239C3CCE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447433"/>
            <a:ext cx="421461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 Service Management (ITSM)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Services &amp;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 Service Delivery (HRSD)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Facilities and Operations Management</a:t>
            </a:r>
          </a:p>
        </p:txBody>
      </p:sp>
    </p:spTree>
    <p:extLst>
      <p:ext uri="{BB962C8B-B14F-4D97-AF65-F5344CB8AC3E}">
        <p14:creationId xmlns:p14="http://schemas.microsoft.com/office/powerpoint/2010/main" val="278997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8B97B-54A0-DD27-CCEC-5B112CD0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A6026-E223-1D56-E13A-8E17D0B0B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91842"/>
            <a:ext cx="10058400" cy="3849624"/>
          </a:xfrm>
        </p:spPr>
        <p:txBody>
          <a:bodyPr>
            <a:normAutofit/>
          </a:bodyPr>
          <a:lstStyle/>
          <a:p>
            <a:r>
              <a:rPr lang="en-US" sz="2000" dirty="0"/>
              <a:t>This project aims to develop a comprehensive service management system tailored for an educational organization using ServiceNow. The platform centralizes requests and automates workflows related to IT s services, academic support, facility management, and student services. By leveraging ServiceNow’s powerful capabilities in workflow automation and IT service management, this system enhances the operational efficiency of educational institutions and provides a seamless experience for students, faculty, and administrators.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6251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5702-65CC-816A-2068-9FFD1864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58090"/>
            <a:ext cx="10058400" cy="1371600"/>
          </a:xfrm>
        </p:spPr>
        <p:txBody>
          <a:bodyPr/>
          <a:lstStyle/>
          <a:p>
            <a:r>
              <a:rPr lang="en-IN" dirty="0">
                <a:latin typeface="Berlin Sans FB" panose="020E0602020502020306" pitchFamily="34" charset="0"/>
              </a:rPr>
              <a:t>Implementation Strategy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ECE55D-870F-E87D-69A0-5C21EB9AB4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643890"/>
            <a:ext cx="836233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Assessment &amp; Planning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Mapping &amp; Requirement Gathering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 Configuration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Existing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Pilot &amp;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&amp; Change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Full-Scale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&amp;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242329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D007-6C61-758B-59C1-F295D700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Steps for the Implementation of ServiceNow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4CB8F1-7F5B-7911-C127-1DF709879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5"/>
            <a:ext cx="7074310" cy="404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70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{643A7D8D-45D9-404D-AA2C-84552F5169F7}tf56219246_win32</Template>
  <TotalTime>145</TotalTime>
  <Words>866</Words>
  <Application>Microsoft Office PowerPoint</Application>
  <PresentationFormat>Widescreen</PresentationFormat>
  <Paragraphs>128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Avenir Next LT Pro</vt:lpstr>
      <vt:lpstr>Avenir Next LT Pro Light</vt:lpstr>
      <vt:lpstr>Baskerville Old Face</vt:lpstr>
      <vt:lpstr>Berlin Sans FB</vt:lpstr>
      <vt:lpstr>Bodoni MT Condensed</vt:lpstr>
      <vt:lpstr>Britannic Bold</vt:lpstr>
      <vt:lpstr>Castellar</vt:lpstr>
      <vt:lpstr>Garamond</vt:lpstr>
      <vt:lpstr>SavonVTI</vt:lpstr>
      <vt:lpstr>EDUCATIONAL ORGANISATION USING SERVICENOW</vt:lpstr>
      <vt:lpstr>Educational organization using ServiceNow</vt:lpstr>
      <vt:lpstr>Agenda</vt:lpstr>
      <vt:lpstr>Introduction to ServiceNow </vt:lpstr>
      <vt:lpstr>ServiceNow in the Education Sector </vt:lpstr>
      <vt:lpstr>ServiceNow in the Education Sector </vt:lpstr>
      <vt:lpstr>Project overview </vt:lpstr>
      <vt:lpstr>Implementation Strategy </vt:lpstr>
      <vt:lpstr>Steps for the Implementation of ServiceNow</vt:lpstr>
      <vt:lpstr>Functional Requirements</vt:lpstr>
      <vt:lpstr>PowerPoint Presentation</vt:lpstr>
      <vt:lpstr>Advantages                         Disadvantages</vt:lpstr>
      <vt:lpstr>Security, Compliance &amp; Data Privacy </vt:lpstr>
      <vt:lpstr>Guidelines to follow in ServiceNow</vt:lpstr>
      <vt:lpstr>Create the tables as below:</vt:lpstr>
      <vt:lpstr>Build the layouts and Designs :</vt:lpstr>
      <vt:lpstr>Here few images of Clientscripts are provided below </vt:lpstr>
      <vt:lpstr>Result of the Project </vt:lpstr>
      <vt:lpstr>Result</vt:lpstr>
      <vt:lpstr>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kumar S</dc:creator>
  <cp:lastModifiedBy>Naveen kumar S</cp:lastModifiedBy>
  <cp:revision>1</cp:revision>
  <dcterms:created xsi:type="dcterms:W3CDTF">2025-06-29T11:43:13Z</dcterms:created>
  <dcterms:modified xsi:type="dcterms:W3CDTF">2025-06-29T14:09:01Z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